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Lst>
  <p:sldSz cy="6858000" cx="12192000"/>
  <p:notesSz cx="6858000" cy="12192000"/>
  <p:embeddedFontLst>
    <p:embeddedFont>
      <p:font typeface="Roboto"/>
      <p:regular r:id="rId47"/>
      <p:bold r:id="rId48"/>
      <p:italic r:id="rId49"/>
      <p:boldItalic r:id="rId50"/>
    </p:embeddedFont>
    <p:embeddedFont>
      <p:font typeface="Lato"/>
      <p:regular r:id="rId51"/>
      <p:bold r:id="rId52"/>
      <p:italic r:id="rId53"/>
      <p:boldItalic r:id="rId5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42" Type="http://schemas.openxmlformats.org/officeDocument/2006/relationships/slide" Target="slides/slide38.xml"/><Relationship Id="rId41" Type="http://schemas.openxmlformats.org/officeDocument/2006/relationships/slide" Target="slides/slide37.xml"/><Relationship Id="rId44" Type="http://schemas.openxmlformats.org/officeDocument/2006/relationships/slide" Target="slides/slide40.xml"/><Relationship Id="rId43" Type="http://schemas.openxmlformats.org/officeDocument/2006/relationships/slide" Target="slides/slide39.xml"/><Relationship Id="rId46" Type="http://schemas.openxmlformats.org/officeDocument/2006/relationships/slide" Target="slides/slide42.xml"/><Relationship Id="rId45" Type="http://schemas.openxmlformats.org/officeDocument/2006/relationships/slide" Target="slides/slide41.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48" Type="http://schemas.openxmlformats.org/officeDocument/2006/relationships/font" Target="fonts/Roboto-bold.fntdata"/><Relationship Id="rId47" Type="http://schemas.openxmlformats.org/officeDocument/2006/relationships/font" Target="fonts/Roboto-regular.fntdata"/><Relationship Id="rId49" Type="http://schemas.openxmlformats.org/officeDocument/2006/relationships/font" Target="fonts/Roboto-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33" Type="http://schemas.openxmlformats.org/officeDocument/2006/relationships/slide" Target="slides/slide29.xml"/><Relationship Id="rId32" Type="http://schemas.openxmlformats.org/officeDocument/2006/relationships/slide" Target="slides/slide28.xml"/><Relationship Id="rId35" Type="http://schemas.openxmlformats.org/officeDocument/2006/relationships/slide" Target="slides/slide31.xml"/><Relationship Id="rId34" Type="http://schemas.openxmlformats.org/officeDocument/2006/relationships/slide" Target="slides/slide30.xml"/><Relationship Id="rId37" Type="http://schemas.openxmlformats.org/officeDocument/2006/relationships/slide" Target="slides/slide33.xml"/><Relationship Id="rId36" Type="http://schemas.openxmlformats.org/officeDocument/2006/relationships/slide" Target="slides/slide32.xml"/><Relationship Id="rId39" Type="http://schemas.openxmlformats.org/officeDocument/2006/relationships/slide" Target="slides/slide35.xml"/><Relationship Id="rId38" Type="http://schemas.openxmlformats.org/officeDocument/2006/relationships/slide" Target="slides/slide34.xml"/><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slide" Target="slides/slide24.xml"/><Relationship Id="rId27" Type="http://schemas.openxmlformats.org/officeDocument/2006/relationships/slide" Target="slides/slide23.xml"/><Relationship Id="rId29" Type="http://schemas.openxmlformats.org/officeDocument/2006/relationships/slide" Target="slides/slide25.xml"/><Relationship Id="rId51" Type="http://schemas.openxmlformats.org/officeDocument/2006/relationships/font" Target="fonts/Lato-regular.fntdata"/><Relationship Id="rId50" Type="http://schemas.openxmlformats.org/officeDocument/2006/relationships/font" Target="fonts/Roboto-boldItalic.fntdata"/><Relationship Id="rId53" Type="http://schemas.openxmlformats.org/officeDocument/2006/relationships/font" Target="fonts/Lato-italic.fntdata"/><Relationship Id="rId52" Type="http://schemas.openxmlformats.org/officeDocument/2006/relationships/font" Target="fonts/Lato-bold.fntdata"/><Relationship Id="rId11" Type="http://schemas.openxmlformats.org/officeDocument/2006/relationships/slide" Target="slides/slide7.xml"/><Relationship Id="rId10" Type="http://schemas.openxmlformats.org/officeDocument/2006/relationships/slide" Target="slides/slide6.xml"/><Relationship Id="rId54" Type="http://schemas.openxmlformats.org/officeDocument/2006/relationships/font" Target="fonts/Lato-boldItalic.fntdata"/><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indent="-228600" lvl="1" marL="914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2pPr>
            <a:lvl3pPr indent="-228600" lvl="2" marL="1371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3pPr>
            <a:lvl4pPr indent="-228600" lvl="3" marL="1828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4pPr>
            <a:lvl5pPr indent="-228600" lvl="4" marL="22860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5pPr>
            <a:lvl6pPr indent="-228600" lvl="5" marL="27432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6pPr>
            <a:lvl7pPr indent="-228600" lvl="6" marL="32004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7pPr>
            <a:lvl8pPr indent="-228600" lvl="7" marL="36576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8pPr>
            <a:lvl9pPr indent="-228600" lvl="8" marL="411480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Arial"/>
                <a:ea typeface="Arial"/>
                <a:cs typeface="Arial"/>
                <a:sym typeface="Arial"/>
              </a:defRPr>
            </a:lvl1pPr>
            <a:lvl2pPr lvl="1" marR="0" rtl="0" algn="l">
              <a:spcBef>
                <a:spcPts val="0"/>
              </a:spcBef>
              <a:spcAft>
                <a:spcPts val="0"/>
              </a:spcAft>
              <a:buSzPts val="1400"/>
              <a:buNone/>
              <a:defRPr b="0" i="0" sz="1800" u="none" cap="none" strike="noStrike">
                <a:solidFill>
                  <a:schemeClr val="dk1"/>
                </a:solidFill>
                <a:latin typeface="Arial"/>
                <a:ea typeface="Arial"/>
                <a:cs typeface="Arial"/>
                <a:sym typeface="Arial"/>
              </a:defRPr>
            </a:lvl2pPr>
            <a:lvl3pPr lvl="2" marR="0" rtl="0" algn="l">
              <a:spcBef>
                <a:spcPts val="0"/>
              </a:spcBef>
              <a:spcAft>
                <a:spcPts val="0"/>
              </a:spcAft>
              <a:buSzPts val="1400"/>
              <a:buNone/>
              <a:defRPr b="0" i="0" sz="1800" u="none" cap="none" strike="noStrike">
                <a:solidFill>
                  <a:schemeClr val="dk1"/>
                </a:solidFill>
                <a:latin typeface="Arial"/>
                <a:ea typeface="Arial"/>
                <a:cs typeface="Arial"/>
                <a:sym typeface="Arial"/>
              </a:defRPr>
            </a:lvl3pPr>
            <a:lvl4pPr lvl="3" marR="0" rtl="0" algn="l">
              <a:spcBef>
                <a:spcPts val="0"/>
              </a:spcBef>
              <a:spcAft>
                <a:spcPts val="0"/>
              </a:spcAft>
              <a:buSzPts val="1400"/>
              <a:buNone/>
              <a:defRPr b="0" i="0" sz="1800" u="none" cap="none" strike="noStrike">
                <a:solidFill>
                  <a:schemeClr val="dk1"/>
                </a:solidFill>
                <a:latin typeface="Arial"/>
                <a:ea typeface="Arial"/>
                <a:cs typeface="Arial"/>
                <a:sym typeface="Arial"/>
              </a:defRPr>
            </a:lvl4pPr>
            <a:lvl5pPr lvl="4" marR="0" rtl="0" algn="l">
              <a:spcBef>
                <a:spcPts val="0"/>
              </a:spcBef>
              <a:spcAft>
                <a:spcPts val="0"/>
              </a:spcAft>
              <a:buSzPts val="1400"/>
              <a:buNone/>
              <a:defRPr b="0" i="0" sz="1800" u="none" cap="none" strike="noStrike">
                <a:solidFill>
                  <a:schemeClr val="dk1"/>
                </a:solidFill>
                <a:latin typeface="Arial"/>
                <a:ea typeface="Arial"/>
                <a:cs typeface="Arial"/>
                <a:sym typeface="Arial"/>
              </a:defRPr>
            </a:lvl5pPr>
            <a:lvl6pPr lvl="5" marR="0" rtl="0" algn="l">
              <a:spcBef>
                <a:spcPts val="0"/>
              </a:spcBef>
              <a:spcAft>
                <a:spcPts val="0"/>
              </a:spcAft>
              <a:buSzPts val="1400"/>
              <a:buNone/>
              <a:defRPr b="0" i="0" sz="1800" u="none" cap="none" strike="noStrike">
                <a:solidFill>
                  <a:schemeClr val="dk1"/>
                </a:solidFill>
                <a:latin typeface="Arial"/>
                <a:ea typeface="Arial"/>
                <a:cs typeface="Arial"/>
                <a:sym typeface="Arial"/>
              </a:defRPr>
            </a:lvl6pPr>
            <a:lvl7pPr lvl="6" marR="0" rtl="0" algn="l">
              <a:spcBef>
                <a:spcPts val="0"/>
              </a:spcBef>
              <a:spcAft>
                <a:spcPts val="0"/>
              </a:spcAft>
              <a:buSzPts val="1400"/>
              <a:buNone/>
              <a:defRPr b="0" i="0" sz="1800" u="none" cap="none" strike="noStrike">
                <a:solidFill>
                  <a:schemeClr val="dk1"/>
                </a:solidFill>
                <a:latin typeface="Arial"/>
                <a:ea typeface="Arial"/>
                <a:cs typeface="Arial"/>
                <a:sym typeface="Arial"/>
              </a:defRPr>
            </a:lvl7pPr>
            <a:lvl8pPr lvl="7" marR="0" rtl="0" algn="l">
              <a:spcBef>
                <a:spcPts val="0"/>
              </a:spcBef>
              <a:spcAft>
                <a:spcPts val="0"/>
              </a:spcAft>
              <a:buSzPts val="1400"/>
              <a:buNone/>
              <a:defRPr b="0" i="0" sz="1800" u="none" cap="none" strike="noStrike">
                <a:solidFill>
                  <a:schemeClr val="dk1"/>
                </a:solidFill>
                <a:latin typeface="Arial"/>
                <a:ea typeface="Arial"/>
                <a:cs typeface="Arial"/>
                <a:sym typeface="Arial"/>
              </a:defRPr>
            </a:lvl8pPr>
            <a:lvl9pPr lvl="8" marR="0" rtl="0" algn="l">
              <a:spcBef>
                <a:spcPts val="0"/>
              </a:spcBef>
              <a:spcAft>
                <a:spcPts val="0"/>
              </a:spcAft>
              <a:buSzPts val="1400"/>
              <a:buNone/>
              <a:defRPr b="0" i="0" sz="1800" u="none" cap="none" strike="noStrike">
                <a:solidFill>
                  <a:schemeClr val="dk1"/>
                </a:solidFill>
                <a:latin typeface="Arial"/>
                <a:ea typeface="Arial"/>
                <a:cs typeface="Arial"/>
                <a:sym typeface="Arial"/>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Arial"/>
                <a:ea typeface="Arial"/>
                <a:cs typeface="Arial"/>
                <a:sym typeface="Arial"/>
              </a:rPr>
              <a:t>‹#›</a:t>
            </a:fld>
            <a:endParaRPr b="0" i="0" sz="1200" u="none" cap="none" strike="noStrike">
              <a:solidFill>
                <a:schemeClr val="dk1"/>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 name="Shape 11"/>
        <p:cNvGrpSpPr/>
        <p:nvPr/>
      </p:nvGrpSpPr>
      <p:grpSpPr>
        <a:xfrm>
          <a:off x="0" y="0"/>
          <a:ext cx="0" cy="0"/>
          <a:chOff x="0" y="0"/>
          <a:chExt cx="0" cy="0"/>
        </a:xfrm>
      </p:grpSpPr>
      <p:sp>
        <p:nvSpPr>
          <p:cNvPr id="12" name="Google Shape;12;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 name="Google Shape;1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 name="Google Shape;14;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2" name="Google Shape;132;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3" name="Google Shape;133;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0" name="Google Shape;150;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1" name="Google Shape;151;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5" name="Shape 165"/>
        <p:cNvGrpSpPr/>
        <p:nvPr/>
      </p:nvGrpSpPr>
      <p:grpSpPr>
        <a:xfrm>
          <a:off x="0" y="0"/>
          <a:ext cx="0" cy="0"/>
          <a:chOff x="0" y="0"/>
          <a:chExt cx="0" cy="0"/>
        </a:xfrm>
      </p:grpSpPr>
      <p:sp>
        <p:nvSpPr>
          <p:cNvPr id="166" name="Google Shape;166;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7" name="Google Shape;167;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8" name="Google Shape;168;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5" name="Shape 185"/>
        <p:cNvGrpSpPr/>
        <p:nvPr/>
      </p:nvGrpSpPr>
      <p:grpSpPr>
        <a:xfrm>
          <a:off x="0" y="0"/>
          <a:ext cx="0" cy="0"/>
          <a:chOff x="0" y="0"/>
          <a:chExt cx="0" cy="0"/>
        </a:xfrm>
      </p:grpSpPr>
      <p:sp>
        <p:nvSpPr>
          <p:cNvPr id="186" name="Google Shape;186;g2f6b4213503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7" name="Google Shape;187;g2f6b4213503_0_2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8" name="Google Shape;188;g2f6b4213503_0_2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4" name="Shape 194"/>
        <p:cNvGrpSpPr/>
        <p:nvPr/>
      </p:nvGrpSpPr>
      <p:grpSpPr>
        <a:xfrm>
          <a:off x="0" y="0"/>
          <a:ext cx="0" cy="0"/>
          <a:chOff x="0" y="0"/>
          <a:chExt cx="0" cy="0"/>
        </a:xfrm>
      </p:grpSpPr>
      <p:sp>
        <p:nvSpPr>
          <p:cNvPr id="195" name="Google Shape;195;g2f6b4213503_0_3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g2f6b4213503_0_3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7" name="Google Shape;197;g2f6b4213503_0_3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4" name="Shape 214"/>
        <p:cNvGrpSpPr/>
        <p:nvPr/>
      </p:nvGrpSpPr>
      <p:grpSpPr>
        <a:xfrm>
          <a:off x="0" y="0"/>
          <a:ext cx="0" cy="0"/>
          <a:chOff x="0" y="0"/>
          <a:chExt cx="0" cy="0"/>
        </a:xfrm>
      </p:grpSpPr>
      <p:sp>
        <p:nvSpPr>
          <p:cNvPr id="215" name="Google Shape;215;g2f6b4213503_0_5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6" name="Google Shape;216;g2f6b4213503_0_5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7" name="Google Shape;217;g2f6b4213503_0_5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g2f6b4213503_0_5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4" name="Google Shape;224;g2f6b4213503_0_5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5" name="Google Shape;225;g2f6b4213503_0_5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2f6b4213503_0_6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3" name="Google Shape;233;g2f6b4213503_0_6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4" name="Google Shape;234;g2f6b4213503_0_6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5" name="Shape 255"/>
        <p:cNvGrpSpPr/>
        <p:nvPr/>
      </p:nvGrpSpPr>
      <p:grpSpPr>
        <a:xfrm>
          <a:off x="0" y="0"/>
          <a:ext cx="0" cy="0"/>
          <a:chOff x="0" y="0"/>
          <a:chExt cx="0" cy="0"/>
        </a:xfrm>
      </p:grpSpPr>
      <p:sp>
        <p:nvSpPr>
          <p:cNvPr id="256" name="Google Shape;256;g2f6b4213503_0_8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7" name="Google Shape;257;g2f6b4213503_0_8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8" name="Google Shape;258;g2f6b4213503_0_8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3" name="Shape 263"/>
        <p:cNvGrpSpPr/>
        <p:nvPr/>
      </p:nvGrpSpPr>
      <p:grpSpPr>
        <a:xfrm>
          <a:off x="0" y="0"/>
          <a:ext cx="0" cy="0"/>
          <a:chOff x="0" y="0"/>
          <a:chExt cx="0" cy="0"/>
        </a:xfrm>
      </p:grpSpPr>
      <p:sp>
        <p:nvSpPr>
          <p:cNvPr id="264" name="Google Shape;264;g2f6b4213503_0_9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5" name="Google Shape;265;g2f6b4213503_0_9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6" name="Google Shape;266;g2f6b4213503_0_9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 name="Shape 19"/>
        <p:cNvGrpSpPr/>
        <p:nvPr/>
      </p:nvGrpSpPr>
      <p:grpSpPr>
        <a:xfrm>
          <a:off x="0" y="0"/>
          <a:ext cx="0" cy="0"/>
          <a:chOff x="0" y="0"/>
          <a:chExt cx="0" cy="0"/>
        </a:xfrm>
      </p:grpSpPr>
      <p:sp>
        <p:nvSpPr>
          <p:cNvPr id="20" name="Google Shape;20;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 name="Google Shape;21;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 name="Google Shape;22;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3" name="Shape 283"/>
        <p:cNvGrpSpPr/>
        <p:nvPr/>
      </p:nvGrpSpPr>
      <p:grpSpPr>
        <a:xfrm>
          <a:off x="0" y="0"/>
          <a:ext cx="0" cy="0"/>
          <a:chOff x="0" y="0"/>
          <a:chExt cx="0" cy="0"/>
        </a:xfrm>
      </p:grpSpPr>
      <p:sp>
        <p:nvSpPr>
          <p:cNvPr id="284" name="Google Shape;284;g2f6b4213503_0_1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5" name="Google Shape;285;g2f6b4213503_0_11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6" name="Google Shape;286;g2f6b4213503_0_11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g2f6b4213503_0_12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g2f6b4213503_0_12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g2f6b4213503_0_12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g2f6b4213503_0_15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5" name="Google Shape;325;g2f6b4213503_0_152: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6" name="Google Shape;326;g2f6b4213503_0_152: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g2f6b4213503_0_18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5" name="Google Shape;355;g2f6b4213503_0_18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56" name="Google Shape;356;g2f6b4213503_0_18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2f6b4213503_0_19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4" name="Google Shape;364;g2f6b4213503_0_19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65" name="Google Shape;365;g2f6b4213503_0_19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2" name="Shape 382"/>
        <p:cNvGrpSpPr/>
        <p:nvPr/>
      </p:nvGrpSpPr>
      <p:grpSpPr>
        <a:xfrm>
          <a:off x="0" y="0"/>
          <a:ext cx="0" cy="0"/>
          <a:chOff x="0" y="0"/>
          <a:chExt cx="0" cy="0"/>
        </a:xfrm>
      </p:grpSpPr>
      <p:sp>
        <p:nvSpPr>
          <p:cNvPr id="383" name="Google Shape;383;g2f6b4213503_0_2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4" name="Google Shape;384;g2f6b4213503_0_21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5" name="Google Shape;385;g2f6b4213503_0_21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7" name="Shape 397"/>
        <p:cNvGrpSpPr/>
        <p:nvPr/>
      </p:nvGrpSpPr>
      <p:grpSpPr>
        <a:xfrm>
          <a:off x="0" y="0"/>
          <a:ext cx="0" cy="0"/>
          <a:chOff x="0" y="0"/>
          <a:chExt cx="0" cy="0"/>
        </a:xfrm>
      </p:grpSpPr>
      <p:sp>
        <p:nvSpPr>
          <p:cNvPr id="398" name="Google Shape;398;g2f6b4213503_0_22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9" name="Google Shape;399;g2f6b4213503_0_22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0" name="Google Shape;400;g2f6b4213503_0_22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1" name="Shape 421"/>
        <p:cNvGrpSpPr/>
        <p:nvPr/>
      </p:nvGrpSpPr>
      <p:grpSpPr>
        <a:xfrm>
          <a:off x="0" y="0"/>
          <a:ext cx="0" cy="0"/>
          <a:chOff x="0" y="0"/>
          <a:chExt cx="0" cy="0"/>
        </a:xfrm>
      </p:grpSpPr>
      <p:sp>
        <p:nvSpPr>
          <p:cNvPr id="422" name="Google Shape;422;g2f6b4213503_0_24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3" name="Google Shape;423;g2f6b4213503_0_24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4" name="Google Shape;424;g2f6b4213503_0_24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2f6b4213503_0_26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3" name="Google Shape;443;g2f6b4213503_0_26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44" name="Google Shape;444;g2f6b4213503_0_26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9" name="Shape 449"/>
        <p:cNvGrpSpPr/>
        <p:nvPr/>
      </p:nvGrpSpPr>
      <p:grpSpPr>
        <a:xfrm>
          <a:off x="0" y="0"/>
          <a:ext cx="0" cy="0"/>
          <a:chOff x="0" y="0"/>
          <a:chExt cx="0" cy="0"/>
        </a:xfrm>
      </p:grpSpPr>
      <p:sp>
        <p:nvSpPr>
          <p:cNvPr id="450" name="Google Shape;450;g2f6b4213503_0_27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51" name="Google Shape;451;g2f6b4213503_0_27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2" name="Google Shape;452;g2f6b4213503_0_27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 name="Shape 28"/>
        <p:cNvGrpSpPr/>
        <p:nvPr/>
      </p:nvGrpSpPr>
      <p:grpSpPr>
        <a:xfrm>
          <a:off x="0" y="0"/>
          <a:ext cx="0" cy="0"/>
          <a:chOff x="0" y="0"/>
          <a:chExt cx="0" cy="0"/>
        </a:xfrm>
      </p:grpSpPr>
      <p:sp>
        <p:nvSpPr>
          <p:cNvPr id="29" name="Google Shape;2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 name="Google Shape;3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 name="Google Shape;3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2f6b4213503_0_29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71" name="Google Shape;471;g2f6b4213503_0_294: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72" name="Google Shape;472;g2f6b4213503_0_294: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2f6b4213503_0_3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89" name="Google Shape;489;g2f6b4213503_0_311: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90" name="Google Shape;490;g2f6b4213503_0_311: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5" name="Shape 505"/>
        <p:cNvGrpSpPr/>
        <p:nvPr/>
      </p:nvGrpSpPr>
      <p:grpSpPr>
        <a:xfrm>
          <a:off x="0" y="0"/>
          <a:ext cx="0" cy="0"/>
          <a:chOff x="0" y="0"/>
          <a:chExt cx="0" cy="0"/>
        </a:xfrm>
      </p:grpSpPr>
      <p:sp>
        <p:nvSpPr>
          <p:cNvPr id="506" name="Google Shape;506;g2f6b4213503_0_32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7" name="Google Shape;507;g2f6b4213503_0_328: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08" name="Google Shape;508;g2f6b4213503_0_328: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9" name="Shape 529"/>
        <p:cNvGrpSpPr/>
        <p:nvPr/>
      </p:nvGrpSpPr>
      <p:grpSpPr>
        <a:xfrm>
          <a:off x="0" y="0"/>
          <a:ext cx="0" cy="0"/>
          <a:chOff x="0" y="0"/>
          <a:chExt cx="0" cy="0"/>
        </a:xfrm>
      </p:grpSpPr>
      <p:sp>
        <p:nvSpPr>
          <p:cNvPr id="530" name="Google Shape;530;g2f6b4213503_0_35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1" name="Google Shape;531;g2f6b4213503_0_35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2" name="Google Shape;532;g2f6b4213503_0_35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7" name="Shape 537"/>
        <p:cNvGrpSpPr/>
        <p:nvPr/>
      </p:nvGrpSpPr>
      <p:grpSpPr>
        <a:xfrm>
          <a:off x="0" y="0"/>
          <a:ext cx="0" cy="0"/>
          <a:chOff x="0" y="0"/>
          <a:chExt cx="0" cy="0"/>
        </a:xfrm>
      </p:grpSpPr>
      <p:sp>
        <p:nvSpPr>
          <p:cNvPr id="538" name="Google Shape;538;g2f6b4213503_0_36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9" name="Google Shape;539;g2f6b4213503_0_36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40" name="Google Shape;540;g2f6b4213503_0_36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7" name="Shape 557"/>
        <p:cNvGrpSpPr/>
        <p:nvPr/>
      </p:nvGrpSpPr>
      <p:grpSpPr>
        <a:xfrm>
          <a:off x="0" y="0"/>
          <a:ext cx="0" cy="0"/>
          <a:chOff x="0" y="0"/>
          <a:chExt cx="0" cy="0"/>
        </a:xfrm>
      </p:grpSpPr>
      <p:sp>
        <p:nvSpPr>
          <p:cNvPr id="558" name="Google Shape;558;g2f6b4213503_0_37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59" name="Google Shape;559;g2f6b4213503_0_37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60" name="Google Shape;560;g2f6b4213503_0_37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2" name="Shape 572"/>
        <p:cNvGrpSpPr/>
        <p:nvPr/>
      </p:nvGrpSpPr>
      <p:grpSpPr>
        <a:xfrm>
          <a:off x="0" y="0"/>
          <a:ext cx="0" cy="0"/>
          <a:chOff x="0" y="0"/>
          <a:chExt cx="0" cy="0"/>
        </a:xfrm>
      </p:grpSpPr>
      <p:sp>
        <p:nvSpPr>
          <p:cNvPr id="573" name="Google Shape;573;g2f6b4213503_0_39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74" name="Google Shape;574;g2f6b4213503_0_393: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75" name="Google Shape;575;g2f6b4213503_0_393: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2f6b4213503_0_40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9" name="Google Shape;589;g2f6b4213503_0_407: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0" name="Google Shape;590;g2f6b4213503_0_407: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8" name="Shape 608"/>
        <p:cNvGrpSpPr/>
        <p:nvPr/>
      </p:nvGrpSpPr>
      <p:grpSpPr>
        <a:xfrm>
          <a:off x="0" y="0"/>
          <a:ext cx="0" cy="0"/>
          <a:chOff x="0" y="0"/>
          <a:chExt cx="0" cy="0"/>
        </a:xfrm>
      </p:grpSpPr>
      <p:sp>
        <p:nvSpPr>
          <p:cNvPr id="609" name="Google Shape;609;g2f6b4213503_0_4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0" name="Google Shape;610;g2f6b4213503_0_42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1" name="Google Shape;611;g2f6b4213503_0_42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6" name="Shape 616"/>
        <p:cNvGrpSpPr/>
        <p:nvPr/>
      </p:nvGrpSpPr>
      <p:grpSpPr>
        <a:xfrm>
          <a:off x="0" y="0"/>
          <a:ext cx="0" cy="0"/>
          <a:chOff x="0" y="0"/>
          <a:chExt cx="0" cy="0"/>
        </a:xfrm>
      </p:grpSpPr>
      <p:sp>
        <p:nvSpPr>
          <p:cNvPr id="617" name="Google Shape;617;g2f6b4213503_0_43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8" name="Google Shape;618;g2f6b4213503_0_43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19" name="Google Shape;619;g2f6b4213503_0_43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 name="Shape 48"/>
        <p:cNvGrpSpPr/>
        <p:nvPr/>
      </p:nvGrpSpPr>
      <p:grpSpPr>
        <a:xfrm>
          <a:off x="0" y="0"/>
          <a:ext cx="0" cy="0"/>
          <a:chOff x="0" y="0"/>
          <a:chExt cx="0" cy="0"/>
        </a:xfrm>
      </p:grpSpPr>
      <p:sp>
        <p:nvSpPr>
          <p:cNvPr id="49" name="Google Shape;49;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0" name="Google Shape;50;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1" name="Google Shape;51;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2f6b4213503_0_45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8" name="Google Shape;638;g2f6b4213503_0_455: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39" name="Google Shape;639;g2f6b4213503_0_455: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1" name="Shape 651"/>
        <p:cNvGrpSpPr/>
        <p:nvPr/>
      </p:nvGrpSpPr>
      <p:grpSpPr>
        <a:xfrm>
          <a:off x="0" y="0"/>
          <a:ext cx="0" cy="0"/>
          <a:chOff x="0" y="0"/>
          <a:chExt cx="0" cy="0"/>
        </a:xfrm>
      </p:grpSpPr>
      <p:sp>
        <p:nvSpPr>
          <p:cNvPr id="652" name="Google Shape;652;g2f6b4213503_0_46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53" name="Google Shape;653;g2f6b4213503_0_469: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4" name="Google Shape;654;g2f6b4213503_0_469: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9" name="Shape 669"/>
        <p:cNvGrpSpPr/>
        <p:nvPr/>
      </p:nvGrpSpPr>
      <p:grpSpPr>
        <a:xfrm>
          <a:off x="0" y="0"/>
          <a:ext cx="0" cy="0"/>
          <a:chOff x="0" y="0"/>
          <a:chExt cx="0" cy="0"/>
        </a:xfrm>
      </p:grpSpPr>
      <p:sp>
        <p:nvSpPr>
          <p:cNvPr id="670" name="Google Shape;670;g2f6b4213503_0_48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1" name="Google Shape;671;g2f6b4213503_0_486: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72" name="Google Shape;672;g2f6b4213503_0_486: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 name="Google Shape;5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9" name="Google Shape;5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g2f6b4213503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g2f6b4213503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 name="Google Shape;79;g2f6b4213503_0_0:notes"/>
          <p:cNvSpPr txBox="1"/>
          <p:nvPr>
            <p:ph idx="12" type="sldNum"/>
          </p:nvPr>
        </p:nvSpPr>
        <p:spPr>
          <a:xfrm>
            <a:off x="3884613" y="8685213"/>
            <a:ext cx="2971800" cy="458700"/>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4" name="Google Shape;9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5" name="Google Shape;9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3" name="Google Shape;10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4" name="Google Shape;10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0" name="Shape 110"/>
        <p:cNvGrpSpPr/>
        <p:nvPr/>
      </p:nvGrpSpPr>
      <p:grpSpPr>
        <a:xfrm>
          <a:off x="0" y="0"/>
          <a:ext cx="0" cy="0"/>
          <a:chOff x="0" y="0"/>
          <a:chExt cx="0" cy="0"/>
        </a:xfrm>
      </p:grpSpPr>
      <p:sp>
        <p:nvSpPr>
          <p:cNvPr id="111" name="Google Shape;11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2" name="Google Shape;11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3" name="Google Shape;11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0" name="Shape 10"/>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6.png"/><Relationship Id="rId4" Type="http://schemas.openxmlformats.org/officeDocument/2006/relationships/image" Target="../media/image24.png"/><Relationship Id="rId5" Type="http://schemas.openxmlformats.org/officeDocument/2006/relationships/image" Target="../media/image18.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3.png"/><Relationship Id="rId5"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2.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9.png"/><Relationship Id="rId4" Type="http://schemas.openxmlformats.org/officeDocument/2006/relationships/image" Target="../media/image11.png"/><Relationship Id="rId5"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52.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27.png"/><Relationship Id="rId4" Type="http://schemas.openxmlformats.org/officeDocument/2006/relationships/image" Target="../media/image22.png"/><Relationship Id="rId5" Type="http://schemas.openxmlformats.org/officeDocument/2006/relationships/image" Target="../media/image19.png"/><Relationship Id="rId6" Type="http://schemas.openxmlformats.org/officeDocument/2006/relationships/image" Target="../media/image2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image" Target="../media/image21.png"/><Relationship Id="rId6" Type="http://schemas.openxmlformats.org/officeDocument/2006/relationships/image" Target="../media/image39.png"/><Relationship Id="rId7"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34.png"/><Relationship Id="rId4" Type="http://schemas.openxmlformats.org/officeDocument/2006/relationships/image" Target="../media/image37.png"/><Relationship Id="rId5" Type="http://schemas.openxmlformats.org/officeDocument/2006/relationships/image" Target="../media/image42.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45.png"/><Relationship Id="rId4" Type="http://schemas.openxmlformats.org/officeDocument/2006/relationships/image" Target="../media/image33.png"/><Relationship Id="rId5" Type="http://schemas.openxmlformats.org/officeDocument/2006/relationships/image" Target="../media/image4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51.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35.png"/><Relationship Id="rId4" Type="http://schemas.openxmlformats.org/officeDocument/2006/relationships/image" Target="../media/image44.png"/><Relationship Id="rId5" Type="http://schemas.openxmlformats.org/officeDocument/2006/relationships/image" Target="../media/image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41.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image" Target="../media/image31.png"/><Relationship Id="rId4" Type="http://schemas.openxmlformats.org/officeDocument/2006/relationships/image" Target="../media/image37.png"/><Relationship Id="rId5" Type="http://schemas.openxmlformats.org/officeDocument/2006/relationships/image" Target="../media/image47.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43.png"/><Relationship Id="rId4" Type="http://schemas.openxmlformats.org/officeDocument/2006/relationships/image" Target="../media/image48.png"/><Relationship Id="rId5" Type="http://schemas.openxmlformats.org/officeDocument/2006/relationships/image" Target="../media/image5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5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49.png"/><Relationship Id="rId4" Type="http://schemas.openxmlformats.org/officeDocument/2006/relationships/image" Target="../media/image35.png"/><Relationship Id="rId5" Type="http://schemas.openxmlformats.org/officeDocument/2006/relationships/image" Target="../media/image5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image" Target="../media/image1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6.png"/><Relationship Id="rId4" Type="http://schemas.openxmlformats.org/officeDocument/2006/relationships/image" Target="../media/image17.png"/><Relationship Id="rId5"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1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6.png"/><Relationship Id="rId4" Type="http://schemas.openxmlformats.org/officeDocument/2006/relationships/image" Target="../media/image2.png"/><Relationship Id="rId5"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15" name="Shape 15"/>
        <p:cNvGrpSpPr/>
        <p:nvPr/>
      </p:nvGrpSpPr>
      <p:grpSpPr>
        <a:xfrm>
          <a:off x="0" y="0"/>
          <a:ext cx="0" cy="0"/>
          <a:chOff x="0" y="0"/>
          <a:chExt cx="0" cy="0"/>
        </a:xfrm>
      </p:grpSpPr>
      <p:sp>
        <p:nvSpPr>
          <p:cNvPr id="16" name="Google Shape;16;p3"/>
          <p:cNvSpPr/>
          <p:nvPr/>
        </p:nvSpPr>
        <p:spPr>
          <a:xfrm>
            <a:off x="380900" y="1808850"/>
            <a:ext cx="8282400" cy="1635900"/>
          </a:xfrm>
          <a:prstGeom prst="rect">
            <a:avLst/>
          </a:prstGeom>
          <a:noFill/>
          <a:ln>
            <a:noFill/>
          </a:ln>
        </p:spPr>
        <p:txBody>
          <a:bodyPr anchorCtr="0" anchor="t" bIns="0" lIns="0" spcFirstLastPara="1" rIns="0" wrap="square" tIns="0">
            <a:noAutofit/>
          </a:bodyPr>
          <a:lstStyle/>
          <a:p>
            <a:pPr indent="0" lvl="0" marL="0" marR="0" rtl="0" algn="l">
              <a:lnSpc>
                <a:spcPct val="85000"/>
              </a:lnSpc>
              <a:spcBef>
                <a:spcPts val="0"/>
              </a:spcBef>
              <a:spcAft>
                <a:spcPts val="0"/>
              </a:spcAft>
              <a:buNone/>
            </a:pPr>
            <a:r>
              <a:rPr b="1" i="0" lang="en-US" sz="6000" u="none" cap="none" strike="noStrike">
                <a:solidFill>
                  <a:srgbClr val="FDFDFD"/>
                </a:solidFill>
                <a:latin typeface="Lato"/>
                <a:ea typeface="Lato"/>
                <a:cs typeface="Lato"/>
                <a:sym typeface="Lato"/>
              </a:rPr>
              <a:t>Mastering Your</a:t>
            </a:r>
            <a:br>
              <a:rPr b="1" lang="en-US" sz="6000">
                <a:solidFill>
                  <a:srgbClr val="FDFDFD"/>
                </a:solidFill>
                <a:latin typeface="Lato"/>
                <a:ea typeface="Lato"/>
                <a:cs typeface="Lato"/>
                <a:sym typeface="Lato"/>
              </a:rPr>
            </a:br>
            <a:r>
              <a:rPr b="1" i="0" lang="en-US" sz="6000" u="none" cap="none" strike="noStrike">
                <a:solidFill>
                  <a:srgbClr val="FDFDFD"/>
                </a:solidFill>
                <a:latin typeface="Lato"/>
                <a:ea typeface="Lato"/>
                <a:cs typeface="Lato"/>
                <a:sym typeface="Lato"/>
              </a:rPr>
              <a:t>Google Business Profile</a:t>
            </a:r>
            <a:endParaRPr b="0" i="0" sz="6000" u="none" cap="none" strike="noStrike">
              <a:solidFill>
                <a:schemeClr val="dk1"/>
              </a:solidFill>
              <a:latin typeface="Arial"/>
              <a:ea typeface="Arial"/>
              <a:cs typeface="Arial"/>
              <a:sym typeface="Arial"/>
            </a:endParaRPr>
          </a:p>
        </p:txBody>
      </p:sp>
      <p:sp>
        <p:nvSpPr>
          <p:cNvPr id="17" name="Google Shape;17;p3"/>
          <p:cNvSpPr/>
          <p:nvPr/>
        </p:nvSpPr>
        <p:spPr>
          <a:xfrm>
            <a:off x="380905" y="3704315"/>
            <a:ext cx="7950300" cy="9735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DFDFD"/>
              </a:buClr>
              <a:buSzPts val="2250"/>
              <a:buFont typeface="Roboto"/>
              <a:buNone/>
            </a:pPr>
            <a:r>
              <a:rPr i="0" lang="en-US" sz="2250" u="none" cap="none" strike="noStrike">
                <a:solidFill>
                  <a:srgbClr val="FDFDFD"/>
                </a:solidFill>
                <a:latin typeface="Roboto"/>
                <a:ea typeface="Roboto"/>
                <a:cs typeface="Roboto"/>
                <a:sym typeface="Roboto"/>
              </a:rPr>
              <a:t>An overview of the key concepts and strategies for improving your online presence through a well-managed Google Business Profile</a:t>
            </a:r>
            <a:endParaRPr i="0" sz="1800" u="none" cap="none" strike="noStrike">
              <a:solidFill>
                <a:schemeClr val="dk1"/>
              </a:solidFill>
            </a:endParaRPr>
          </a:p>
        </p:txBody>
      </p:sp>
      <p:pic>
        <p:nvPicPr>
          <p:cNvPr descr="preencoded.png" id="18" name="Google Shape;18;p3"/>
          <p:cNvPicPr preferRelativeResize="0"/>
          <p:nvPr/>
        </p:nvPicPr>
        <p:blipFill rotWithShape="1">
          <a:blip r:embed="rId3">
            <a:alphaModFix/>
          </a:blip>
          <a:srcRect b="-63159" l="-4945" r="-4945" t="-63159"/>
          <a:stretch/>
        </p:blipFill>
        <p:spPr>
          <a:xfrm>
            <a:off x="8379905" y="0"/>
            <a:ext cx="3809047" cy="6856286"/>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134" name="Shape 134"/>
        <p:cNvGrpSpPr/>
        <p:nvPr/>
      </p:nvGrpSpPr>
      <p:grpSpPr>
        <a:xfrm>
          <a:off x="0" y="0"/>
          <a:ext cx="0" cy="0"/>
          <a:chOff x="0" y="0"/>
          <a:chExt cx="0" cy="0"/>
        </a:xfrm>
      </p:grpSpPr>
      <p:sp>
        <p:nvSpPr>
          <p:cNvPr id="135" name="Google Shape;135;p12"/>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Step-by-Step Guide to Claiming GBP</a:t>
            </a:r>
            <a:endParaRPr b="0" i="0" sz="1800" u="none" cap="none" strike="noStrike">
              <a:solidFill>
                <a:schemeClr val="dk1"/>
              </a:solidFill>
              <a:latin typeface="Arial"/>
              <a:ea typeface="Arial"/>
              <a:cs typeface="Arial"/>
              <a:sym typeface="Arial"/>
            </a:endParaRPr>
          </a:p>
        </p:txBody>
      </p:sp>
      <p:sp>
        <p:nvSpPr>
          <p:cNvPr id="136" name="Google Shape;136;p12"/>
          <p:cNvSpPr/>
          <p:nvPr/>
        </p:nvSpPr>
        <p:spPr>
          <a:xfrm>
            <a:off x="476131" y="1580755"/>
            <a:ext cx="5523119" cy="2304474"/>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12"/>
          <p:cNvSpPr/>
          <p:nvPr/>
        </p:nvSpPr>
        <p:spPr>
          <a:xfrm>
            <a:off x="761810" y="1811976"/>
            <a:ext cx="5551687" cy="625219"/>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2167"/>
              <a:buFont typeface="Roboto"/>
              <a:buNone/>
            </a:pPr>
            <a:r>
              <a:rPr b="1" i="0" lang="en-US" sz="2167" u="none" cap="none" strike="noStrike">
                <a:solidFill>
                  <a:srgbClr val="FDFDFD"/>
                </a:solidFill>
                <a:latin typeface="Roboto"/>
                <a:ea typeface="Roboto"/>
                <a:cs typeface="Roboto"/>
                <a:sym typeface="Roboto"/>
              </a:rPr>
              <a:t>Visit google.com/business and click 'Manage now'</a:t>
            </a:r>
            <a:endParaRPr b="0" i="0" sz="1800" u="none" cap="none" strike="noStrike">
              <a:solidFill>
                <a:schemeClr val="dk1"/>
              </a:solidFill>
              <a:latin typeface="Arial"/>
              <a:ea typeface="Arial"/>
              <a:cs typeface="Arial"/>
              <a:sym typeface="Arial"/>
            </a:endParaRPr>
          </a:p>
        </p:txBody>
      </p:sp>
      <p:sp>
        <p:nvSpPr>
          <p:cNvPr id="138" name="Google Shape;138;p12"/>
          <p:cNvSpPr/>
          <p:nvPr/>
        </p:nvSpPr>
        <p:spPr>
          <a:xfrm>
            <a:off x="761801" y="2577195"/>
            <a:ext cx="5110800" cy="11355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FFFFF"/>
              </a:buClr>
              <a:buSzPts val="1594"/>
              <a:buFont typeface="Roboto"/>
              <a:buNone/>
            </a:pPr>
            <a:r>
              <a:rPr b="0" i="0" lang="en-US" sz="1594" u="none" cap="none" strike="noStrike">
                <a:solidFill>
                  <a:srgbClr val="FFFFFF"/>
                </a:solidFill>
                <a:latin typeface="Roboto"/>
                <a:ea typeface="Roboto"/>
                <a:cs typeface="Roboto"/>
                <a:sym typeface="Roboto"/>
              </a:rPr>
              <a:t>Start the process of claiming your Google Business Profile by navigating to the Google Business website and clicking on the 'Manage now' button.</a:t>
            </a:r>
            <a:endParaRPr b="0" i="0" sz="1800" u="none" cap="none" strike="noStrike">
              <a:solidFill>
                <a:schemeClr val="dk1"/>
              </a:solidFill>
              <a:latin typeface="Arial"/>
              <a:ea typeface="Arial"/>
              <a:cs typeface="Arial"/>
              <a:sym typeface="Arial"/>
            </a:endParaRPr>
          </a:p>
        </p:txBody>
      </p:sp>
      <p:sp>
        <p:nvSpPr>
          <p:cNvPr id="139" name="Google Shape;139;p12"/>
          <p:cNvSpPr/>
          <p:nvPr/>
        </p:nvSpPr>
        <p:spPr>
          <a:xfrm>
            <a:off x="6189702" y="1580755"/>
            <a:ext cx="5523119" cy="230447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0" name="Google Shape;140;p12"/>
          <p:cNvSpPr/>
          <p:nvPr/>
        </p:nvSpPr>
        <p:spPr>
          <a:xfrm>
            <a:off x="6475375" y="1811975"/>
            <a:ext cx="5110800" cy="6252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2167"/>
              <a:buFont typeface="Roboto"/>
              <a:buNone/>
            </a:pPr>
            <a:r>
              <a:rPr b="1" i="0" lang="en-US" sz="2167" u="none" cap="none" strike="noStrike">
                <a:solidFill>
                  <a:srgbClr val="FDFDFD"/>
                </a:solidFill>
                <a:latin typeface="Roboto"/>
                <a:ea typeface="Roboto"/>
                <a:cs typeface="Roboto"/>
                <a:sym typeface="Roboto"/>
              </a:rPr>
              <a:t>Search for your business name and address</a:t>
            </a:r>
            <a:endParaRPr b="0" i="0" sz="1800" u="none" cap="none" strike="noStrike">
              <a:solidFill>
                <a:schemeClr val="dk1"/>
              </a:solidFill>
              <a:latin typeface="Arial"/>
              <a:ea typeface="Arial"/>
              <a:cs typeface="Arial"/>
              <a:sym typeface="Arial"/>
            </a:endParaRPr>
          </a:p>
        </p:txBody>
      </p:sp>
      <p:sp>
        <p:nvSpPr>
          <p:cNvPr id="141" name="Google Shape;141;p12"/>
          <p:cNvSpPr/>
          <p:nvPr/>
        </p:nvSpPr>
        <p:spPr>
          <a:xfrm>
            <a:off x="6475376" y="2577197"/>
            <a:ext cx="5110800" cy="10449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FFFFF"/>
              </a:buClr>
              <a:buSzPts val="1594"/>
              <a:buFont typeface="Roboto"/>
              <a:buNone/>
            </a:pPr>
            <a:r>
              <a:rPr b="0" i="0" lang="en-US" sz="1594" u="none" cap="none" strike="noStrike">
                <a:solidFill>
                  <a:srgbClr val="FFFFFF"/>
                </a:solidFill>
                <a:latin typeface="Roboto"/>
                <a:ea typeface="Roboto"/>
                <a:cs typeface="Roboto"/>
                <a:sym typeface="Roboto"/>
              </a:rPr>
              <a:t>Enter your business name and address into the search bar to see if your business already exists in Google's system. This will allow you to claim an existing profile.</a:t>
            </a:r>
            <a:endParaRPr b="0" i="0" sz="1800" u="none" cap="none" strike="noStrike">
              <a:solidFill>
                <a:schemeClr val="dk1"/>
              </a:solidFill>
              <a:latin typeface="Arial"/>
              <a:ea typeface="Arial"/>
              <a:cs typeface="Arial"/>
              <a:sym typeface="Arial"/>
            </a:endParaRPr>
          </a:p>
        </p:txBody>
      </p:sp>
      <p:sp>
        <p:nvSpPr>
          <p:cNvPr id="142" name="Google Shape;142;p12"/>
          <p:cNvSpPr/>
          <p:nvPr/>
        </p:nvSpPr>
        <p:spPr>
          <a:xfrm>
            <a:off x="476131" y="4075681"/>
            <a:ext cx="5523119" cy="230447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2"/>
          <p:cNvSpPr/>
          <p:nvPr/>
        </p:nvSpPr>
        <p:spPr>
          <a:xfrm>
            <a:off x="761810" y="4306902"/>
            <a:ext cx="5551687" cy="625219"/>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1B2F35"/>
              </a:buClr>
              <a:buSzPts val="2167"/>
              <a:buFont typeface="Roboto"/>
              <a:buNone/>
            </a:pPr>
            <a:r>
              <a:rPr b="1" i="0" lang="en-US" sz="2167" u="none" cap="none" strike="noStrike">
                <a:solidFill>
                  <a:srgbClr val="1B2F35"/>
                </a:solidFill>
                <a:latin typeface="Roboto"/>
                <a:ea typeface="Roboto"/>
                <a:cs typeface="Roboto"/>
                <a:sym typeface="Roboto"/>
              </a:rPr>
              <a:t>Click 'Claim this business' if it appears, or 'Add your business to Google'</a:t>
            </a:r>
            <a:endParaRPr b="0" i="0" sz="1800" u="none" cap="none" strike="noStrike">
              <a:solidFill>
                <a:schemeClr val="dk1"/>
              </a:solidFill>
              <a:latin typeface="Arial"/>
              <a:ea typeface="Arial"/>
              <a:cs typeface="Arial"/>
              <a:sym typeface="Arial"/>
            </a:endParaRPr>
          </a:p>
        </p:txBody>
      </p:sp>
      <p:sp>
        <p:nvSpPr>
          <p:cNvPr id="144" name="Google Shape;144;p12"/>
          <p:cNvSpPr/>
          <p:nvPr/>
        </p:nvSpPr>
        <p:spPr>
          <a:xfrm>
            <a:off x="761801" y="5072120"/>
            <a:ext cx="5110800" cy="10449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1C2F35"/>
              </a:buClr>
              <a:buSzPts val="1594"/>
              <a:buFont typeface="Roboto"/>
              <a:buNone/>
            </a:pPr>
            <a:r>
              <a:rPr b="0" i="0" lang="en-US" sz="1594" u="none" cap="none" strike="noStrike">
                <a:solidFill>
                  <a:srgbClr val="1C2F35"/>
                </a:solidFill>
                <a:latin typeface="Roboto"/>
                <a:ea typeface="Roboto"/>
                <a:cs typeface="Roboto"/>
                <a:sym typeface="Roboto"/>
              </a:rPr>
              <a:t>If your business is already listed, click the 'Claim this business' option. If not, select 'Add your business to Google' to create a new profile.</a:t>
            </a:r>
            <a:endParaRPr b="0" i="0" sz="1800" u="none" cap="none" strike="noStrike">
              <a:solidFill>
                <a:schemeClr val="dk1"/>
              </a:solidFill>
              <a:latin typeface="Arial"/>
              <a:ea typeface="Arial"/>
              <a:cs typeface="Arial"/>
              <a:sym typeface="Arial"/>
            </a:endParaRPr>
          </a:p>
        </p:txBody>
      </p:sp>
      <p:sp>
        <p:nvSpPr>
          <p:cNvPr id="145" name="Google Shape;145;p12"/>
          <p:cNvSpPr/>
          <p:nvPr/>
        </p:nvSpPr>
        <p:spPr>
          <a:xfrm>
            <a:off x="6189702" y="4075681"/>
            <a:ext cx="5523119" cy="2304474"/>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2"/>
          <p:cNvSpPr/>
          <p:nvPr/>
        </p:nvSpPr>
        <p:spPr>
          <a:xfrm>
            <a:off x="6475375" y="4306900"/>
            <a:ext cx="5110800" cy="6252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DFDFD"/>
              </a:buClr>
              <a:buSzPts val="2167"/>
              <a:buFont typeface="Roboto"/>
              <a:buNone/>
            </a:pPr>
            <a:r>
              <a:rPr b="1" i="0" lang="en-US" sz="2167" u="none" cap="none" strike="noStrike">
                <a:solidFill>
                  <a:srgbClr val="FDFDFD"/>
                </a:solidFill>
                <a:latin typeface="Roboto"/>
                <a:ea typeface="Roboto"/>
                <a:cs typeface="Roboto"/>
                <a:sym typeface="Roboto"/>
              </a:rPr>
              <a:t>Follow the prompts to complete the process</a:t>
            </a:r>
            <a:endParaRPr b="0" i="0" sz="1800" u="none" cap="none" strike="noStrike">
              <a:solidFill>
                <a:schemeClr val="dk1"/>
              </a:solidFill>
              <a:latin typeface="Arial"/>
              <a:ea typeface="Arial"/>
              <a:cs typeface="Arial"/>
              <a:sym typeface="Arial"/>
            </a:endParaRPr>
          </a:p>
        </p:txBody>
      </p:sp>
      <p:sp>
        <p:nvSpPr>
          <p:cNvPr id="147" name="Google Shape;147;p12"/>
          <p:cNvSpPr/>
          <p:nvPr/>
        </p:nvSpPr>
        <p:spPr>
          <a:xfrm>
            <a:off x="6475376" y="5072121"/>
            <a:ext cx="5049300" cy="1044900"/>
          </a:xfrm>
          <a:prstGeom prst="rect">
            <a:avLst/>
          </a:prstGeom>
          <a:noFill/>
          <a:ln>
            <a:noFill/>
          </a:ln>
        </p:spPr>
        <p:txBody>
          <a:bodyPr anchorCtr="0" anchor="t" bIns="0" lIns="0" spcFirstLastPara="1" rIns="0" wrap="square" tIns="0">
            <a:noAutofit/>
          </a:bodyPr>
          <a:lstStyle/>
          <a:p>
            <a:pPr indent="0" lvl="0" marL="0" marR="0" rtl="0" algn="l">
              <a:lnSpc>
                <a:spcPct val="113613"/>
              </a:lnSpc>
              <a:spcBef>
                <a:spcPts val="0"/>
              </a:spcBef>
              <a:spcAft>
                <a:spcPts val="0"/>
              </a:spcAft>
              <a:buClr>
                <a:srgbClr val="FFFFFF"/>
              </a:buClr>
              <a:buSzPts val="1594"/>
              <a:buFont typeface="Roboto"/>
              <a:buNone/>
            </a:pPr>
            <a:r>
              <a:rPr b="0" i="0" lang="en-US" sz="1594" u="none" cap="none" strike="noStrike">
                <a:solidFill>
                  <a:srgbClr val="FFFFFF"/>
                </a:solidFill>
                <a:latin typeface="Roboto"/>
                <a:ea typeface="Roboto"/>
                <a:cs typeface="Roboto"/>
                <a:sym typeface="Roboto"/>
              </a:rPr>
              <a:t>Once you've selected the appropriate option, follow the on-screen instructions to verify your business and finish the claim process.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52" name="Shape 152"/>
        <p:cNvGrpSpPr/>
        <p:nvPr/>
      </p:nvGrpSpPr>
      <p:grpSpPr>
        <a:xfrm>
          <a:off x="0" y="0"/>
          <a:ext cx="0" cy="0"/>
          <a:chOff x="0" y="0"/>
          <a:chExt cx="0" cy="0"/>
        </a:xfrm>
      </p:grpSpPr>
      <p:sp>
        <p:nvSpPr>
          <p:cNvPr id="153" name="Google Shape;153;p13"/>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Verification Methods</a:t>
            </a:r>
            <a:endParaRPr b="0" i="0" sz="1800" u="none" cap="none" strike="noStrike">
              <a:solidFill>
                <a:schemeClr val="dk1"/>
              </a:solidFill>
              <a:latin typeface="Arial"/>
              <a:ea typeface="Arial"/>
              <a:cs typeface="Arial"/>
              <a:sym typeface="Arial"/>
            </a:endParaRPr>
          </a:p>
        </p:txBody>
      </p:sp>
      <p:sp>
        <p:nvSpPr>
          <p:cNvPr id="154" name="Google Shape;154;p13"/>
          <p:cNvSpPr/>
          <p:nvPr/>
        </p:nvSpPr>
        <p:spPr>
          <a:xfrm>
            <a:off x="95226" y="1580755"/>
            <a:ext cx="5951637" cy="4199475"/>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5" name="Google Shape;155;p13"/>
          <p:cNvSpPr/>
          <p:nvPr/>
        </p:nvSpPr>
        <p:spPr>
          <a:xfrm>
            <a:off x="153790" y="3290660"/>
            <a:ext cx="5834509" cy="32451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Postcard</a:t>
            </a:r>
            <a:endParaRPr b="0" i="0" sz="1800" u="none" cap="none" strike="noStrike">
              <a:solidFill>
                <a:schemeClr val="dk1"/>
              </a:solidFill>
              <a:latin typeface="Arial"/>
              <a:ea typeface="Arial"/>
              <a:cs typeface="Arial"/>
              <a:sym typeface="Arial"/>
            </a:endParaRPr>
          </a:p>
        </p:txBody>
      </p:sp>
      <p:sp>
        <p:nvSpPr>
          <p:cNvPr id="156" name="Google Shape;156;p13"/>
          <p:cNvSpPr/>
          <p:nvPr/>
        </p:nvSpPr>
        <p:spPr>
          <a:xfrm>
            <a:off x="153790" y="3790449"/>
            <a:ext cx="5834509"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The most common method, takes 5-7 business days</a:t>
            </a:r>
            <a:endParaRPr b="0" i="0" sz="1800" u="none" cap="none" strike="noStrike">
              <a:solidFill>
                <a:schemeClr val="dk1"/>
              </a:solidFill>
              <a:latin typeface="Arial"/>
              <a:ea typeface="Arial"/>
              <a:cs typeface="Arial"/>
              <a:sym typeface="Arial"/>
            </a:endParaRPr>
          </a:p>
        </p:txBody>
      </p:sp>
      <p:sp>
        <p:nvSpPr>
          <p:cNvPr id="157" name="Google Shape;157;p13"/>
          <p:cNvSpPr/>
          <p:nvPr/>
        </p:nvSpPr>
        <p:spPr>
          <a:xfrm>
            <a:off x="6142089" y="1580755"/>
            <a:ext cx="5951637" cy="2052124"/>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3"/>
          <p:cNvSpPr/>
          <p:nvPr/>
        </p:nvSpPr>
        <p:spPr>
          <a:xfrm>
            <a:off x="6687735" y="2088429"/>
            <a:ext cx="4860345" cy="32451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Phone</a:t>
            </a:r>
            <a:endParaRPr b="0" i="0" sz="1800" u="none" cap="none" strike="noStrike">
              <a:solidFill>
                <a:schemeClr val="dk1"/>
              </a:solidFill>
              <a:latin typeface="Arial"/>
              <a:ea typeface="Arial"/>
              <a:cs typeface="Arial"/>
              <a:sym typeface="Arial"/>
            </a:endParaRPr>
          </a:p>
        </p:txBody>
      </p:sp>
      <p:sp>
        <p:nvSpPr>
          <p:cNvPr id="159" name="Google Shape;159;p13"/>
          <p:cNvSpPr/>
          <p:nvPr/>
        </p:nvSpPr>
        <p:spPr>
          <a:xfrm>
            <a:off x="6687735" y="2588218"/>
            <a:ext cx="4860345"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Available for certain businesses, immediate verification</a:t>
            </a:r>
            <a:endParaRPr b="0" i="0" sz="1800" u="none" cap="none" strike="noStrike">
              <a:solidFill>
                <a:schemeClr val="dk1"/>
              </a:solidFill>
              <a:latin typeface="Arial"/>
              <a:ea typeface="Arial"/>
              <a:cs typeface="Arial"/>
              <a:sym typeface="Arial"/>
            </a:endParaRPr>
          </a:p>
        </p:txBody>
      </p:sp>
      <p:sp>
        <p:nvSpPr>
          <p:cNvPr id="160" name="Google Shape;160;p13"/>
          <p:cNvSpPr/>
          <p:nvPr/>
        </p:nvSpPr>
        <p:spPr>
          <a:xfrm>
            <a:off x="6142089" y="3728105"/>
            <a:ext cx="5951637" cy="2052124"/>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3"/>
          <p:cNvSpPr/>
          <p:nvPr/>
        </p:nvSpPr>
        <p:spPr>
          <a:xfrm>
            <a:off x="6891995" y="4364335"/>
            <a:ext cx="4451824" cy="32451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B2F35"/>
              </a:buClr>
              <a:buSzPts val="2250"/>
              <a:buFont typeface="Roboto"/>
              <a:buNone/>
            </a:pPr>
            <a:r>
              <a:rPr b="1" i="0" lang="en-US" sz="2250" u="none" cap="none" strike="noStrike">
                <a:solidFill>
                  <a:srgbClr val="1B2F35"/>
                </a:solidFill>
                <a:latin typeface="Roboto"/>
                <a:ea typeface="Roboto"/>
                <a:cs typeface="Roboto"/>
                <a:sym typeface="Roboto"/>
              </a:rPr>
              <a:t>Email</a:t>
            </a:r>
            <a:endParaRPr b="0" i="0" sz="1800" u="none" cap="none" strike="noStrike">
              <a:solidFill>
                <a:schemeClr val="dk1"/>
              </a:solidFill>
              <a:latin typeface="Arial"/>
              <a:ea typeface="Arial"/>
              <a:cs typeface="Arial"/>
              <a:sym typeface="Arial"/>
            </a:endParaRPr>
          </a:p>
        </p:txBody>
      </p:sp>
      <p:sp>
        <p:nvSpPr>
          <p:cNvPr id="162" name="Google Shape;162;p13"/>
          <p:cNvSpPr/>
          <p:nvPr/>
        </p:nvSpPr>
        <p:spPr>
          <a:xfrm>
            <a:off x="6891995" y="4864124"/>
            <a:ext cx="4451824" cy="25949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Offered for specific business categories</a:t>
            </a:r>
            <a:endParaRPr b="0" i="0" sz="1800" u="none" cap="none" strike="noStrike">
              <a:solidFill>
                <a:schemeClr val="dk1"/>
              </a:solidFill>
              <a:latin typeface="Arial"/>
              <a:ea typeface="Arial"/>
              <a:cs typeface="Arial"/>
              <a:sym typeface="Arial"/>
            </a:endParaRPr>
          </a:p>
        </p:txBody>
      </p:sp>
      <p:sp>
        <p:nvSpPr>
          <p:cNvPr id="163" name="Google Shape;163;p13"/>
          <p:cNvSpPr/>
          <p:nvPr/>
        </p:nvSpPr>
        <p:spPr>
          <a:xfrm>
            <a:off x="0" y="5875456"/>
            <a:ext cx="12188952" cy="98083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3"/>
          <p:cNvSpPr/>
          <p:nvPr/>
        </p:nvSpPr>
        <p:spPr>
          <a:xfrm>
            <a:off x="-95226" y="6199820"/>
            <a:ext cx="12379404" cy="324513"/>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Tips: Check your mail for the postcard, or your email/phone for other verification.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69" name="Shape 169"/>
        <p:cNvGrpSpPr/>
        <p:nvPr/>
      </p:nvGrpSpPr>
      <p:grpSpPr>
        <a:xfrm>
          <a:off x="0" y="0"/>
          <a:ext cx="0" cy="0"/>
          <a:chOff x="0" y="0"/>
          <a:chExt cx="0" cy="0"/>
        </a:xfrm>
      </p:grpSpPr>
      <p:sp>
        <p:nvSpPr>
          <p:cNvPr id="170" name="Google Shape;170;p14"/>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Troubleshooting Common Issues</a:t>
            </a:r>
            <a:endParaRPr b="0" i="0" sz="1800" u="none" cap="none" strike="noStrike">
              <a:solidFill>
                <a:schemeClr val="dk1"/>
              </a:solidFill>
              <a:latin typeface="Arial"/>
              <a:ea typeface="Arial"/>
              <a:cs typeface="Arial"/>
              <a:sym typeface="Arial"/>
            </a:endParaRPr>
          </a:p>
        </p:txBody>
      </p:sp>
      <p:sp>
        <p:nvSpPr>
          <p:cNvPr id="171" name="Google Shape;171;p14"/>
          <p:cNvSpPr/>
          <p:nvPr/>
        </p:nvSpPr>
        <p:spPr>
          <a:xfrm>
            <a:off x="1476006" y="1680742"/>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2" name="Google Shape;172;p14"/>
          <p:cNvPicPr preferRelativeResize="0"/>
          <p:nvPr/>
        </p:nvPicPr>
        <p:blipFill rotWithShape="1">
          <a:blip r:embed="rId3">
            <a:alphaModFix/>
          </a:blip>
          <a:srcRect b="0" l="0" r="0" t="0"/>
          <a:stretch/>
        </p:blipFill>
        <p:spPr>
          <a:xfrm>
            <a:off x="1901726" y="2095773"/>
            <a:ext cx="561835" cy="599925"/>
          </a:xfrm>
          <a:prstGeom prst="rect">
            <a:avLst/>
          </a:prstGeom>
          <a:noFill/>
          <a:ln>
            <a:noFill/>
          </a:ln>
        </p:spPr>
      </p:pic>
      <p:sp>
        <p:nvSpPr>
          <p:cNvPr id="173" name="Google Shape;173;p14"/>
          <p:cNvSpPr/>
          <p:nvPr/>
        </p:nvSpPr>
        <p:spPr>
          <a:xfrm>
            <a:off x="388523" y="3206742"/>
            <a:ext cx="3603359"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What to do if the postcard doesn't arrive</a:t>
            </a:r>
            <a:endParaRPr b="0" i="0" sz="1800" u="none" cap="none" strike="noStrike">
              <a:solidFill>
                <a:schemeClr val="dk1"/>
              </a:solidFill>
              <a:latin typeface="Arial"/>
              <a:ea typeface="Arial"/>
              <a:cs typeface="Arial"/>
              <a:sym typeface="Arial"/>
            </a:endParaRPr>
          </a:p>
        </p:txBody>
      </p:sp>
      <p:sp>
        <p:nvSpPr>
          <p:cNvPr id="174" name="Google Shape;174;p14"/>
          <p:cNvSpPr/>
          <p:nvPr/>
        </p:nvSpPr>
        <p:spPr>
          <a:xfrm>
            <a:off x="388523" y="3826307"/>
            <a:ext cx="3603359"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Contact Google support to request a new verification postcard if you haven't received it within the expected timeframe of 5-7 business days.</a:t>
            </a:r>
            <a:endParaRPr b="0" i="0" sz="1800" u="none" cap="none" strike="noStrike">
              <a:solidFill>
                <a:schemeClr val="dk1"/>
              </a:solidFill>
              <a:latin typeface="Arial"/>
              <a:ea typeface="Arial"/>
              <a:cs typeface="Arial"/>
              <a:sym typeface="Arial"/>
            </a:endParaRPr>
          </a:p>
        </p:txBody>
      </p:sp>
      <p:sp>
        <p:nvSpPr>
          <p:cNvPr id="175" name="Google Shape;175;p14"/>
          <p:cNvSpPr/>
          <p:nvPr/>
        </p:nvSpPr>
        <p:spPr>
          <a:xfrm>
            <a:off x="5380280" y="1680742"/>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6" name="Google Shape;176;p14"/>
          <p:cNvPicPr preferRelativeResize="0"/>
          <p:nvPr/>
        </p:nvPicPr>
        <p:blipFill rotWithShape="1">
          <a:blip r:embed="rId4">
            <a:alphaModFix/>
          </a:blip>
          <a:srcRect b="0" l="0" r="0" t="0"/>
          <a:stretch/>
        </p:blipFill>
        <p:spPr>
          <a:xfrm>
            <a:off x="5843391" y="2051790"/>
            <a:ext cx="504699" cy="809423"/>
          </a:xfrm>
          <a:prstGeom prst="rect">
            <a:avLst/>
          </a:prstGeom>
          <a:noFill/>
          <a:ln>
            <a:noFill/>
          </a:ln>
        </p:spPr>
      </p:pic>
      <p:sp>
        <p:nvSpPr>
          <p:cNvPr id="177" name="Google Shape;177;p14"/>
          <p:cNvSpPr/>
          <p:nvPr/>
        </p:nvSpPr>
        <p:spPr>
          <a:xfrm>
            <a:off x="4214235" y="3206742"/>
            <a:ext cx="3760482"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How to handle incorrect information on your profile</a:t>
            </a:r>
            <a:endParaRPr b="0" i="0" sz="1800" u="none" cap="none" strike="noStrike">
              <a:solidFill>
                <a:schemeClr val="dk1"/>
              </a:solidFill>
              <a:latin typeface="Arial"/>
              <a:ea typeface="Arial"/>
              <a:cs typeface="Arial"/>
              <a:sym typeface="Arial"/>
            </a:endParaRPr>
          </a:p>
        </p:txBody>
      </p:sp>
      <p:sp>
        <p:nvSpPr>
          <p:cNvPr id="178" name="Google Shape;178;p14"/>
          <p:cNvSpPr/>
          <p:nvPr/>
        </p:nvSpPr>
        <p:spPr>
          <a:xfrm>
            <a:off x="4214235" y="3826307"/>
            <a:ext cx="3760482"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Edit your business details directly in your Google Business Profile to ensure all the information is accurate and up-to-date.</a:t>
            </a:r>
            <a:endParaRPr b="0" i="0" sz="1800" u="none" cap="none" strike="noStrike">
              <a:solidFill>
                <a:schemeClr val="dk1"/>
              </a:solidFill>
              <a:latin typeface="Arial"/>
              <a:ea typeface="Arial"/>
              <a:cs typeface="Arial"/>
              <a:sym typeface="Arial"/>
            </a:endParaRPr>
          </a:p>
        </p:txBody>
      </p:sp>
      <p:sp>
        <p:nvSpPr>
          <p:cNvPr id="179" name="Google Shape;179;p14"/>
          <p:cNvSpPr/>
          <p:nvPr/>
        </p:nvSpPr>
        <p:spPr>
          <a:xfrm>
            <a:off x="9284553" y="1680742"/>
            <a:ext cx="1428393" cy="1428393"/>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80" name="Google Shape;180;p14"/>
          <p:cNvPicPr preferRelativeResize="0"/>
          <p:nvPr/>
        </p:nvPicPr>
        <p:blipFill rotWithShape="1">
          <a:blip r:embed="rId5">
            <a:alphaModFix/>
          </a:blip>
          <a:srcRect b="0" l="0" r="0" t="0"/>
          <a:stretch/>
        </p:blipFill>
        <p:spPr>
          <a:xfrm>
            <a:off x="9689086" y="2135484"/>
            <a:ext cx="628493" cy="580880"/>
          </a:xfrm>
          <a:prstGeom prst="rect">
            <a:avLst/>
          </a:prstGeom>
          <a:noFill/>
          <a:ln>
            <a:noFill/>
          </a:ln>
        </p:spPr>
      </p:pic>
      <p:sp>
        <p:nvSpPr>
          <p:cNvPr id="181" name="Google Shape;181;p14"/>
          <p:cNvSpPr/>
          <p:nvPr/>
        </p:nvSpPr>
        <p:spPr>
          <a:xfrm>
            <a:off x="8160408" y="3206742"/>
            <a:ext cx="3676683"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Contacting Google support for further assistance</a:t>
            </a:r>
            <a:endParaRPr b="0" i="0" sz="1800" u="none" cap="none" strike="noStrike">
              <a:solidFill>
                <a:schemeClr val="dk1"/>
              </a:solidFill>
              <a:latin typeface="Arial"/>
              <a:ea typeface="Arial"/>
              <a:cs typeface="Arial"/>
              <a:sym typeface="Arial"/>
            </a:endParaRPr>
          </a:p>
        </p:txBody>
      </p:sp>
      <p:sp>
        <p:nvSpPr>
          <p:cNvPr id="182" name="Google Shape;182;p14"/>
          <p:cNvSpPr/>
          <p:nvPr/>
        </p:nvSpPr>
        <p:spPr>
          <a:xfrm>
            <a:off x="8160408" y="3826307"/>
            <a:ext cx="3676683"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If you encounter any issues or have questions that you can't resolve on your own, reach out to Google support for personalized guidance.</a:t>
            </a:r>
            <a:endParaRPr b="0" i="0" sz="1800" u="none" cap="none" strike="noStrike">
              <a:solidFill>
                <a:schemeClr val="dk1"/>
              </a:solidFill>
              <a:latin typeface="Arial"/>
              <a:ea typeface="Arial"/>
              <a:cs typeface="Arial"/>
              <a:sym typeface="Arial"/>
            </a:endParaRPr>
          </a:p>
        </p:txBody>
      </p:sp>
      <p:sp>
        <p:nvSpPr>
          <p:cNvPr id="183" name="Google Shape;183;p14"/>
          <p:cNvSpPr/>
          <p:nvPr/>
        </p:nvSpPr>
        <p:spPr>
          <a:xfrm>
            <a:off x="0" y="5227918"/>
            <a:ext cx="12188952" cy="1628368"/>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4" name="Google Shape;184;p14"/>
          <p:cNvSpPr/>
          <p:nvPr/>
        </p:nvSpPr>
        <p:spPr>
          <a:xfrm>
            <a:off x="1333152" y="5552282"/>
            <a:ext cx="9522649" cy="973539"/>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addressing these common issues, you can maintain a well-optimized and accurate Google Business Profile, ensuring your customers have the most reliable information about your business.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189" name="Shape 189"/>
        <p:cNvGrpSpPr/>
        <p:nvPr/>
      </p:nvGrpSpPr>
      <p:grpSpPr>
        <a:xfrm>
          <a:off x="0" y="0"/>
          <a:ext cx="0" cy="0"/>
          <a:chOff x="0" y="0"/>
          <a:chExt cx="0" cy="0"/>
        </a:xfrm>
      </p:grpSpPr>
      <p:sp>
        <p:nvSpPr>
          <p:cNvPr id="190" name="Google Shape;190;p15"/>
          <p:cNvSpPr/>
          <p:nvPr/>
        </p:nvSpPr>
        <p:spPr>
          <a:xfrm>
            <a:off x="7598975" y="0"/>
            <a:ext cx="4599300" cy="68658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1" name="Google Shape;191;p15"/>
          <p:cNvPicPr preferRelativeResize="0"/>
          <p:nvPr/>
        </p:nvPicPr>
        <p:blipFill rotWithShape="1">
          <a:blip r:embed="rId3">
            <a:alphaModFix/>
          </a:blip>
          <a:srcRect b="-37911" l="-5555" r="-5555" t="-37928"/>
          <a:stretch/>
        </p:blipFill>
        <p:spPr>
          <a:xfrm>
            <a:off x="6094476" y="0"/>
            <a:ext cx="6104000" cy="6865808"/>
          </a:xfrm>
          <a:prstGeom prst="rect">
            <a:avLst/>
          </a:prstGeom>
          <a:noFill/>
          <a:ln>
            <a:noFill/>
          </a:ln>
        </p:spPr>
      </p:pic>
      <p:sp>
        <p:nvSpPr>
          <p:cNvPr id="192" name="Google Shape;192;p15"/>
          <p:cNvSpPr/>
          <p:nvPr/>
        </p:nvSpPr>
        <p:spPr>
          <a:xfrm>
            <a:off x="462550" y="2106425"/>
            <a:ext cx="5631900" cy="11175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Module 3: Completing Your Business Information</a:t>
            </a:r>
            <a:endParaRPr b="0" i="0" sz="1800" u="none" cap="none" strike="noStrike">
              <a:solidFill>
                <a:schemeClr val="dk1"/>
              </a:solidFill>
              <a:latin typeface="Arial"/>
              <a:ea typeface="Arial"/>
              <a:cs typeface="Arial"/>
              <a:sym typeface="Arial"/>
            </a:endParaRPr>
          </a:p>
        </p:txBody>
      </p:sp>
      <p:sp>
        <p:nvSpPr>
          <p:cNvPr id="193" name="Google Shape;193;p15"/>
          <p:cNvSpPr/>
          <p:nvPr/>
        </p:nvSpPr>
        <p:spPr>
          <a:xfrm>
            <a:off x="462556" y="3417918"/>
            <a:ext cx="5331600" cy="778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0" i="0" lang="en-US" sz="1800" u="none" cap="none" strike="noStrike">
                <a:solidFill>
                  <a:srgbClr val="FDFDFD"/>
                </a:solidFill>
                <a:latin typeface="Roboto"/>
                <a:ea typeface="Roboto"/>
                <a:cs typeface="Roboto"/>
                <a:sym typeface="Roboto"/>
              </a:rPr>
              <a:t>In this module we will go over why it's important to ensuring accuracy and consistency with your information and how to do it the right way.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198" name="Shape 198"/>
        <p:cNvGrpSpPr/>
        <p:nvPr/>
      </p:nvGrpSpPr>
      <p:grpSpPr>
        <a:xfrm>
          <a:off x="0" y="0"/>
          <a:ext cx="0" cy="0"/>
          <a:chOff x="0" y="0"/>
          <a:chExt cx="0" cy="0"/>
        </a:xfrm>
      </p:grpSpPr>
      <p:sp>
        <p:nvSpPr>
          <p:cNvPr id="199" name="Google Shape;199;p16"/>
          <p:cNvSpPr/>
          <p:nvPr/>
        </p:nvSpPr>
        <p:spPr>
          <a:xfrm>
            <a:off x="2692922" y="363794"/>
            <a:ext cx="6803100" cy="10968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Importance of Optimizing Your Google Business Profile</a:t>
            </a:r>
            <a:endParaRPr b="0" i="0" sz="1800" u="none" cap="none" strike="noStrike">
              <a:solidFill>
                <a:schemeClr val="dk1"/>
              </a:solidFill>
              <a:latin typeface="Arial"/>
              <a:ea typeface="Arial"/>
              <a:cs typeface="Arial"/>
              <a:sym typeface="Arial"/>
            </a:endParaRPr>
          </a:p>
        </p:txBody>
      </p:sp>
      <p:sp>
        <p:nvSpPr>
          <p:cNvPr id="200" name="Google Shape;200;p16"/>
          <p:cNvSpPr/>
          <p:nvPr/>
        </p:nvSpPr>
        <p:spPr>
          <a:xfrm>
            <a:off x="476131" y="2309235"/>
            <a:ext cx="714300" cy="714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1" name="Google Shape;201;p16"/>
          <p:cNvPicPr preferRelativeResize="0"/>
          <p:nvPr/>
        </p:nvPicPr>
        <p:blipFill rotWithShape="1">
          <a:blip r:embed="rId3">
            <a:alphaModFix/>
          </a:blip>
          <a:srcRect b="0" l="0" r="0" t="0"/>
          <a:stretch/>
        </p:blipFill>
        <p:spPr>
          <a:xfrm>
            <a:off x="678394" y="2519867"/>
            <a:ext cx="314246" cy="314246"/>
          </a:xfrm>
          <a:prstGeom prst="rect">
            <a:avLst/>
          </a:prstGeom>
          <a:noFill/>
          <a:ln>
            <a:noFill/>
          </a:ln>
        </p:spPr>
      </p:pic>
      <p:sp>
        <p:nvSpPr>
          <p:cNvPr id="202" name="Google Shape;202;p16"/>
          <p:cNvSpPr/>
          <p:nvPr/>
        </p:nvSpPr>
        <p:spPr>
          <a:xfrm>
            <a:off x="1380780" y="2264003"/>
            <a:ext cx="2775900" cy="5190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Builds Trust with Potential Customers</a:t>
            </a:r>
            <a:endParaRPr b="0" i="0" sz="1800" u="none" cap="none" strike="noStrike">
              <a:solidFill>
                <a:schemeClr val="dk1"/>
              </a:solidFill>
              <a:latin typeface="Arial"/>
              <a:ea typeface="Arial"/>
              <a:cs typeface="Arial"/>
              <a:sym typeface="Arial"/>
            </a:endParaRPr>
          </a:p>
        </p:txBody>
      </p:sp>
      <p:sp>
        <p:nvSpPr>
          <p:cNvPr id="203" name="Google Shape;203;p16"/>
          <p:cNvSpPr/>
          <p:nvPr/>
        </p:nvSpPr>
        <p:spPr>
          <a:xfrm>
            <a:off x="1380780" y="2883568"/>
            <a:ext cx="2775900" cy="15144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 complete and accurate Google Business Profile helps establish your credibility and professionalism, making potential customers more likely to engage with your business.</a:t>
            </a:r>
            <a:endParaRPr b="0" i="0" sz="1800" u="none" cap="none" strike="noStrike">
              <a:solidFill>
                <a:schemeClr val="dk1"/>
              </a:solidFill>
              <a:latin typeface="Arial"/>
              <a:ea typeface="Arial"/>
              <a:cs typeface="Arial"/>
              <a:sym typeface="Arial"/>
            </a:endParaRPr>
          </a:p>
        </p:txBody>
      </p:sp>
      <p:sp>
        <p:nvSpPr>
          <p:cNvPr id="204" name="Google Shape;204;p16"/>
          <p:cNvSpPr/>
          <p:nvPr/>
        </p:nvSpPr>
        <p:spPr>
          <a:xfrm>
            <a:off x="4380405" y="2309235"/>
            <a:ext cx="714300" cy="714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5" name="Google Shape;205;p16"/>
          <p:cNvPicPr preferRelativeResize="0"/>
          <p:nvPr/>
        </p:nvPicPr>
        <p:blipFill rotWithShape="1">
          <a:blip r:embed="rId4">
            <a:alphaModFix/>
          </a:blip>
          <a:srcRect b="0" l="0" r="0" t="0"/>
          <a:stretch/>
        </p:blipFill>
        <p:spPr>
          <a:xfrm>
            <a:off x="4578483" y="2511498"/>
            <a:ext cx="323769" cy="314246"/>
          </a:xfrm>
          <a:prstGeom prst="rect">
            <a:avLst/>
          </a:prstGeom>
          <a:noFill/>
          <a:ln>
            <a:noFill/>
          </a:ln>
        </p:spPr>
      </p:pic>
      <p:sp>
        <p:nvSpPr>
          <p:cNvPr id="206" name="Google Shape;206;p16"/>
          <p:cNvSpPr/>
          <p:nvPr/>
        </p:nvSpPr>
        <p:spPr>
          <a:xfrm>
            <a:off x="5285053" y="2264003"/>
            <a:ext cx="2775900" cy="5190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Improves Local SEO and Visibility</a:t>
            </a:r>
            <a:endParaRPr b="0" i="0" sz="1800" u="none" cap="none" strike="noStrike">
              <a:solidFill>
                <a:schemeClr val="dk1"/>
              </a:solidFill>
              <a:latin typeface="Arial"/>
              <a:ea typeface="Arial"/>
              <a:cs typeface="Arial"/>
              <a:sym typeface="Arial"/>
            </a:endParaRPr>
          </a:p>
        </p:txBody>
      </p:sp>
      <p:sp>
        <p:nvSpPr>
          <p:cNvPr id="207" name="Google Shape;207;p16"/>
          <p:cNvSpPr/>
          <p:nvPr/>
        </p:nvSpPr>
        <p:spPr>
          <a:xfrm>
            <a:off x="5285053" y="2883568"/>
            <a:ext cx="2775900" cy="17307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Optimizing your Google Business Profile with relevant keywords and accurate location information can boost your search engine rankings and make it easier for local customers to find your business.</a:t>
            </a:r>
            <a:endParaRPr b="0" i="0" sz="1800" u="none" cap="none" strike="noStrike">
              <a:solidFill>
                <a:schemeClr val="dk1"/>
              </a:solidFill>
              <a:latin typeface="Arial"/>
              <a:ea typeface="Arial"/>
              <a:cs typeface="Arial"/>
              <a:sym typeface="Arial"/>
            </a:endParaRPr>
          </a:p>
        </p:txBody>
      </p:sp>
      <p:sp>
        <p:nvSpPr>
          <p:cNvPr id="208" name="Google Shape;208;p16"/>
          <p:cNvSpPr/>
          <p:nvPr/>
        </p:nvSpPr>
        <p:spPr>
          <a:xfrm>
            <a:off x="8284678" y="2309235"/>
            <a:ext cx="714300" cy="714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9" name="Google Shape;209;p16"/>
          <p:cNvPicPr preferRelativeResize="0"/>
          <p:nvPr/>
        </p:nvPicPr>
        <p:blipFill rotWithShape="1">
          <a:blip r:embed="rId5">
            <a:alphaModFix/>
          </a:blip>
          <a:srcRect b="0" l="0" r="0" t="0"/>
          <a:stretch/>
        </p:blipFill>
        <p:spPr>
          <a:xfrm>
            <a:off x="8539245" y="2503127"/>
            <a:ext cx="209498" cy="314246"/>
          </a:xfrm>
          <a:prstGeom prst="rect">
            <a:avLst/>
          </a:prstGeom>
          <a:noFill/>
          <a:ln>
            <a:noFill/>
          </a:ln>
        </p:spPr>
      </p:pic>
      <p:sp>
        <p:nvSpPr>
          <p:cNvPr id="210" name="Google Shape;210;p16"/>
          <p:cNvSpPr/>
          <p:nvPr/>
        </p:nvSpPr>
        <p:spPr>
          <a:xfrm>
            <a:off x="9189327" y="2264003"/>
            <a:ext cx="2775900" cy="5190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Avoids Customer Confusion</a:t>
            </a:r>
            <a:endParaRPr b="0" i="0" sz="1800" u="none" cap="none" strike="noStrike">
              <a:solidFill>
                <a:schemeClr val="dk1"/>
              </a:solidFill>
              <a:latin typeface="Arial"/>
              <a:ea typeface="Arial"/>
              <a:cs typeface="Arial"/>
              <a:sym typeface="Arial"/>
            </a:endParaRPr>
          </a:p>
        </p:txBody>
      </p:sp>
      <p:sp>
        <p:nvSpPr>
          <p:cNvPr id="211" name="Google Shape;211;p16"/>
          <p:cNvSpPr/>
          <p:nvPr/>
        </p:nvSpPr>
        <p:spPr>
          <a:xfrm>
            <a:off x="9189327" y="2883568"/>
            <a:ext cx="2775900" cy="17307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Keeping your business information up-to-date and consistent across your Google Business Profile and other online platforms helps prevent customer confusion and ensures they can easily contact or visit your business.</a:t>
            </a:r>
            <a:endParaRPr b="0" i="0" sz="1800" u="none" cap="none" strike="noStrike">
              <a:solidFill>
                <a:schemeClr val="dk1"/>
              </a:solidFill>
              <a:latin typeface="Arial"/>
              <a:ea typeface="Arial"/>
              <a:cs typeface="Arial"/>
              <a:sym typeface="Arial"/>
            </a:endParaRPr>
          </a:p>
        </p:txBody>
      </p:sp>
      <p:sp>
        <p:nvSpPr>
          <p:cNvPr id="212" name="Google Shape;212;p16"/>
          <p:cNvSpPr/>
          <p:nvPr/>
        </p:nvSpPr>
        <p:spPr>
          <a:xfrm>
            <a:off x="0" y="5227918"/>
            <a:ext cx="12189000" cy="16284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6"/>
          <p:cNvSpPr/>
          <p:nvPr/>
        </p:nvSpPr>
        <p:spPr>
          <a:xfrm>
            <a:off x="353230" y="5552282"/>
            <a:ext cx="11482500" cy="973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optimizing your Google Business Profile with complete and accurate information, you can build trust, improve local SEO, and provide a better customer experience, ultimately leading to increased engagement and business growth.</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218" name="Shape 218"/>
        <p:cNvGrpSpPr/>
        <p:nvPr/>
      </p:nvGrpSpPr>
      <p:grpSpPr>
        <a:xfrm>
          <a:off x="0" y="0"/>
          <a:ext cx="0" cy="0"/>
          <a:chOff x="0" y="0"/>
          <a:chExt cx="0" cy="0"/>
        </a:xfrm>
      </p:grpSpPr>
      <p:sp>
        <p:nvSpPr>
          <p:cNvPr id="219" name="Google Shape;219;p17"/>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Key Components of Your Business Information</a:t>
            </a:r>
            <a:endParaRPr b="0" i="0" sz="1800" u="none" cap="none" strike="noStrike">
              <a:solidFill>
                <a:schemeClr val="dk1"/>
              </a:solidFill>
              <a:latin typeface="Arial"/>
              <a:ea typeface="Arial"/>
              <a:cs typeface="Arial"/>
              <a:sym typeface="Arial"/>
            </a:endParaRPr>
          </a:p>
        </p:txBody>
      </p:sp>
      <p:sp>
        <p:nvSpPr>
          <p:cNvPr id="220" name="Google Shape;220;p17"/>
          <p:cNvSpPr/>
          <p:nvPr/>
        </p:nvSpPr>
        <p:spPr>
          <a:xfrm>
            <a:off x="644837" y="1457304"/>
            <a:ext cx="5446800" cy="4081500"/>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Business Name</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Ensure your business name on your Google Business Profile matches your physical signage and branding</a:t>
            </a:r>
            <a:endParaRPr/>
          </a:p>
          <a:p>
            <a:pPr indent="-242900" lvl="0" marL="242900" marR="0" rtl="0" algn="l">
              <a:lnSpc>
                <a:spcPct val="113592"/>
              </a:lnSpc>
              <a:spcBef>
                <a:spcPts val="2766"/>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Address</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Provide your complete and accurate business address, including street, city, state, and zip code, to help customers find your location</a:t>
            </a:r>
            <a:endParaRPr/>
          </a:p>
          <a:p>
            <a:pPr indent="-242900" lvl="0" marL="242900" marR="0" rtl="0" algn="l">
              <a:lnSpc>
                <a:spcPct val="113592"/>
              </a:lnSpc>
              <a:spcBef>
                <a:spcPts val="2766"/>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Phone Number</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List a direct phone number for your business so customers can easily contact you</a:t>
            </a:r>
            <a:endParaRPr b="0" i="0" sz="1800" u="none" cap="none" strike="noStrike">
              <a:solidFill>
                <a:schemeClr val="dk1"/>
              </a:solidFill>
              <a:latin typeface="Arial"/>
              <a:ea typeface="Arial"/>
              <a:cs typeface="Arial"/>
              <a:sym typeface="Arial"/>
            </a:endParaRPr>
          </a:p>
        </p:txBody>
      </p:sp>
      <p:sp>
        <p:nvSpPr>
          <p:cNvPr id="221" name="Google Shape;221;p17"/>
          <p:cNvSpPr/>
          <p:nvPr/>
        </p:nvSpPr>
        <p:spPr>
          <a:xfrm>
            <a:off x="6332228" y="1457304"/>
            <a:ext cx="5446800" cy="3016200"/>
          </a:xfrm>
          <a:prstGeom prst="rect">
            <a:avLst/>
          </a:prstGeom>
          <a:noFill/>
          <a:ln>
            <a:noFill/>
          </a:ln>
        </p:spPr>
        <p:txBody>
          <a:bodyPr anchorCtr="0" anchor="t" bIns="0" lIns="0" spcFirstLastPara="1" rIns="0" wrap="square" tIns="0">
            <a:noAutofit/>
          </a:bodyPr>
          <a:lstStyle/>
          <a:p>
            <a:pPr indent="-242900" lvl="0" marL="242900" marR="0" rtl="0" algn="l">
              <a:lnSpc>
                <a:spcPct val="113592"/>
              </a:lnSpc>
              <a:spcBef>
                <a:spcPts val="0"/>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Business Hours</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Update your business hours regularly, especially for holidays and special events, to ensure customers have the correct information</a:t>
            </a:r>
            <a:endParaRPr/>
          </a:p>
          <a:p>
            <a:pPr indent="-242900" lvl="0" marL="242900" marR="0" rtl="0" algn="l">
              <a:lnSpc>
                <a:spcPct val="113592"/>
              </a:lnSpc>
              <a:spcBef>
                <a:spcPts val="2766"/>
              </a:spcBef>
              <a:spcAft>
                <a:spcPts val="0"/>
              </a:spcAft>
              <a:buClr>
                <a:srgbClr val="FDFDFD"/>
              </a:buClr>
              <a:buSzPts val="2700"/>
              <a:buFont typeface="Roboto"/>
              <a:buChar char="•"/>
            </a:pPr>
            <a:r>
              <a:rPr b="1" i="0" lang="en-US" sz="2700" u="none" cap="none" strike="noStrike">
                <a:solidFill>
                  <a:srgbClr val="FDFDFD"/>
                </a:solidFill>
                <a:latin typeface="Roboto"/>
                <a:ea typeface="Roboto"/>
                <a:cs typeface="Roboto"/>
                <a:sym typeface="Roboto"/>
              </a:rPr>
              <a:t>Categories</a:t>
            </a:r>
            <a:endParaRPr/>
          </a:p>
          <a:p>
            <a:pPr indent="0" lvl="1" marL="457200" marR="0" rtl="0" algn="l">
              <a:lnSpc>
                <a:spcPct val="113623"/>
              </a:lnSpc>
              <a:spcBef>
                <a:spcPts val="532"/>
              </a:spcBef>
              <a:spcAft>
                <a:spcPts val="0"/>
              </a:spcAft>
              <a:buClr>
                <a:srgbClr val="FFFFFF"/>
              </a:buClr>
              <a:buSzPts val="1725"/>
              <a:buFont typeface="Roboto"/>
              <a:buNone/>
            </a:pPr>
            <a:r>
              <a:rPr b="0" i="0" lang="en-US" sz="1725" u="none" cap="none" strike="noStrike">
                <a:solidFill>
                  <a:srgbClr val="FFFFFF"/>
                </a:solidFill>
                <a:latin typeface="Roboto"/>
                <a:ea typeface="Roboto"/>
                <a:cs typeface="Roboto"/>
                <a:sym typeface="Roboto"/>
              </a:rPr>
              <a:t>Choose your primary business category and relevant secondary categories to help customers understand the services or products you offer</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9D58"/>
        </a:solidFill>
      </p:bgPr>
    </p:bg>
    <p:spTree>
      <p:nvGrpSpPr>
        <p:cNvPr id="226" name="Shape 226"/>
        <p:cNvGrpSpPr/>
        <p:nvPr/>
      </p:nvGrpSpPr>
      <p:grpSpPr>
        <a:xfrm>
          <a:off x="0" y="0"/>
          <a:ext cx="0" cy="0"/>
          <a:chOff x="0" y="0"/>
          <a:chExt cx="0" cy="0"/>
        </a:xfrm>
      </p:grpSpPr>
      <p:pic>
        <p:nvPicPr>
          <p:cNvPr descr="preencoded.png" id="227" name="Google Shape;227;p18"/>
          <p:cNvPicPr preferRelativeResize="0"/>
          <p:nvPr/>
        </p:nvPicPr>
        <p:blipFill rotWithShape="1">
          <a:blip r:embed="rId3">
            <a:alphaModFix/>
          </a:blip>
          <a:srcRect b="-60180" l="-4633" r="-4644" t="-60180"/>
          <a:stretch/>
        </p:blipFill>
        <p:spPr>
          <a:xfrm>
            <a:off x="7892346" y="476131"/>
            <a:ext cx="3829997" cy="5913545"/>
          </a:xfrm>
          <a:prstGeom prst="rect">
            <a:avLst/>
          </a:prstGeom>
          <a:noFill/>
          <a:ln>
            <a:noFill/>
          </a:ln>
        </p:spPr>
      </p:pic>
      <p:sp>
        <p:nvSpPr>
          <p:cNvPr id="228" name="Google Shape;228;p18"/>
          <p:cNvSpPr/>
          <p:nvPr/>
        </p:nvSpPr>
        <p:spPr>
          <a:xfrm>
            <a:off x="666226" y="1896935"/>
            <a:ext cx="6559800" cy="10968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Tips for Writing an Effective Business Description</a:t>
            </a:r>
            <a:endParaRPr b="0" i="0" sz="1800" u="none" cap="none" strike="noStrike">
              <a:solidFill>
                <a:schemeClr val="dk1"/>
              </a:solidFill>
              <a:latin typeface="Arial"/>
              <a:ea typeface="Arial"/>
              <a:cs typeface="Arial"/>
              <a:sym typeface="Arial"/>
            </a:endParaRPr>
          </a:p>
        </p:txBody>
      </p:sp>
      <p:sp>
        <p:nvSpPr>
          <p:cNvPr id="229" name="Google Shape;229;p18"/>
          <p:cNvSpPr/>
          <p:nvPr/>
        </p:nvSpPr>
        <p:spPr>
          <a:xfrm>
            <a:off x="133317" y="3140827"/>
            <a:ext cx="7625700" cy="1297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A compelling and informative business description is crucial for attracting potential customers to your Google Business Profile. It should highlight your unique selling points, showcase your expertise, and incorporate relevant keywords to improve visibility in search results.</a:t>
            </a:r>
            <a:endParaRPr b="0" i="0" sz="1800" u="none" cap="none" strike="noStrike">
              <a:solidFill>
                <a:schemeClr val="dk1"/>
              </a:solidFill>
              <a:latin typeface="Arial"/>
              <a:ea typeface="Arial"/>
              <a:cs typeface="Arial"/>
              <a:sym typeface="Arial"/>
            </a:endParaRPr>
          </a:p>
        </p:txBody>
      </p:sp>
      <p:sp>
        <p:nvSpPr>
          <p:cNvPr id="230" name="Google Shape;230;p18"/>
          <p:cNvSpPr/>
          <p:nvPr/>
        </p:nvSpPr>
        <p:spPr>
          <a:xfrm>
            <a:off x="133317" y="4626505"/>
            <a:ext cx="76257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 Use the included guide and checklist.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235" name="Shape 235"/>
        <p:cNvGrpSpPr/>
        <p:nvPr/>
      </p:nvGrpSpPr>
      <p:grpSpPr>
        <a:xfrm>
          <a:off x="0" y="0"/>
          <a:ext cx="0" cy="0"/>
          <a:chOff x="0" y="0"/>
          <a:chExt cx="0" cy="0"/>
        </a:xfrm>
      </p:grpSpPr>
      <p:sp>
        <p:nvSpPr>
          <p:cNvPr id="236" name="Google Shape;236;p19"/>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Activity: Update Your Google Business Profile</a:t>
            </a:r>
            <a:endParaRPr b="0" i="0" sz="1800" u="none" cap="none" strike="noStrike">
              <a:solidFill>
                <a:schemeClr val="dk1"/>
              </a:solidFill>
              <a:latin typeface="Arial"/>
              <a:ea typeface="Arial"/>
              <a:cs typeface="Arial"/>
              <a:sym typeface="Arial"/>
            </a:endParaRPr>
          </a:p>
        </p:txBody>
      </p:sp>
      <p:sp>
        <p:nvSpPr>
          <p:cNvPr id="237" name="Google Shape;237;p19"/>
          <p:cNvSpPr/>
          <p:nvPr/>
        </p:nvSpPr>
        <p:spPr>
          <a:xfrm>
            <a:off x="476131" y="1580755"/>
            <a:ext cx="3618600" cy="23046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9"/>
          <p:cNvSpPr/>
          <p:nvPr/>
        </p:nvSpPr>
        <p:spPr>
          <a:xfrm>
            <a:off x="638135" y="1818374"/>
            <a:ext cx="3456600" cy="55140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Log in to Your GBP Dashboard</a:t>
            </a:r>
            <a:endParaRPr b="0" i="0" sz="1800" u="none" cap="none" strike="noStrike">
              <a:solidFill>
                <a:schemeClr val="dk1"/>
              </a:solidFill>
              <a:latin typeface="Arial"/>
              <a:ea typeface="Arial"/>
              <a:cs typeface="Arial"/>
              <a:sym typeface="Arial"/>
            </a:endParaRPr>
          </a:p>
        </p:txBody>
      </p:sp>
      <p:sp>
        <p:nvSpPr>
          <p:cNvPr id="239" name="Google Shape;239;p19"/>
          <p:cNvSpPr/>
          <p:nvPr/>
        </p:nvSpPr>
        <p:spPr>
          <a:xfrm>
            <a:off x="638135" y="2493289"/>
            <a:ext cx="3456600" cy="6084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Participants will log in to their Google Business Profile (GBP) dashboard to begin the activity.</a:t>
            </a:r>
            <a:endParaRPr b="0" i="0" sz="1800" u="none" cap="none" strike="noStrike">
              <a:solidFill>
                <a:schemeClr val="dk1"/>
              </a:solidFill>
              <a:latin typeface="Arial"/>
              <a:ea typeface="Arial"/>
              <a:cs typeface="Arial"/>
              <a:sym typeface="Arial"/>
            </a:endParaRPr>
          </a:p>
        </p:txBody>
      </p:sp>
      <p:sp>
        <p:nvSpPr>
          <p:cNvPr id="240" name="Google Shape;240;p19"/>
          <p:cNvSpPr/>
          <p:nvPr/>
        </p:nvSpPr>
        <p:spPr>
          <a:xfrm>
            <a:off x="4285178" y="1580755"/>
            <a:ext cx="3618600" cy="2304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9"/>
          <p:cNvSpPr/>
          <p:nvPr/>
        </p:nvSpPr>
        <p:spPr>
          <a:xfrm>
            <a:off x="4447182" y="1818374"/>
            <a:ext cx="3456600" cy="8271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Update Business Name, Address, and Phone Number (NAP)</a:t>
            </a:r>
            <a:endParaRPr b="0" i="0" sz="1800" u="none" cap="none" strike="noStrike">
              <a:solidFill>
                <a:schemeClr val="dk1"/>
              </a:solidFill>
              <a:latin typeface="Arial"/>
              <a:ea typeface="Arial"/>
              <a:cs typeface="Arial"/>
              <a:sym typeface="Arial"/>
            </a:endParaRPr>
          </a:p>
        </p:txBody>
      </p:sp>
      <p:sp>
        <p:nvSpPr>
          <p:cNvPr id="242" name="Google Shape;242;p19"/>
          <p:cNvSpPr/>
          <p:nvPr/>
        </p:nvSpPr>
        <p:spPr>
          <a:xfrm>
            <a:off x="4447182" y="2768999"/>
            <a:ext cx="3456600" cy="8112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Participants will ensure their business name, address, and phone number are accurate and consistent across all platforms.</a:t>
            </a:r>
            <a:endParaRPr b="0" i="0" sz="1800" u="none" cap="none" strike="noStrike">
              <a:solidFill>
                <a:schemeClr val="dk1"/>
              </a:solidFill>
              <a:latin typeface="Arial"/>
              <a:ea typeface="Arial"/>
              <a:cs typeface="Arial"/>
              <a:sym typeface="Arial"/>
            </a:endParaRPr>
          </a:p>
        </p:txBody>
      </p:sp>
      <p:sp>
        <p:nvSpPr>
          <p:cNvPr id="243" name="Google Shape;243;p19"/>
          <p:cNvSpPr/>
          <p:nvPr/>
        </p:nvSpPr>
        <p:spPr>
          <a:xfrm>
            <a:off x="8094226" y="1580755"/>
            <a:ext cx="3618600" cy="23046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19"/>
          <p:cNvSpPr/>
          <p:nvPr/>
        </p:nvSpPr>
        <p:spPr>
          <a:xfrm>
            <a:off x="8256230" y="1818374"/>
            <a:ext cx="3456600" cy="55140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1B2F35"/>
              </a:buClr>
              <a:buSzPts val="1912"/>
              <a:buFont typeface="Roboto"/>
              <a:buNone/>
            </a:pPr>
            <a:r>
              <a:rPr b="1" i="0" lang="en-US" sz="1912" u="none" cap="none" strike="noStrike">
                <a:solidFill>
                  <a:srgbClr val="1B2F35"/>
                </a:solidFill>
                <a:latin typeface="Roboto"/>
                <a:ea typeface="Roboto"/>
                <a:cs typeface="Roboto"/>
                <a:sym typeface="Roboto"/>
              </a:rPr>
              <a:t>Add or Update Business Hours</a:t>
            </a:r>
            <a:endParaRPr b="0" i="0" sz="1800" u="none" cap="none" strike="noStrike">
              <a:solidFill>
                <a:schemeClr val="dk1"/>
              </a:solidFill>
              <a:latin typeface="Arial"/>
              <a:ea typeface="Arial"/>
              <a:cs typeface="Arial"/>
              <a:sym typeface="Arial"/>
            </a:endParaRPr>
          </a:p>
        </p:txBody>
      </p:sp>
      <p:sp>
        <p:nvSpPr>
          <p:cNvPr id="245" name="Google Shape;245;p19"/>
          <p:cNvSpPr/>
          <p:nvPr/>
        </p:nvSpPr>
        <p:spPr>
          <a:xfrm>
            <a:off x="8256230" y="2493289"/>
            <a:ext cx="3456600" cy="6084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1C2F35"/>
              </a:buClr>
              <a:buSzPts val="1406"/>
              <a:buFont typeface="Roboto"/>
              <a:buNone/>
            </a:pPr>
            <a:r>
              <a:rPr b="0" i="0" lang="en-US" sz="1406" u="none" cap="none" strike="noStrike">
                <a:solidFill>
                  <a:srgbClr val="1C2F35"/>
                </a:solidFill>
                <a:latin typeface="Roboto"/>
                <a:ea typeface="Roboto"/>
                <a:cs typeface="Roboto"/>
                <a:sym typeface="Roboto"/>
              </a:rPr>
              <a:t>Participants will add or update their business hours, including any special hours for holidays or events.</a:t>
            </a:r>
            <a:endParaRPr b="0" i="0" sz="1800" u="none" cap="none" strike="noStrike">
              <a:solidFill>
                <a:schemeClr val="dk1"/>
              </a:solidFill>
              <a:latin typeface="Arial"/>
              <a:ea typeface="Arial"/>
              <a:cs typeface="Arial"/>
              <a:sym typeface="Arial"/>
            </a:endParaRPr>
          </a:p>
        </p:txBody>
      </p:sp>
      <p:sp>
        <p:nvSpPr>
          <p:cNvPr id="246" name="Google Shape;246;p19"/>
          <p:cNvSpPr/>
          <p:nvPr/>
        </p:nvSpPr>
        <p:spPr>
          <a:xfrm>
            <a:off x="476131" y="4075681"/>
            <a:ext cx="3618600" cy="23046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9"/>
          <p:cNvSpPr/>
          <p:nvPr/>
        </p:nvSpPr>
        <p:spPr>
          <a:xfrm>
            <a:off x="638135" y="4313300"/>
            <a:ext cx="3456600" cy="27570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Select Relevant Categories</a:t>
            </a:r>
            <a:endParaRPr b="0" i="0" sz="1800" u="none" cap="none" strike="noStrike">
              <a:solidFill>
                <a:schemeClr val="dk1"/>
              </a:solidFill>
              <a:latin typeface="Arial"/>
              <a:ea typeface="Arial"/>
              <a:cs typeface="Arial"/>
              <a:sym typeface="Arial"/>
            </a:endParaRPr>
          </a:p>
        </p:txBody>
      </p:sp>
      <p:sp>
        <p:nvSpPr>
          <p:cNvPr id="248" name="Google Shape;248;p19"/>
          <p:cNvSpPr/>
          <p:nvPr/>
        </p:nvSpPr>
        <p:spPr>
          <a:xfrm>
            <a:off x="638135" y="4712506"/>
            <a:ext cx="3456600" cy="6084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Participants will choose their primary and secondary business categories to improve search visibility.</a:t>
            </a:r>
            <a:endParaRPr b="0" i="0" sz="1800" u="none" cap="none" strike="noStrike">
              <a:solidFill>
                <a:schemeClr val="dk1"/>
              </a:solidFill>
              <a:latin typeface="Arial"/>
              <a:ea typeface="Arial"/>
              <a:cs typeface="Arial"/>
              <a:sym typeface="Arial"/>
            </a:endParaRPr>
          </a:p>
        </p:txBody>
      </p:sp>
      <p:sp>
        <p:nvSpPr>
          <p:cNvPr id="249" name="Google Shape;249;p19"/>
          <p:cNvSpPr/>
          <p:nvPr/>
        </p:nvSpPr>
        <p:spPr>
          <a:xfrm>
            <a:off x="4285178" y="4075681"/>
            <a:ext cx="3618600" cy="2304600"/>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9"/>
          <p:cNvSpPr/>
          <p:nvPr/>
        </p:nvSpPr>
        <p:spPr>
          <a:xfrm>
            <a:off x="4447182" y="4313300"/>
            <a:ext cx="3456600" cy="5514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Write a Compelling Business Description</a:t>
            </a:r>
            <a:endParaRPr b="0" i="0" sz="1800" u="none" cap="none" strike="noStrike">
              <a:solidFill>
                <a:schemeClr val="dk1"/>
              </a:solidFill>
              <a:latin typeface="Arial"/>
              <a:ea typeface="Arial"/>
              <a:cs typeface="Arial"/>
              <a:sym typeface="Arial"/>
            </a:endParaRPr>
          </a:p>
        </p:txBody>
      </p:sp>
      <p:sp>
        <p:nvSpPr>
          <p:cNvPr id="251" name="Google Shape;251;p19"/>
          <p:cNvSpPr/>
          <p:nvPr/>
        </p:nvSpPr>
        <p:spPr>
          <a:xfrm>
            <a:off x="4447182" y="4988216"/>
            <a:ext cx="3456600" cy="8112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Participants will craft a concise, informative, and unique business description to attract potential customers.</a:t>
            </a:r>
            <a:endParaRPr b="0" i="0" sz="1800" u="none" cap="none" strike="noStrike">
              <a:solidFill>
                <a:schemeClr val="dk1"/>
              </a:solidFill>
              <a:latin typeface="Arial"/>
              <a:ea typeface="Arial"/>
              <a:cs typeface="Arial"/>
              <a:sym typeface="Arial"/>
            </a:endParaRPr>
          </a:p>
        </p:txBody>
      </p:sp>
      <p:sp>
        <p:nvSpPr>
          <p:cNvPr id="252" name="Google Shape;252;p19"/>
          <p:cNvSpPr/>
          <p:nvPr/>
        </p:nvSpPr>
        <p:spPr>
          <a:xfrm>
            <a:off x="8094226" y="4075681"/>
            <a:ext cx="3618600" cy="23046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9"/>
          <p:cNvSpPr/>
          <p:nvPr/>
        </p:nvSpPr>
        <p:spPr>
          <a:xfrm>
            <a:off x="8256230" y="4313300"/>
            <a:ext cx="3456600" cy="275700"/>
          </a:xfrm>
          <a:prstGeom prst="rect">
            <a:avLst/>
          </a:prstGeom>
          <a:noFill/>
          <a:ln>
            <a:noFill/>
          </a:ln>
        </p:spPr>
        <p:txBody>
          <a:bodyPr anchorCtr="0" anchor="t" bIns="0" lIns="0" spcFirstLastPara="1" rIns="0" wrap="square" tIns="0">
            <a:noAutofit/>
          </a:bodyPr>
          <a:lstStyle/>
          <a:p>
            <a:pPr indent="0" lvl="0" marL="0" marR="0" rtl="0" algn="l">
              <a:lnSpc>
                <a:spcPct val="113650"/>
              </a:lnSpc>
              <a:spcBef>
                <a:spcPts val="0"/>
              </a:spcBef>
              <a:spcAft>
                <a:spcPts val="0"/>
              </a:spcAft>
              <a:buClr>
                <a:srgbClr val="FDFDFD"/>
              </a:buClr>
              <a:buSzPts val="1912"/>
              <a:buFont typeface="Roboto"/>
              <a:buNone/>
            </a:pPr>
            <a:r>
              <a:rPr b="1" i="0" lang="en-US" sz="1912" u="none" cap="none" strike="noStrike">
                <a:solidFill>
                  <a:srgbClr val="FDFDFD"/>
                </a:solidFill>
                <a:latin typeface="Roboto"/>
                <a:ea typeface="Roboto"/>
                <a:cs typeface="Roboto"/>
                <a:sym typeface="Roboto"/>
              </a:rPr>
              <a:t>Assistance Available</a:t>
            </a:r>
            <a:endParaRPr b="0" i="0" sz="1800" u="none" cap="none" strike="noStrike">
              <a:solidFill>
                <a:schemeClr val="dk1"/>
              </a:solidFill>
              <a:latin typeface="Arial"/>
              <a:ea typeface="Arial"/>
              <a:cs typeface="Arial"/>
              <a:sym typeface="Arial"/>
            </a:endParaRPr>
          </a:p>
        </p:txBody>
      </p:sp>
      <p:sp>
        <p:nvSpPr>
          <p:cNvPr id="254" name="Google Shape;254;p19"/>
          <p:cNvSpPr/>
          <p:nvPr/>
        </p:nvSpPr>
        <p:spPr>
          <a:xfrm>
            <a:off x="8256230" y="4712506"/>
            <a:ext cx="3456600" cy="811200"/>
          </a:xfrm>
          <a:prstGeom prst="rect">
            <a:avLst/>
          </a:prstGeom>
          <a:noFill/>
          <a:ln>
            <a:noFill/>
          </a:ln>
        </p:spPr>
        <p:txBody>
          <a:bodyPr anchorCtr="0" anchor="t" bIns="0" lIns="0" spcFirstLastPara="1" rIns="0" wrap="square" tIns="0">
            <a:noAutofit/>
          </a:bodyPr>
          <a:lstStyle/>
          <a:p>
            <a:pPr indent="0" lvl="0" marL="0" marR="0" rtl="0" algn="l">
              <a:lnSpc>
                <a:spcPct val="113655"/>
              </a:lnSpc>
              <a:spcBef>
                <a:spcPts val="0"/>
              </a:spcBef>
              <a:spcAft>
                <a:spcPts val="0"/>
              </a:spcAft>
              <a:buClr>
                <a:srgbClr val="FFFFFF"/>
              </a:buClr>
              <a:buSzPts val="1406"/>
              <a:buFont typeface="Roboto"/>
              <a:buNone/>
            </a:pPr>
            <a:r>
              <a:rPr b="0" i="0" lang="en-US" sz="1406" u="none" cap="none" strike="noStrike">
                <a:solidFill>
                  <a:srgbClr val="FFFFFF"/>
                </a:solidFill>
                <a:latin typeface="Roboto"/>
                <a:ea typeface="Roboto"/>
                <a:cs typeface="Roboto"/>
                <a:sym typeface="Roboto"/>
              </a:rPr>
              <a:t>The facilitator and assistants will be available to answer any questions participants may have during the activity.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259" name="Shape 259"/>
        <p:cNvGrpSpPr/>
        <p:nvPr/>
      </p:nvGrpSpPr>
      <p:grpSpPr>
        <a:xfrm>
          <a:off x="0" y="0"/>
          <a:ext cx="0" cy="0"/>
          <a:chOff x="0" y="0"/>
          <a:chExt cx="0" cy="0"/>
        </a:xfrm>
      </p:grpSpPr>
      <p:pic>
        <p:nvPicPr>
          <p:cNvPr descr="preencoded.png" id="260" name="Google Shape;260;p20"/>
          <p:cNvPicPr preferRelativeResize="0"/>
          <p:nvPr/>
        </p:nvPicPr>
        <p:blipFill rotWithShape="1">
          <a:blip r:embed="rId3">
            <a:alphaModFix/>
          </a:blip>
          <a:srcRect b="-16225" l="-25274" r="-25259" t="-16225"/>
          <a:stretch/>
        </p:blipFill>
        <p:spPr>
          <a:xfrm>
            <a:off x="7656185" y="0"/>
            <a:ext cx="4542289" cy="6865808"/>
          </a:xfrm>
          <a:prstGeom prst="rect">
            <a:avLst/>
          </a:prstGeom>
          <a:noFill/>
          <a:ln>
            <a:noFill/>
          </a:ln>
        </p:spPr>
      </p:pic>
      <p:sp>
        <p:nvSpPr>
          <p:cNvPr id="261" name="Google Shape;261;p20"/>
          <p:cNvSpPr/>
          <p:nvPr/>
        </p:nvSpPr>
        <p:spPr>
          <a:xfrm>
            <a:off x="528969" y="2547556"/>
            <a:ext cx="6882000" cy="10968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Module 4: Engage Customers with Google Posts</a:t>
            </a:r>
            <a:endParaRPr b="0" i="0" sz="1800" u="none" cap="none" strike="noStrike">
              <a:solidFill>
                <a:schemeClr val="dk1"/>
              </a:solidFill>
              <a:latin typeface="Arial"/>
              <a:ea typeface="Arial"/>
              <a:cs typeface="Arial"/>
              <a:sym typeface="Arial"/>
            </a:endParaRPr>
          </a:p>
        </p:txBody>
      </p:sp>
      <p:sp>
        <p:nvSpPr>
          <p:cNvPr id="262" name="Google Shape;262;p20"/>
          <p:cNvSpPr/>
          <p:nvPr/>
        </p:nvSpPr>
        <p:spPr>
          <a:xfrm>
            <a:off x="528969" y="3791449"/>
            <a:ext cx="6882000" cy="5190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In this module we will go over how to keep your profile fresh, active and engaging.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67" name="Shape 267"/>
        <p:cNvGrpSpPr/>
        <p:nvPr/>
      </p:nvGrpSpPr>
      <p:grpSpPr>
        <a:xfrm>
          <a:off x="0" y="0"/>
          <a:ext cx="0" cy="0"/>
          <a:chOff x="0" y="0"/>
          <a:chExt cx="0" cy="0"/>
        </a:xfrm>
      </p:grpSpPr>
      <p:sp>
        <p:nvSpPr>
          <p:cNvPr id="268" name="Google Shape;268;p21"/>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What are Google Posts?</a:t>
            </a:r>
            <a:endParaRPr b="0" i="0" sz="1800" u="none" cap="none" strike="noStrike">
              <a:solidFill>
                <a:schemeClr val="dk1"/>
              </a:solidFill>
              <a:latin typeface="Arial"/>
              <a:ea typeface="Arial"/>
              <a:cs typeface="Arial"/>
              <a:sym typeface="Arial"/>
            </a:endParaRPr>
          </a:p>
        </p:txBody>
      </p:sp>
      <p:sp>
        <p:nvSpPr>
          <p:cNvPr id="269" name="Google Shape;269;p21"/>
          <p:cNvSpPr/>
          <p:nvPr/>
        </p:nvSpPr>
        <p:spPr>
          <a:xfrm>
            <a:off x="1476006" y="1842627"/>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70" name="Google Shape;270;p21"/>
          <p:cNvPicPr preferRelativeResize="0"/>
          <p:nvPr/>
        </p:nvPicPr>
        <p:blipFill rotWithShape="1">
          <a:blip r:embed="rId3">
            <a:alphaModFix/>
          </a:blip>
          <a:srcRect b="0" l="0" r="0" t="0"/>
          <a:stretch/>
        </p:blipFill>
        <p:spPr>
          <a:xfrm>
            <a:off x="1863792" y="2322473"/>
            <a:ext cx="666583" cy="485654"/>
          </a:xfrm>
          <a:prstGeom prst="rect">
            <a:avLst/>
          </a:prstGeom>
          <a:noFill/>
          <a:ln>
            <a:noFill/>
          </a:ln>
        </p:spPr>
      </p:pic>
      <p:sp>
        <p:nvSpPr>
          <p:cNvPr id="271" name="Google Shape;271;p21"/>
          <p:cNvSpPr/>
          <p:nvPr/>
        </p:nvSpPr>
        <p:spPr>
          <a:xfrm>
            <a:off x="440897" y="3368626"/>
            <a:ext cx="34986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Share updates, offers, events, and products</a:t>
            </a:r>
            <a:endParaRPr b="0" i="0" sz="1800" u="none" cap="none" strike="noStrike">
              <a:solidFill>
                <a:schemeClr val="dk1"/>
              </a:solidFill>
              <a:latin typeface="Arial"/>
              <a:ea typeface="Arial"/>
              <a:cs typeface="Arial"/>
              <a:sym typeface="Arial"/>
            </a:endParaRPr>
          </a:p>
        </p:txBody>
      </p:sp>
      <p:sp>
        <p:nvSpPr>
          <p:cNvPr id="272" name="Google Shape;272;p21"/>
          <p:cNvSpPr/>
          <p:nvPr/>
        </p:nvSpPr>
        <p:spPr>
          <a:xfrm>
            <a:off x="440897" y="3988192"/>
            <a:ext cx="34986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Google Posts allow you to post timely information directly on your Google Business Profile (GBP) to engage customers.</a:t>
            </a:r>
            <a:endParaRPr b="0" i="0" sz="1800" u="none" cap="none" strike="noStrike">
              <a:solidFill>
                <a:schemeClr val="dk1"/>
              </a:solidFill>
              <a:latin typeface="Arial"/>
              <a:ea typeface="Arial"/>
              <a:cs typeface="Arial"/>
              <a:sym typeface="Arial"/>
            </a:endParaRPr>
          </a:p>
        </p:txBody>
      </p:sp>
      <p:sp>
        <p:nvSpPr>
          <p:cNvPr id="273" name="Google Shape;273;p21"/>
          <p:cNvSpPr/>
          <p:nvPr/>
        </p:nvSpPr>
        <p:spPr>
          <a:xfrm>
            <a:off x="5380280" y="1842627"/>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74" name="Google Shape;274;p21"/>
          <p:cNvPicPr preferRelativeResize="0"/>
          <p:nvPr/>
        </p:nvPicPr>
        <p:blipFill rotWithShape="1">
          <a:blip r:embed="rId4">
            <a:alphaModFix/>
          </a:blip>
          <a:srcRect b="0" l="0" r="0" t="0"/>
          <a:stretch/>
        </p:blipFill>
        <p:spPr>
          <a:xfrm>
            <a:off x="5889412" y="2230410"/>
            <a:ext cx="418995" cy="628493"/>
          </a:xfrm>
          <a:prstGeom prst="rect">
            <a:avLst/>
          </a:prstGeom>
          <a:noFill/>
          <a:ln>
            <a:noFill/>
          </a:ln>
        </p:spPr>
      </p:pic>
      <p:sp>
        <p:nvSpPr>
          <p:cNvPr id="275" name="Google Shape;275;p21"/>
          <p:cNvSpPr/>
          <p:nvPr/>
        </p:nvSpPr>
        <p:spPr>
          <a:xfrm>
            <a:off x="4470870" y="3368626"/>
            <a:ext cx="32472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Appear in search results and Maps</a:t>
            </a:r>
            <a:endParaRPr b="0" i="0" sz="1800" u="none" cap="none" strike="noStrike">
              <a:solidFill>
                <a:schemeClr val="dk1"/>
              </a:solidFill>
              <a:latin typeface="Arial"/>
              <a:ea typeface="Arial"/>
              <a:cs typeface="Arial"/>
              <a:sym typeface="Arial"/>
            </a:endParaRPr>
          </a:p>
        </p:txBody>
      </p:sp>
      <p:sp>
        <p:nvSpPr>
          <p:cNvPr id="276" name="Google Shape;276;p21"/>
          <p:cNvSpPr/>
          <p:nvPr/>
        </p:nvSpPr>
        <p:spPr>
          <a:xfrm>
            <a:off x="4470870" y="3988192"/>
            <a:ext cx="32472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Your Google Posts will be visible to users searching for your business, helping you stand out and provide relevant information.</a:t>
            </a:r>
            <a:endParaRPr b="0" i="0" sz="1800" u="none" cap="none" strike="noStrike">
              <a:solidFill>
                <a:schemeClr val="dk1"/>
              </a:solidFill>
              <a:latin typeface="Arial"/>
              <a:ea typeface="Arial"/>
              <a:cs typeface="Arial"/>
              <a:sym typeface="Arial"/>
            </a:endParaRPr>
          </a:p>
        </p:txBody>
      </p:sp>
      <p:sp>
        <p:nvSpPr>
          <p:cNvPr id="277" name="Google Shape;277;p21"/>
          <p:cNvSpPr/>
          <p:nvPr/>
        </p:nvSpPr>
        <p:spPr>
          <a:xfrm>
            <a:off x="9284553" y="1842627"/>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78" name="Google Shape;278;p21"/>
          <p:cNvPicPr preferRelativeResize="0"/>
          <p:nvPr/>
        </p:nvPicPr>
        <p:blipFill rotWithShape="1">
          <a:blip r:embed="rId5">
            <a:alphaModFix/>
          </a:blip>
          <a:srcRect b="0" l="0" r="0" t="0"/>
          <a:stretch/>
        </p:blipFill>
        <p:spPr>
          <a:xfrm>
            <a:off x="9638862" y="2288163"/>
            <a:ext cx="723719" cy="542789"/>
          </a:xfrm>
          <a:prstGeom prst="rect">
            <a:avLst/>
          </a:prstGeom>
          <a:noFill/>
          <a:ln>
            <a:noFill/>
          </a:ln>
        </p:spPr>
      </p:pic>
      <p:sp>
        <p:nvSpPr>
          <p:cNvPr id="279" name="Google Shape;279;p21"/>
          <p:cNvSpPr/>
          <p:nvPr/>
        </p:nvSpPr>
        <p:spPr>
          <a:xfrm>
            <a:off x="8123746" y="3368626"/>
            <a:ext cx="37500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Keep your profile updated</a:t>
            </a:r>
            <a:endParaRPr b="0" i="0" sz="1800" u="none" cap="none" strike="noStrike">
              <a:solidFill>
                <a:schemeClr val="dk1"/>
              </a:solidFill>
              <a:latin typeface="Arial"/>
              <a:ea typeface="Arial"/>
              <a:cs typeface="Arial"/>
              <a:sym typeface="Arial"/>
            </a:endParaRPr>
          </a:p>
        </p:txBody>
      </p:sp>
      <p:sp>
        <p:nvSpPr>
          <p:cNvPr id="280" name="Google Shape;280;p21"/>
          <p:cNvSpPr/>
          <p:nvPr/>
        </p:nvSpPr>
        <p:spPr>
          <a:xfrm>
            <a:off x="8123746" y="3988200"/>
            <a:ext cx="37500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Use Google Posts to regularly share new content and keep your GBP fresh and engaging for potential customers.</a:t>
            </a:r>
            <a:endParaRPr b="0" i="0" sz="1800" u="none" cap="none" strike="noStrike">
              <a:solidFill>
                <a:schemeClr val="dk1"/>
              </a:solidFill>
              <a:latin typeface="Arial"/>
              <a:ea typeface="Arial"/>
              <a:cs typeface="Arial"/>
              <a:sym typeface="Arial"/>
            </a:endParaRPr>
          </a:p>
        </p:txBody>
      </p:sp>
      <p:sp>
        <p:nvSpPr>
          <p:cNvPr id="281" name="Google Shape;281;p21"/>
          <p:cNvSpPr/>
          <p:nvPr/>
        </p:nvSpPr>
        <p:spPr>
          <a:xfrm>
            <a:off x="0" y="5551687"/>
            <a:ext cx="12189000" cy="13047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21"/>
          <p:cNvSpPr/>
          <p:nvPr/>
        </p:nvSpPr>
        <p:spPr>
          <a:xfrm>
            <a:off x="1362285" y="5876051"/>
            <a:ext cx="94644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Google Posts are a powerful tool to boost your online presence and interact with customers through your Google Business Profile.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23" name="Shape 23"/>
        <p:cNvGrpSpPr/>
        <p:nvPr/>
      </p:nvGrpSpPr>
      <p:grpSpPr>
        <a:xfrm>
          <a:off x="0" y="0"/>
          <a:ext cx="0" cy="0"/>
          <a:chOff x="0" y="0"/>
          <a:chExt cx="0" cy="0"/>
        </a:xfrm>
      </p:grpSpPr>
      <p:sp>
        <p:nvSpPr>
          <p:cNvPr id="24" name="Google Shape;24;p4"/>
          <p:cNvSpPr/>
          <p:nvPr/>
        </p:nvSpPr>
        <p:spPr>
          <a:xfrm>
            <a:off x="7442879" y="476131"/>
            <a:ext cx="4279465" cy="5913546"/>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5" name="Google Shape;25;p4"/>
          <p:cNvPicPr preferRelativeResize="0"/>
          <p:nvPr/>
        </p:nvPicPr>
        <p:blipFill rotWithShape="1">
          <a:blip r:embed="rId3">
            <a:alphaModFix/>
          </a:blip>
          <a:srcRect b="-43615" l="-811" r="-811" t="-43615"/>
          <a:stretch/>
        </p:blipFill>
        <p:spPr>
          <a:xfrm>
            <a:off x="7442879" y="476131"/>
            <a:ext cx="4279465" cy="5913546"/>
          </a:xfrm>
          <a:prstGeom prst="rect">
            <a:avLst/>
          </a:prstGeom>
          <a:noFill/>
          <a:ln>
            <a:noFill/>
          </a:ln>
        </p:spPr>
      </p:pic>
      <p:sp>
        <p:nvSpPr>
          <p:cNvPr id="26" name="Google Shape;26;p4"/>
          <p:cNvSpPr/>
          <p:nvPr/>
        </p:nvSpPr>
        <p:spPr>
          <a:xfrm>
            <a:off x="254254" y="2525428"/>
            <a:ext cx="6934371"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Welcome!</a:t>
            </a:r>
            <a:endParaRPr b="0" i="0" sz="1800" u="none" cap="none" strike="noStrike">
              <a:solidFill>
                <a:schemeClr val="dk1"/>
              </a:solidFill>
              <a:latin typeface="Arial"/>
              <a:ea typeface="Arial"/>
              <a:cs typeface="Arial"/>
              <a:sym typeface="Arial"/>
            </a:endParaRPr>
          </a:p>
        </p:txBody>
      </p:sp>
      <p:sp>
        <p:nvSpPr>
          <p:cNvPr id="27" name="Google Shape;27;p4"/>
          <p:cNvSpPr/>
          <p:nvPr/>
        </p:nvSpPr>
        <p:spPr>
          <a:xfrm>
            <a:off x="254254" y="3220877"/>
            <a:ext cx="6934371" cy="1037965"/>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Welcome to our workshop on mastering your Google Business Profile! Today, we'll dive deep into optimizing your online presence and learning how to engage with customers more effectively.</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287" name="Shape 287"/>
        <p:cNvGrpSpPr/>
        <p:nvPr/>
      </p:nvGrpSpPr>
      <p:grpSpPr>
        <a:xfrm>
          <a:off x="0" y="0"/>
          <a:ext cx="0" cy="0"/>
          <a:chOff x="0" y="0"/>
          <a:chExt cx="0" cy="0"/>
        </a:xfrm>
      </p:grpSpPr>
      <p:sp>
        <p:nvSpPr>
          <p:cNvPr id="288" name="Google Shape;288;p22"/>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Best Practices for Google Posts</a:t>
            </a:r>
            <a:endParaRPr b="0" i="0" sz="1800" u="none" cap="none" strike="noStrike">
              <a:solidFill>
                <a:schemeClr val="dk1"/>
              </a:solidFill>
              <a:latin typeface="Arial"/>
              <a:ea typeface="Arial"/>
              <a:cs typeface="Arial"/>
              <a:sym typeface="Arial"/>
            </a:endParaRPr>
          </a:p>
        </p:txBody>
      </p:sp>
      <p:pic>
        <p:nvPicPr>
          <p:cNvPr descr="preencoded.png" id="289" name="Google Shape;289;p22"/>
          <p:cNvPicPr preferRelativeResize="0"/>
          <p:nvPr/>
        </p:nvPicPr>
        <p:blipFill rotWithShape="1">
          <a:blip r:embed="rId3">
            <a:alphaModFix/>
          </a:blip>
          <a:srcRect b="0" l="0" r="0" t="0"/>
          <a:stretch/>
        </p:blipFill>
        <p:spPr>
          <a:xfrm>
            <a:off x="476131" y="1866433"/>
            <a:ext cx="8922695" cy="990352"/>
          </a:xfrm>
          <a:prstGeom prst="rect">
            <a:avLst/>
          </a:prstGeom>
          <a:noFill/>
          <a:ln>
            <a:noFill/>
          </a:ln>
        </p:spPr>
      </p:pic>
      <p:sp>
        <p:nvSpPr>
          <p:cNvPr id="290" name="Google Shape;290;p22"/>
          <p:cNvSpPr/>
          <p:nvPr/>
        </p:nvSpPr>
        <p:spPr>
          <a:xfrm>
            <a:off x="666583" y="2205081"/>
            <a:ext cx="8619300" cy="311400"/>
          </a:xfrm>
          <a:prstGeom prst="rect">
            <a:avLst/>
          </a:prstGeom>
          <a:noFill/>
          <a:ln>
            <a:noFill/>
          </a:ln>
        </p:spPr>
        <p:txBody>
          <a:bodyPr anchorCtr="0" anchor="ctr" bIns="0" lIns="0" spcFirstLastPara="1" rIns="0" wrap="square" tIns="0">
            <a:noAutofit/>
          </a:bodyPr>
          <a:lstStyle/>
          <a:p>
            <a:pPr indent="0" lvl="0" marL="0" marR="0" rtl="0" algn="l">
              <a:lnSpc>
                <a:spcPct val="113611"/>
              </a:lnSpc>
              <a:spcBef>
                <a:spcPts val="0"/>
              </a:spcBef>
              <a:spcAft>
                <a:spcPts val="0"/>
              </a:spcAft>
              <a:buClr>
                <a:srgbClr val="FDFDFD"/>
              </a:buClr>
              <a:buSzPts val="2160"/>
              <a:buFont typeface="Roboto"/>
              <a:buNone/>
            </a:pPr>
            <a:r>
              <a:rPr b="1" i="0" lang="en-US" sz="2160" u="none" cap="none" strike="noStrike">
                <a:solidFill>
                  <a:srgbClr val="FDFDFD"/>
                </a:solidFill>
                <a:latin typeface="Roboto"/>
                <a:ea typeface="Roboto"/>
                <a:cs typeface="Roboto"/>
                <a:sym typeface="Roboto"/>
              </a:rPr>
              <a:t>Use High-Quality Visuals</a:t>
            </a:r>
            <a:endParaRPr b="0" i="0" sz="1800" u="none" cap="none" strike="noStrike">
              <a:solidFill>
                <a:schemeClr val="dk1"/>
              </a:solidFill>
              <a:latin typeface="Arial"/>
              <a:ea typeface="Arial"/>
              <a:cs typeface="Arial"/>
              <a:sym typeface="Arial"/>
            </a:endParaRPr>
          </a:p>
        </p:txBody>
      </p:sp>
      <p:pic>
        <p:nvPicPr>
          <p:cNvPr descr="preencoded.png" id="291" name="Google Shape;291;p22"/>
          <p:cNvPicPr preferRelativeResize="0"/>
          <p:nvPr/>
        </p:nvPicPr>
        <p:blipFill rotWithShape="1">
          <a:blip r:embed="rId4">
            <a:alphaModFix/>
          </a:blip>
          <a:srcRect b="0" l="0" r="0" t="0"/>
          <a:stretch/>
        </p:blipFill>
        <p:spPr>
          <a:xfrm>
            <a:off x="476131" y="2947251"/>
            <a:ext cx="11236689" cy="990352"/>
          </a:xfrm>
          <a:prstGeom prst="rect">
            <a:avLst/>
          </a:prstGeom>
          <a:noFill/>
          <a:ln>
            <a:noFill/>
          </a:ln>
        </p:spPr>
      </p:pic>
      <p:sp>
        <p:nvSpPr>
          <p:cNvPr id="292" name="Google Shape;292;p22"/>
          <p:cNvSpPr/>
          <p:nvPr/>
        </p:nvSpPr>
        <p:spPr>
          <a:xfrm>
            <a:off x="666583" y="3285899"/>
            <a:ext cx="10950900" cy="311400"/>
          </a:xfrm>
          <a:prstGeom prst="rect">
            <a:avLst/>
          </a:prstGeom>
          <a:noFill/>
          <a:ln>
            <a:noFill/>
          </a:ln>
        </p:spPr>
        <p:txBody>
          <a:bodyPr anchorCtr="0" anchor="ctr" bIns="0" lIns="0" spcFirstLastPara="1" rIns="0" wrap="square" tIns="0">
            <a:noAutofit/>
          </a:bodyPr>
          <a:lstStyle/>
          <a:p>
            <a:pPr indent="0" lvl="0" marL="0" marR="0" rtl="0" algn="l">
              <a:lnSpc>
                <a:spcPct val="113611"/>
              </a:lnSpc>
              <a:spcBef>
                <a:spcPts val="0"/>
              </a:spcBef>
              <a:spcAft>
                <a:spcPts val="0"/>
              </a:spcAft>
              <a:buClr>
                <a:srgbClr val="FDFDFD"/>
              </a:buClr>
              <a:buSzPts val="2160"/>
              <a:buFont typeface="Roboto"/>
              <a:buNone/>
            </a:pPr>
            <a:r>
              <a:rPr b="1" i="0" lang="en-US" sz="2160" u="none" cap="none" strike="noStrike">
                <a:solidFill>
                  <a:srgbClr val="FDFDFD"/>
                </a:solidFill>
                <a:latin typeface="Roboto"/>
                <a:ea typeface="Roboto"/>
                <a:cs typeface="Roboto"/>
                <a:sym typeface="Roboto"/>
              </a:rPr>
              <a:t>Keep Messaging Clear and Concise</a:t>
            </a:r>
            <a:endParaRPr b="0" i="0" sz="1800" u="none" cap="none" strike="noStrike">
              <a:solidFill>
                <a:schemeClr val="dk1"/>
              </a:solidFill>
              <a:latin typeface="Arial"/>
              <a:ea typeface="Arial"/>
              <a:cs typeface="Arial"/>
              <a:sym typeface="Arial"/>
            </a:endParaRPr>
          </a:p>
        </p:txBody>
      </p:sp>
      <p:pic>
        <p:nvPicPr>
          <p:cNvPr descr="preencoded.png" id="293" name="Google Shape;293;p22"/>
          <p:cNvPicPr preferRelativeResize="0"/>
          <p:nvPr/>
        </p:nvPicPr>
        <p:blipFill rotWithShape="1">
          <a:blip r:embed="rId5">
            <a:alphaModFix/>
          </a:blip>
          <a:srcRect b="0" l="0" r="0" t="0"/>
          <a:stretch/>
        </p:blipFill>
        <p:spPr>
          <a:xfrm>
            <a:off x="476131" y="4028068"/>
            <a:ext cx="6599176" cy="990352"/>
          </a:xfrm>
          <a:prstGeom prst="rect">
            <a:avLst/>
          </a:prstGeom>
          <a:noFill/>
          <a:ln>
            <a:noFill/>
          </a:ln>
        </p:spPr>
      </p:pic>
      <p:sp>
        <p:nvSpPr>
          <p:cNvPr id="294" name="Google Shape;294;p22"/>
          <p:cNvSpPr/>
          <p:nvPr/>
        </p:nvSpPr>
        <p:spPr>
          <a:xfrm>
            <a:off x="666583" y="4366716"/>
            <a:ext cx="6239700" cy="311400"/>
          </a:xfrm>
          <a:prstGeom prst="rect">
            <a:avLst/>
          </a:prstGeom>
          <a:noFill/>
          <a:ln>
            <a:noFill/>
          </a:ln>
        </p:spPr>
        <p:txBody>
          <a:bodyPr anchorCtr="0" anchor="ctr" bIns="0" lIns="0" spcFirstLastPara="1" rIns="0" wrap="square" tIns="0">
            <a:noAutofit/>
          </a:bodyPr>
          <a:lstStyle/>
          <a:p>
            <a:pPr indent="0" lvl="0" marL="0" marR="0" rtl="0" algn="l">
              <a:lnSpc>
                <a:spcPct val="113611"/>
              </a:lnSpc>
              <a:spcBef>
                <a:spcPts val="0"/>
              </a:spcBef>
              <a:spcAft>
                <a:spcPts val="0"/>
              </a:spcAft>
              <a:buClr>
                <a:srgbClr val="1B2F35"/>
              </a:buClr>
              <a:buSzPts val="2160"/>
              <a:buFont typeface="Roboto"/>
              <a:buNone/>
            </a:pPr>
            <a:r>
              <a:rPr b="1" i="0" lang="en-US" sz="2160" u="none" cap="none" strike="noStrike">
                <a:solidFill>
                  <a:srgbClr val="1B2F35"/>
                </a:solidFill>
                <a:latin typeface="Roboto"/>
                <a:ea typeface="Roboto"/>
                <a:cs typeface="Roboto"/>
                <a:sym typeface="Roboto"/>
              </a:rPr>
              <a:t>Include Compelling Calls-to-Action</a:t>
            </a:r>
            <a:endParaRPr b="0" i="0" sz="1800" u="none" cap="none" strike="noStrike">
              <a:solidFill>
                <a:schemeClr val="dk1"/>
              </a:solidFill>
              <a:latin typeface="Arial"/>
              <a:ea typeface="Arial"/>
              <a:cs typeface="Arial"/>
              <a:sym typeface="Arial"/>
            </a:endParaRPr>
          </a:p>
        </p:txBody>
      </p:sp>
      <p:pic>
        <p:nvPicPr>
          <p:cNvPr descr="preencoded.png" id="295" name="Google Shape;295;p22"/>
          <p:cNvPicPr preferRelativeResize="0"/>
          <p:nvPr/>
        </p:nvPicPr>
        <p:blipFill rotWithShape="1">
          <a:blip r:embed="rId6">
            <a:alphaModFix/>
          </a:blip>
          <a:srcRect b="0" l="0" r="0" t="0"/>
          <a:stretch/>
        </p:blipFill>
        <p:spPr>
          <a:xfrm>
            <a:off x="476131" y="5108885"/>
            <a:ext cx="4275656" cy="990352"/>
          </a:xfrm>
          <a:prstGeom prst="rect">
            <a:avLst/>
          </a:prstGeom>
          <a:noFill/>
          <a:ln>
            <a:noFill/>
          </a:ln>
        </p:spPr>
      </p:pic>
      <p:sp>
        <p:nvSpPr>
          <p:cNvPr id="296" name="Google Shape;296;p22"/>
          <p:cNvSpPr/>
          <p:nvPr/>
        </p:nvSpPr>
        <p:spPr>
          <a:xfrm>
            <a:off x="666583" y="5290410"/>
            <a:ext cx="3860400" cy="622800"/>
          </a:xfrm>
          <a:prstGeom prst="rect">
            <a:avLst/>
          </a:prstGeom>
          <a:noFill/>
          <a:ln>
            <a:noFill/>
          </a:ln>
        </p:spPr>
        <p:txBody>
          <a:bodyPr anchorCtr="0" anchor="ctr" bIns="0" lIns="0" spcFirstLastPara="1" rIns="0" wrap="square" tIns="0">
            <a:noAutofit/>
          </a:bodyPr>
          <a:lstStyle/>
          <a:p>
            <a:pPr indent="0" lvl="0" marL="0" marR="0" rtl="0" algn="l">
              <a:lnSpc>
                <a:spcPct val="113611"/>
              </a:lnSpc>
              <a:spcBef>
                <a:spcPts val="0"/>
              </a:spcBef>
              <a:spcAft>
                <a:spcPts val="0"/>
              </a:spcAft>
              <a:buClr>
                <a:srgbClr val="FDFDFD"/>
              </a:buClr>
              <a:buSzPts val="2160"/>
              <a:buFont typeface="Roboto"/>
              <a:buNone/>
            </a:pPr>
            <a:r>
              <a:rPr b="1" i="0" lang="en-US" sz="2160" u="none" cap="none" strike="noStrike">
                <a:solidFill>
                  <a:srgbClr val="FDFDFD"/>
                </a:solidFill>
                <a:latin typeface="Roboto"/>
                <a:ea typeface="Roboto"/>
                <a:cs typeface="Roboto"/>
                <a:sym typeface="Roboto"/>
              </a:rPr>
              <a:t>Optimize for Relevant Keywords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01" name="Shape 301"/>
        <p:cNvGrpSpPr/>
        <p:nvPr/>
      </p:nvGrpSpPr>
      <p:grpSpPr>
        <a:xfrm>
          <a:off x="0" y="0"/>
          <a:ext cx="0" cy="0"/>
          <a:chOff x="0" y="0"/>
          <a:chExt cx="0" cy="0"/>
        </a:xfrm>
      </p:grpSpPr>
      <p:sp>
        <p:nvSpPr>
          <p:cNvPr id="302" name="Google Shape;302;p23"/>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Examples of Successful Google Posts</a:t>
            </a:r>
            <a:endParaRPr b="0" i="0" sz="1800" u="none" cap="none" strike="noStrike">
              <a:solidFill>
                <a:schemeClr val="dk1"/>
              </a:solidFill>
              <a:latin typeface="Arial"/>
              <a:ea typeface="Arial"/>
              <a:cs typeface="Arial"/>
              <a:sym typeface="Arial"/>
            </a:endParaRPr>
          </a:p>
        </p:txBody>
      </p:sp>
      <p:sp>
        <p:nvSpPr>
          <p:cNvPr id="303" name="Google Shape;303;p23"/>
          <p:cNvSpPr/>
          <p:nvPr/>
        </p:nvSpPr>
        <p:spPr>
          <a:xfrm>
            <a:off x="476131" y="1580755"/>
            <a:ext cx="2094900" cy="21234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04" name="Google Shape;304;p23"/>
          <p:cNvPicPr preferRelativeResize="0"/>
          <p:nvPr/>
        </p:nvPicPr>
        <p:blipFill rotWithShape="1">
          <a:blip r:embed="rId3">
            <a:alphaModFix/>
          </a:blip>
          <a:srcRect b="0" l="670" r="670" t="0"/>
          <a:stretch/>
        </p:blipFill>
        <p:spPr>
          <a:xfrm>
            <a:off x="476131" y="1580755"/>
            <a:ext cx="2094976" cy="2123543"/>
          </a:xfrm>
          <a:prstGeom prst="rect">
            <a:avLst/>
          </a:prstGeom>
          <a:noFill/>
          <a:ln>
            <a:noFill/>
          </a:ln>
        </p:spPr>
      </p:pic>
      <p:sp>
        <p:nvSpPr>
          <p:cNvPr id="305" name="Google Shape;305;p23"/>
          <p:cNvSpPr/>
          <p:nvPr/>
        </p:nvSpPr>
        <p:spPr>
          <a:xfrm>
            <a:off x="371382" y="3849519"/>
            <a:ext cx="23046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Free Coffee Offer</a:t>
            </a:r>
            <a:endParaRPr b="0" i="0" sz="1800" u="none" cap="none" strike="noStrike">
              <a:solidFill>
                <a:schemeClr val="dk1"/>
              </a:solidFill>
              <a:latin typeface="Arial"/>
              <a:ea typeface="Arial"/>
              <a:cs typeface="Arial"/>
              <a:sym typeface="Arial"/>
            </a:endParaRPr>
          </a:p>
        </p:txBody>
      </p:sp>
      <p:sp>
        <p:nvSpPr>
          <p:cNvPr id="306" name="Google Shape;306;p23"/>
          <p:cNvSpPr/>
          <p:nvPr/>
        </p:nvSpPr>
        <p:spPr>
          <a:xfrm>
            <a:off x="476000" y="4209600"/>
            <a:ext cx="2094900" cy="12981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300" u="none" cap="none" strike="noStrike">
                <a:solidFill>
                  <a:srgbClr val="1C2F35"/>
                </a:solidFill>
                <a:latin typeface="Roboto"/>
                <a:ea typeface="Roboto"/>
                <a:cs typeface="Roboto"/>
                <a:sym typeface="Roboto"/>
              </a:rPr>
              <a:t>An offer post highlighting a free coffee promotion with a clear call-to-action and an eye-catching image of the coffee product.</a:t>
            </a:r>
            <a:endParaRPr b="0" i="0" sz="1300" u="none" cap="none" strike="noStrike">
              <a:solidFill>
                <a:schemeClr val="dk1"/>
              </a:solidFill>
              <a:latin typeface="Arial"/>
              <a:ea typeface="Arial"/>
              <a:cs typeface="Arial"/>
              <a:sym typeface="Arial"/>
            </a:endParaRPr>
          </a:p>
        </p:txBody>
      </p:sp>
      <p:sp>
        <p:nvSpPr>
          <p:cNvPr id="307" name="Google Shape;307;p23"/>
          <p:cNvSpPr/>
          <p:nvPr/>
        </p:nvSpPr>
        <p:spPr>
          <a:xfrm>
            <a:off x="2761559" y="1580755"/>
            <a:ext cx="2094900" cy="21234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08" name="Google Shape;308;p23"/>
          <p:cNvPicPr preferRelativeResize="0"/>
          <p:nvPr/>
        </p:nvPicPr>
        <p:blipFill rotWithShape="1">
          <a:blip r:embed="rId4">
            <a:alphaModFix/>
          </a:blip>
          <a:srcRect b="0" l="14543" r="14550" t="0"/>
          <a:stretch/>
        </p:blipFill>
        <p:spPr>
          <a:xfrm>
            <a:off x="2761559" y="1580755"/>
            <a:ext cx="2094976" cy="2123544"/>
          </a:xfrm>
          <a:prstGeom prst="rect">
            <a:avLst/>
          </a:prstGeom>
          <a:noFill/>
          <a:ln>
            <a:noFill/>
          </a:ln>
        </p:spPr>
      </p:pic>
      <p:sp>
        <p:nvSpPr>
          <p:cNvPr id="309" name="Google Shape;309;p23"/>
          <p:cNvSpPr/>
          <p:nvPr/>
        </p:nvSpPr>
        <p:spPr>
          <a:xfrm>
            <a:off x="2656811" y="3849519"/>
            <a:ext cx="23046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Holiday Sale Event</a:t>
            </a:r>
            <a:endParaRPr b="0" i="0" sz="1800" u="none" cap="none" strike="noStrike">
              <a:solidFill>
                <a:schemeClr val="dk1"/>
              </a:solidFill>
              <a:latin typeface="Arial"/>
              <a:ea typeface="Arial"/>
              <a:cs typeface="Arial"/>
              <a:sym typeface="Arial"/>
            </a:endParaRPr>
          </a:p>
        </p:txBody>
      </p:sp>
      <p:sp>
        <p:nvSpPr>
          <p:cNvPr id="310" name="Google Shape;310;p23"/>
          <p:cNvSpPr/>
          <p:nvPr/>
        </p:nvSpPr>
        <p:spPr>
          <a:xfrm>
            <a:off x="2761550" y="4209600"/>
            <a:ext cx="2094900" cy="15144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300" u="none" cap="none" strike="noStrike">
                <a:solidFill>
                  <a:srgbClr val="1C2F35"/>
                </a:solidFill>
                <a:latin typeface="Roboto"/>
                <a:ea typeface="Roboto"/>
                <a:cs typeface="Roboto"/>
                <a:sym typeface="Roboto"/>
              </a:rPr>
              <a:t>An event post promoting a holiday sale with details on the date, time, and discounts, along with a festive image that aligns with the event theme.</a:t>
            </a:r>
            <a:endParaRPr b="0" i="0" sz="1300" u="none" cap="none" strike="noStrike">
              <a:solidFill>
                <a:schemeClr val="dk1"/>
              </a:solidFill>
              <a:latin typeface="Arial"/>
              <a:ea typeface="Arial"/>
              <a:cs typeface="Arial"/>
              <a:sym typeface="Arial"/>
            </a:endParaRPr>
          </a:p>
        </p:txBody>
      </p:sp>
      <p:sp>
        <p:nvSpPr>
          <p:cNvPr id="311" name="Google Shape;311;p23"/>
          <p:cNvSpPr/>
          <p:nvPr/>
        </p:nvSpPr>
        <p:spPr>
          <a:xfrm>
            <a:off x="5046988" y="1580755"/>
            <a:ext cx="2094900" cy="21234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12" name="Google Shape;312;p23"/>
          <p:cNvPicPr preferRelativeResize="0"/>
          <p:nvPr/>
        </p:nvPicPr>
        <p:blipFill rotWithShape="1">
          <a:blip r:embed="rId5">
            <a:alphaModFix/>
          </a:blip>
          <a:srcRect b="0" l="17113" r="17113" t="0"/>
          <a:stretch/>
        </p:blipFill>
        <p:spPr>
          <a:xfrm>
            <a:off x="5046988" y="1580755"/>
            <a:ext cx="2094975" cy="2123544"/>
          </a:xfrm>
          <a:prstGeom prst="rect">
            <a:avLst/>
          </a:prstGeom>
          <a:noFill/>
          <a:ln>
            <a:noFill/>
          </a:ln>
        </p:spPr>
      </p:pic>
      <p:sp>
        <p:nvSpPr>
          <p:cNvPr id="313" name="Google Shape;313;p23"/>
          <p:cNvSpPr/>
          <p:nvPr/>
        </p:nvSpPr>
        <p:spPr>
          <a:xfrm>
            <a:off x="4942239" y="3849519"/>
            <a:ext cx="23046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New Product Launch</a:t>
            </a:r>
            <a:endParaRPr b="0" i="0" sz="1800" u="none" cap="none" strike="noStrike">
              <a:solidFill>
                <a:schemeClr val="dk1"/>
              </a:solidFill>
              <a:latin typeface="Arial"/>
              <a:ea typeface="Arial"/>
              <a:cs typeface="Arial"/>
              <a:sym typeface="Arial"/>
            </a:endParaRPr>
          </a:p>
        </p:txBody>
      </p:sp>
      <p:sp>
        <p:nvSpPr>
          <p:cNvPr id="314" name="Google Shape;314;p23"/>
          <p:cNvSpPr/>
          <p:nvPr/>
        </p:nvSpPr>
        <p:spPr>
          <a:xfrm>
            <a:off x="4994612" y="4209600"/>
            <a:ext cx="2094900" cy="15144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300" u="none" cap="none" strike="noStrike">
                <a:solidFill>
                  <a:srgbClr val="1C2F35"/>
                </a:solidFill>
                <a:latin typeface="Roboto"/>
                <a:ea typeface="Roboto"/>
                <a:cs typeface="Roboto"/>
                <a:sym typeface="Roboto"/>
              </a:rPr>
              <a:t>A product post announcing the launch of a new product, featuring an informative description and a high-quality image showcasing the product.</a:t>
            </a:r>
            <a:endParaRPr b="0" i="0" sz="1300" u="none" cap="none" strike="noStrike">
              <a:solidFill>
                <a:schemeClr val="dk1"/>
              </a:solidFill>
              <a:latin typeface="Arial"/>
              <a:ea typeface="Arial"/>
              <a:cs typeface="Arial"/>
              <a:sym typeface="Arial"/>
            </a:endParaRPr>
          </a:p>
        </p:txBody>
      </p:sp>
      <p:sp>
        <p:nvSpPr>
          <p:cNvPr id="315" name="Google Shape;315;p23"/>
          <p:cNvSpPr/>
          <p:nvPr/>
        </p:nvSpPr>
        <p:spPr>
          <a:xfrm>
            <a:off x="7332416" y="1580755"/>
            <a:ext cx="2094900" cy="21234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16" name="Google Shape;316;p23"/>
          <p:cNvPicPr preferRelativeResize="0"/>
          <p:nvPr/>
        </p:nvPicPr>
        <p:blipFill rotWithShape="1">
          <a:blip r:embed="rId6">
            <a:alphaModFix/>
          </a:blip>
          <a:srcRect b="0" l="10685" r="10685" t="0"/>
          <a:stretch/>
        </p:blipFill>
        <p:spPr>
          <a:xfrm>
            <a:off x="7332416" y="1580755"/>
            <a:ext cx="2094978" cy="2123543"/>
          </a:xfrm>
          <a:prstGeom prst="rect">
            <a:avLst/>
          </a:prstGeom>
          <a:noFill/>
          <a:ln>
            <a:noFill/>
          </a:ln>
        </p:spPr>
      </p:pic>
      <p:sp>
        <p:nvSpPr>
          <p:cNvPr id="317" name="Google Shape;317;p23"/>
          <p:cNvSpPr/>
          <p:nvPr/>
        </p:nvSpPr>
        <p:spPr>
          <a:xfrm>
            <a:off x="7227668" y="3849519"/>
            <a:ext cx="23046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Business Update</a:t>
            </a:r>
            <a:endParaRPr b="0" i="0" sz="1800" u="none" cap="none" strike="noStrike">
              <a:solidFill>
                <a:schemeClr val="dk1"/>
              </a:solidFill>
              <a:latin typeface="Arial"/>
              <a:ea typeface="Arial"/>
              <a:cs typeface="Arial"/>
              <a:sym typeface="Arial"/>
            </a:endParaRPr>
          </a:p>
        </p:txBody>
      </p:sp>
      <p:sp>
        <p:nvSpPr>
          <p:cNvPr id="318" name="Google Shape;318;p23"/>
          <p:cNvSpPr/>
          <p:nvPr/>
        </p:nvSpPr>
        <p:spPr>
          <a:xfrm>
            <a:off x="7332425" y="4209600"/>
            <a:ext cx="2094900" cy="17307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300" u="none" cap="none" strike="noStrike">
                <a:solidFill>
                  <a:srgbClr val="1C2F35"/>
                </a:solidFill>
                <a:latin typeface="Roboto"/>
                <a:ea typeface="Roboto"/>
                <a:cs typeface="Roboto"/>
                <a:sym typeface="Roboto"/>
              </a:rPr>
              <a:t>An update post sharing information about a change in business hours or a new service offering, with a clear message and a relevant image that supports the update.</a:t>
            </a:r>
            <a:endParaRPr b="0" i="0" sz="1300" u="none" cap="none" strike="noStrike">
              <a:solidFill>
                <a:schemeClr val="dk1"/>
              </a:solidFill>
              <a:latin typeface="Arial"/>
              <a:ea typeface="Arial"/>
              <a:cs typeface="Arial"/>
              <a:sym typeface="Arial"/>
            </a:endParaRPr>
          </a:p>
        </p:txBody>
      </p:sp>
      <p:sp>
        <p:nvSpPr>
          <p:cNvPr id="319" name="Google Shape;319;p23"/>
          <p:cNvSpPr/>
          <p:nvPr/>
        </p:nvSpPr>
        <p:spPr>
          <a:xfrm>
            <a:off x="9617845" y="1580755"/>
            <a:ext cx="2094900" cy="2123400"/>
          </a:xfrm>
          <a:prstGeom prst="rect">
            <a:avLst/>
          </a:prstGeom>
          <a:solidFill>
            <a:srgbClr val="E9EAEC"/>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20" name="Google Shape;320;p23"/>
          <p:cNvPicPr preferRelativeResize="0"/>
          <p:nvPr/>
        </p:nvPicPr>
        <p:blipFill rotWithShape="1">
          <a:blip r:embed="rId7">
            <a:alphaModFix/>
          </a:blip>
          <a:srcRect b="0" l="34004" r="34004" t="0"/>
          <a:stretch/>
        </p:blipFill>
        <p:spPr>
          <a:xfrm>
            <a:off x="9617845" y="1580755"/>
            <a:ext cx="2094976" cy="2123544"/>
          </a:xfrm>
          <a:prstGeom prst="rect">
            <a:avLst/>
          </a:prstGeom>
          <a:noFill/>
          <a:ln>
            <a:noFill/>
          </a:ln>
        </p:spPr>
      </p:pic>
      <p:sp>
        <p:nvSpPr>
          <p:cNvPr id="321" name="Google Shape;321;p23"/>
          <p:cNvSpPr/>
          <p:nvPr/>
        </p:nvSpPr>
        <p:spPr>
          <a:xfrm>
            <a:off x="9513096" y="3849519"/>
            <a:ext cx="2304600" cy="519000"/>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Community Involvement</a:t>
            </a:r>
            <a:endParaRPr b="0" i="0" sz="1800" u="none" cap="none" strike="noStrike">
              <a:solidFill>
                <a:schemeClr val="dk1"/>
              </a:solidFill>
              <a:latin typeface="Arial"/>
              <a:ea typeface="Arial"/>
              <a:cs typeface="Arial"/>
              <a:sym typeface="Arial"/>
            </a:endParaRPr>
          </a:p>
        </p:txBody>
      </p:sp>
      <p:sp>
        <p:nvSpPr>
          <p:cNvPr id="322" name="Google Shape;322;p23"/>
          <p:cNvSpPr/>
          <p:nvPr/>
        </p:nvSpPr>
        <p:spPr>
          <a:xfrm>
            <a:off x="9617850" y="4469075"/>
            <a:ext cx="2094900" cy="17661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300" u="none" cap="none" strike="noStrike">
                <a:solidFill>
                  <a:srgbClr val="1C2F35"/>
                </a:solidFill>
                <a:latin typeface="Roboto"/>
                <a:ea typeface="Roboto"/>
                <a:cs typeface="Roboto"/>
                <a:sym typeface="Roboto"/>
              </a:rPr>
              <a:t>A post highlighting the business's involvement in a local community event, with photos of the event and a message about the company's commitment to supporting the community.</a:t>
            </a:r>
            <a:endParaRPr b="0" i="0" sz="1300" u="none" cap="none" strike="noStrike">
              <a:solidFill>
                <a:schemeClr val="dk1"/>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27" name="Shape 327"/>
        <p:cNvGrpSpPr/>
        <p:nvPr/>
      </p:nvGrpSpPr>
      <p:grpSpPr>
        <a:xfrm>
          <a:off x="0" y="0"/>
          <a:ext cx="0" cy="0"/>
          <a:chOff x="0" y="0"/>
          <a:chExt cx="0" cy="0"/>
        </a:xfrm>
      </p:grpSpPr>
      <p:sp>
        <p:nvSpPr>
          <p:cNvPr id="328" name="Google Shape;328;p24"/>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Activity: Creat</a:t>
            </a:r>
            <a:r>
              <a:rPr b="1" lang="en-US" sz="3750">
                <a:solidFill>
                  <a:srgbClr val="1B2F35"/>
                </a:solidFill>
                <a:latin typeface="Lato"/>
                <a:ea typeface="Lato"/>
                <a:cs typeface="Lato"/>
                <a:sym typeface="Lato"/>
              </a:rPr>
              <a:t>e a</a:t>
            </a:r>
            <a:r>
              <a:rPr b="1" i="0" lang="en-US" sz="3750" u="none" cap="none" strike="noStrike">
                <a:solidFill>
                  <a:srgbClr val="1B2F35"/>
                </a:solidFill>
                <a:latin typeface="Lato"/>
                <a:ea typeface="Lato"/>
                <a:cs typeface="Lato"/>
                <a:sym typeface="Lato"/>
              </a:rPr>
              <a:t> Google Post</a:t>
            </a:r>
            <a:endParaRPr b="0" i="0" sz="1800" u="none" cap="none" strike="noStrike">
              <a:solidFill>
                <a:schemeClr val="dk1"/>
              </a:solidFill>
              <a:latin typeface="Arial"/>
              <a:ea typeface="Arial"/>
              <a:cs typeface="Arial"/>
              <a:sym typeface="Arial"/>
            </a:endParaRPr>
          </a:p>
        </p:txBody>
      </p:sp>
      <p:sp>
        <p:nvSpPr>
          <p:cNvPr id="329" name="Google Shape;329;p24"/>
          <p:cNvSpPr/>
          <p:nvPr/>
        </p:nvSpPr>
        <p:spPr>
          <a:xfrm>
            <a:off x="999875" y="2142589"/>
            <a:ext cx="476100" cy="4761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24"/>
          <p:cNvSpPr/>
          <p:nvPr/>
        </p:nvSpPr>
        <p:spPr>
          <a:xfrm>
            <a:off x="923694" y="2227995"/>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1</a:t>
            </a:r>
            <a:endParaRPr b="0" i="0" sz="1800" u="none" cap="none" strike="noStrike">
              <a:solidFill>
                <a:schemeClr val="dk1"/>
              </a:solidFill>
              <a:latin typeface="Arial"/>
              <a:ea typeface="Arial"/>
              <a:cs typeface="Arial"/>
              <a:sym typeface="Arial"/>
            </a:endParaRPr>
          </a:p>
        </p:txBody>
      </p:sp>
      <p:sp>
        <p:nvSpPr>
          <p:cNvPr id="331" name="Google Shape;331;p24"/>
          <p:cNvSpPr/>
          <p:nvPr/>
        </p:nvSpPr>
        <p:spPr>
          <a:xfrm>
            <a:off x="999875" y="2142589"/>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2" name="Google Shape;332;p24"/>
          <p:cNvSpPr/>
          <p:nvPr/>
        </p:nvSpPr>
        <p:spPr>
          <a:xfrm>
            <a:off x="1618845" y="2142589"/>
            <a:ext cx="4094700" cy="15237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3" name="Google Shape;333;p24"/>
          <p:cNvSpPr/>
          <p:nvPr/>
        </p:nvSpPr>
        <p:spPr>
          <a:xfrm>
            <a:off x="1809298" y="2287809"/>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Choose a Post Type</a:t>
            </a:r>
            <a:endParaRPr b="0" i="0" sz="1800" u="none" cap="none" strike="noStrike">
              <a:solidFill>
                <a:schemeClr val="dk1"/>
              </a:solidFill>
              <a:latin typeface="Arial"/>
              <a:ea typeface="Arial"/>
              <a:cs typeface="Arial"/>
              <a:sym typeface="Arial"/>
            </a:endParaRPr>
          </a:p>
        </p:txBody>
      </p:sp>
      <p:sp>
        <p:nvSpPr>
          <p:cNvPr id="334" name="Google Shape;334;p24"/>
          <p:cNvSpPr/>
          <p:nvPr/>
        </p:nvSpPr>
        <p:spPr>
          <a:xfrm>
            <a:off x="1809300" y="2647875"/>
            <a:ext cx="3826800" cy="865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Decide which type of Google Post you want to create - an update, offer, event, or product post. Consider what message you want to convey to your customers.</a:t>
            </a:r>
            <a:endParaRPr b="0" i="0" sz="1800" u="none" cap="none" strike="noStrike">
              <a:solidFill>
                <a:schemeClr val="dk1"/>
              </a:solidFill>
              <a:latin typeface="Arial"/>
              <a:ea typeface="Arial"/>
              <a:cs typeface="Arial"/>
              <a:sym typeface="Arial"/>
            </a:endParaRPr>
          </a:p>
        </p:txBody>
      </p:sp>
      <p:sp>
        <p:nvSpPr>
          <p:cNvPr id="335" name="Google Shape;335;p24"/>
          <p:cNvSpPr/>
          <p:nvPr/>
        </p:nvSpPr>
        <p:spPr>
          <a:xfrm>
            <a:off x="6522994" y="2142589"/>
            <a:ext cx="476100" cy="4761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4"/>
          <p:cNvSpPr/>
          <p:nvPr/>
        </p:nvSpPr>
        <p:spPr>
          <a:xfrm>
            <a:off x="6446813" y="2227995"/>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2</a:t>
            </a:r>
            <a:endParaRPr b="0" i="0" sz="1800" u="none" cap="none" strike="noStrike">
              <a:solidFill>
                <a:schemeClr val="dk1"/>
              </a:solidFill>
              <a:latin typeface="Arial"/>
              <a:ea typeface="Arial"/>
              <a:cs typeface="Arial"/>
              <a:sym typeface="Arial"/>
            </a:endParaRPr>
          </a:p>
        </p:txBody>
      </p:sp>
      <p:sp>
        <p:nvSpPr>
          <p:cNvPr id="337" name="Google Shape;337;p24"/>
          <p:cNvSpPr/>
          <p:nvPr/>
        </p:nvSpPr>
        <p:spPr>
          <a:xfrm>
            <a:off x="6522994" y="2142589"/>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4"/>
          <p:cNvSpPr/>
          <p:nvPr/>
        </p:nvSpPr>
        <p:spPr>
          <a:xfrm>
            <a:off x="7141964" y="2142589"/>
            <a:ext cx="4094700" cy="15237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4"/>
          <p:cNvSpPr/>
          <p:nvPr/>
        </p:nvSpPr>
        <p:spPr>
          <a:xfrm>
            <a:off x="7332416" y="2287809"/>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Use the Provided Templates</a:t>
            </a:r>
            <a:endParaRPr b="0" i="0" sz="1800" u="none" cap="none" strike="noStrike">
              <a:solidFill>
                <a:schemeClr val="dk1"/>
              </a:solidFill>
              <a:latin typeface="Arial"/>
              <a:ea typeface="Arial"/>
              <a:cs typeface="Arial"/>
              <a:sym typeface="Arial"/>
            </a:endParaRPr>
          </a:p>
        </p:txBody>
      </p:sp>
      <p:sp>
        <p:nvSpPr>
          <p:cNvPr id="340" name="Google Shape;340;p24"/>
          <p:cNvSpPr/>
          <p:nvPr/>
        </p:nvSpPr>
        <p:spPr>
          <a:xfrm>
            <a:off x="7332424" y="2647875"/>
            <a:ext cx="3826800" cy="865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Utilize the pre-designed templates to structure your post content. These templates will ensure your post follows best practices for formatting, length, and layout.</a:t>
            </a:r>
            <a:endParaRPr b="0" i="0" sz="1800" u="none" cap="none" strike="noStrike">
              <a:solidFill>
                <a:schemeClr val="dk1"/>
              </a:solidFill>
              <a:latin typeface="Arial"/>
              <a:ea typeface="Arial"/>
              <a:cs typeface="Arial"/>
              <a:sym typeface="Arial"/>
            </a:endParaRPr>
          </a:p>
        </p:txBody>
      </p:sp>
      <p:sp>
        <p:nvSpPr>
          <p:cNvPr id="341" name="Google Shape;341;p24"/>
          <p:cNvSpPr/>
          <p:nvPr/>
        </p:nvSpPr>
        <p:spPr>
          <a:xfrm>
            <a:off x="999875" y="4075681"/>
            <a:ext cx="476100" cy="4761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4"/>
          <p:cNvSpPr/>
          <p:nvPr/>
        </p:nvSpPr>
        <p:spPr>
          <a:xfrm>
            <a:off x="923694" y="4161087"/>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1B2F35"/>
              </a:buClr>
              <a:buSzPts val="2100"/>
              <a:buFont typeface="Roboto"/>
              <a:buNone/>
            </a:pPr>
            <a:r>
              <a:rPr b="1" i="0" lang="en-US" sz="2100" u="none" cap="none" strike="noStrike">
                <a:solidFill>
                  <a:srgbClr val="1B2F35"/>
                </a:solidFill>
                <a:latin typeface="Roboto"/>
                <a:ea typeface="Roboto"/>
                <a:cs typeface="Roboto"/>
                <a:sym typeface="Roboto"/>
              </a:rPr>
              <a:t>3</a:t>
            </a:r>
            <a:endParaRPr b="0" i="0" sz="1800" u="none" cap="none" strike="noStrike">
              <a:solidFill>
                <a:schemeClr val="dk1"/>
              </a:solidFill>
              <a:latin typeface="Arial"/>
              <a:ea typeface="Arial"/>
              <a:cs typeface="Arial"/>
              <a:sym typeface="Arial"/>
            </a:endParaRPr>
          </a:p>
        </p:txBody>
      </p:sp>
      <p:sp>
        <p:nvSpPr>
          <p:cNvPr id="343" name="Google Shape;343;p24"/>
          <p:cNvSpPr/>
          <p:nvPr/>
        </p:nvSpPr>
        <p:spPr>
          <a:xfrm>
            <a:off x="999875" y="4075681"/>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4" name="Google Shape;344;p24"/>
          <p:cNvSpPr/>
          <p:nvPr/>
        </p:nvSpPr>
        <p:spPr>
          <a:xfrm>
            <a:off x="1618845" y="4075681"/>
            <a:ext cx="4094700" cy="17427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5" name="Google Shape;345;p24"/>
          <p:cNvSpPr/>
          <p:nvPr/>
        </p:nvSpPr>
        <p:spPr>
          <a:xfrm>
            <a:off x="1809298" y="4220901"/>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Add Visuals</a:t>
            </a:r>
            <a:endParaRPr b="0" i="0" sz="1800" u="none" cap="none" strike="noStrike">
              <a:solidFill>
                <a:schemeClr val="dk1"/>
              </a:solidFill>
              <a:latin typeface="Arial"/>
              <a:ea typeface="Arial"/>
              <a:cs typeface="Arial"/>
              <a:sym typeface="Arial"/>
            </a:endParaRPr>
          </a:p>
        </p:txBody>
      </p:sp>
      <p:sp>
        <p:nvSpPr>
          <p:cNvPr id="346" name="Google Shape;346;p24"/>
          <p:cNvSpPr/>
          <p:nvPr/>
        </p:nvSpPr>
        <p:spPr>
          <a:xfrm>
            <a:off x="1809300" y="4580975"/>
            <a:ext cx="3826800" cy="108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Enhance your post by including a high-quality image or video that is relevant to your message. Visuals help attract attention and convey your message effectively.</a:t>
            </a:r>
            <a:endParaRPr b="0" i="0" sz="1800" u="none" cap="none" strike="noStrike">
              <a:solidFill>
                <a:schemeClr val="dk1"/>
              </a:solidFill>
              <a:latin typeface="Arial"/>
              <a:ea typeface="Arial"/>
              <a:cs typeface="Arial"/>
              <a:sym typeface="Arial"/>
            </a:endParaRPr>
          </a:p>
        </p:txBody>
      </p:sp>
      <p:sp>
        <p:nvSpPr>
          <p:cNvPr id="347" name="Google Shape;347;p24"/>
          <p:cNvSpPr/>
          <p:nvPr/>
        </p:nvSpPr>
        <p:spPr>
          <a:xfrm>
            <a:off x="6522994" y="4075681"/>
            <a:ext cx="476100" cy="476100"/>
          </a:xfrm>
          <a:prstGeom prst="ellipse">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8" name="Google Shape;348;p24"/>
          <p:cNvSpPr/>
          <p:nvPr/>
        </p:nvSpPr>
        <p:spPr>
          <a:xfrm>
            <a:off x="6446813" y="4161087"/>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4</a:t>
            </a:r>
            <a:endParaRPr b="0" i="0" sz="1800" u="none" cap="none" strike="noStrike">
              <a:solidFill>
                <a:schemeClr val="dk1"/>
              </a:solidFill>
              <a:latin typeface="Arial"/>
              <a:ea typeface="Arial"/>
              <a:cs typeface="Arial"/>
              <a:sym typeface="Arial"/>
            </a:endParaRPr>
          </a:p>
        </p:txBody>
      </p:sp>
      <p:sp>
        <p:nvSpPr>
          <p:cNvPr id="349" name="Google Shape;349;p24"/>
          <p:cNvSpPr/>
          <p:nvPr/>
        </p:nvSpPr>
        <p:spPr>
          <a:xfrm>
            <a:off x="6522994" y="4075681"/>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0" name="Google Shape;350;p24"/>
          <p:cNvSpPr/>
          <p:nvPr/>
        </p:nvSpPr>
        <p:spPr>
          <a:xfrm>
            <a:off x="7141964" y="4075681"/>
            <a:ext cx="4094700" cy="17427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1" name="Google Shape;351;p24"/>
          <p:cNvSpPr/>
          <p:nvPr/>
        </p:nvSpPr>
        <p:spPr>
          <a:xfrm>
            <a:off x="7332416" y="4220901"/>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Schedule the Post</a:t>
            </a:r>
            <a:endParaRPr b="0" i="0" sz="1800" u="none" cap="none" strike="noStrike">
              <a:solidFill>
                <a:schemeClr val="dk1"/>
              </a:solidFill>
              <a:latin typeface="Arial"/>
              <a:ea typeface="Arial"/>
              <a:cs typeface="Arial"/>
              <a:sym typeface="Arial"/>
            </a:endParaRPr>
          </a:p>
        </p:txBody>
      </p:sp>
      <p:sp>
        <p:nvSpPr>
          <p:cNvPr id="352" name="Google Shape;352;p24"/>
          <p:cNvSpPr/>
          <p:nvPr/>
        </p:nvSpPr>
        <p:spPr>
          <a:xfrm>
            <a:off x="7332424" y="4580975"/>
            <a:ext cx="3826800" cy="108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Once your post is ready, you can choose to publish it immediately or schedule it for a future date. Scheduling allows you to plan ahead and ensure your profile remains active and engaging.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357" name="Shape 357"/>
        <p:cNvGrpSpPr/>
        <p:nvPr/>
      </p:nvGrpSpPr>
      <p:grpSpPr>
        <a:xfrm>
          <a:off x="0" y="0"/>
          <a:ext cx="0" cy="0"/>
          <a:chOff x="0" y="0"/>
          <a:chExt cx="0" cy="0"/>
        </a:xfrm>
      </p:grpSpPr>
      <p:sp>
        <p:nvSpPr>
          <p:cNvPr id="358" name="Google Shape;358;p25"/>
          <p:cNvSpPr/>
          <p:nvPr/>
        </p:nvSpPr>
        <p:spPr>
          <a:xfrm>
            <a:off x="420325" y="2321200"/>
            <a:ext cx="7225800" cy="12180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6750"/>
              <a:buFont typeface="Lato"/>
              <a:buNone/>
            </a:pPr>
            <a:r>
              <a:rPr b="1" i="0" lang="en-US" sz="3800" u="none" cap="none" strike="noStrike">
                <a:solidFill>
                  <a:srgbClr val="FDFDFD"/>
                </a:solidFill>
                <a:latin typeface="Lato"/>
                <a:ea typeface="Lato"/>
                <a:cs typeface="Lato"/>
                <a:sym typeface="Lato"/>
              </a:rPr>
              <a:t>Module 5: Managing Customer Reviews</a:t>
            </a:r>
            <a:endParaRPr b="0" i="0" sz="3800" u="none" cap="none" strike="noStrike">
              <a:solidFill>
                <a:schemeClr val="dk1"/>
              </a:solidFill>
              <a:latin typeface="Arial"/>
              <a:ea typeface="Arial"/>
              <a:cs typeface="Arial"/>
              <a:sym typeface="Arial"/>
            </a:endParaRPr>
          </a:p>
        </p:txBody>
      </p:sp>
      <p:sp>
        <p:nvSpPr>
          <p:cNvPr id="359" name="Google Shape;359;p25"/>
          <p:cNvSpPr/>
          <p:nvPr/>
        </p:nvSpPr>
        <p:spPr>
          <a:xfrm>
            <a:off x="459751" y="3539202"/>
            <a:ext cx="7044600" cy="12180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DFDFD"/>
              </a:buClr>
              <a:buSzPts val="2250"/>
              <a:buFont typeface="Roboto"/>
              <a:buNone/>
            </a:pPr>
            <a:r>
              <a:rPr b="0" i="0" lang="en-US" sz="1800" u="none" cap="none" strike="noStrike">
                <a:solidFill>
                  <a:srgbClr val="FDFDFD"/>
                </a:solidFill>
                <a:latin typeface="Roboto"/>
                <a:ea typeface="Roboto"/>
                <a:cs typeface="Roboto"/>
                <a:sym typeface="Roboto"/>
              </a:rPr>
              <a:t>This module covers how to build credibility, trust and authority by generating GBP reviews for your business and managing them properly.</a:t>
            </a:r>
            <a:endParaRPr b="0" i="0" sz="1800" u="none" cap="none" strike="noStrike">
              <a:solidFill>
                <a:schemeClr val="dk1"/>
              </a:solidFill>
              <a:latin typeface="Arial"/>
              <a:ea typeface="Arial"/>
              <a:cs typeface="Arial"/>
              <a:sym typeface="Arial"/>
            </a:endParaRPr>
          </a:p>
        </p:txBody>
      </p:sp>
      <p:sp>
        <p:nvSpPr>
          <p:cNvPr id="360" name="Google Shape;360;p25"/>
          <p:cNvSpPr/>
          <p:nvPr/>
        </p:nvSpPr>
        <p:spPr>
          <a:xfrm>
            <a:off x="8132316" y="0"/>
            <a:ext cx="4056600" cy="68562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61" name="Google Shape;361;p25"/>
          <p:cNvPicPr preferRelativeResize="0"/>
          <p:nvPr/>
        </p:nvPicPr>
        <p:blipFill rotWithShape="1">
          <a:blip r:embed="rId3">
            <a:alphaModFix/>
          </a:blip>
          <a:srcRect b="-73031" l="-1588" r="-1578" t="-73031"/>
          <a:stretch/>
        </p:blipFill>
        <p:spPr>
          <a:xfrm>
            <a:off x="8132316" y="0"/>
            <a:ext cx="4056636" cy="685628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66" name="Shape 366"/>
        <p:cNvGrpSpPr/>
        <p:nvPr/>
      </p:nvGrpSpPr>
      <p:grpSpPr>
        <a:xfrm>
          <a:off x="0" y="0"/>
          <a:ext cx="0" cy="0"/>
          <a:chOff x="0" y="0"/>
          <a:chExt cx="0" cy="0"/>
        </a:xfrm>
      </p:grpSpPr>
      <p:sp>
        <p:nvSpPr>
          <p:cNvPr id="367" name="Google Shape;367;p26"/>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Customer Reviews Matter</a:t>
            </a:r>
            <a:endParaRPr b="0" i="0" sz="1800" u="none" cap="none" strike="noStrike">
              <a:solidFill>
                <a:schemeClr val="dk1"/>
              </a:solidFill>
              <a:latin typeface="Arial"/>
              <a:ea typeface="Arial"/>
              <a:cs typeface="Arial"/>
              <a:sym typeface="Arial"/>
            </a:endParaRPr>
          </a:p>
        </p:txBody>
      </p:sp>
      <p:sp>
        <p:nvSpPr>
          <p:cNvPr id="368" name="Google Shape;368;p26"/>
          <p:cNvSpPr/>
          <p:nvPr/>
        </p:nvSpPr>
        <p:spPr>
          <a:xfrm>
            <a:off x="1476006" y="1842627"/>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69" name="Google Shape;369;p26"/>
          <p:cNvPicPr preferRelativeResize="0"/>
          <p:nvPr/>
        </p:nvPicPr>
        <p:blipFill rotWithShape="1">
          <a:blip r:embed="rId3">
            <a:alphaModFix/>
          </a:blip>
          <a:srcRect b="0" l="0" r="0" t="0"/>
          <a:stretch/>
        </p:blipFill>
        <p:spPr>
          <a:xfrm>
            <a:off x="1813579" y="2263897"/>
            <a:ext cx="761810" cy="561835"/>
          </a:xfrm>
          <a:prstGeom prst="rect">
            <a:avLst/>
          </a:prstGeom>
          <a:noFill/>
          <a:ln>
            <a:noFill/>
          </a:ln>
        </p:spPr>
      </p:pic>
      <p:sp>
        <p:nvSpPr>
          <p:cNvPr id="370" name="Google Shape;370;p26"/>
          <p:cNvSpPr/>
          <p:nvPr/>
        </p:nvSpPr>
        <p:spPr>
          <a:xfrm>
            <a:off x="430422" y="3368626"/>
            <a:ext cx="35196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Influence Customer Decisions</a:t>
            </a:r>
            <a:endParaRPr b="0" i="0" sz="1800" u="none" cap="none" strike="noStrike">
              <a:solidFill>
                <a:schemeClr val="dk1"/>
              </a:solidFill>
              <a:latin typeface="Arial"/>
              <a:ea typeface="Arial"/>
              <a:cs typeface="Arial"/>
              <a:sym typeface="Arial"/>
            </a:endParaRPr>
          </a:p>
        </p:txBody>
      </p:sp>
      <p:sp>
        <p:nvSpPr>
          <p:cNvPr id="371" name="Google Shape;371;p26"/>
          <p:cNvSpPr/>
          <p:nvPr/>
        </p:nvSpPr>
        <p:spPr>
          <a:xfrm>
            <a:off x="430422" y="3728700"/>
            <a:ext cx="35196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Positive reviews help build trust and credibility, guiding customers to make informed purchasing decisions.</a:t>
            </a:r>
            <a:endParaRPr b="0" i="0" sz="1800" u="none" cap="none" strike="noStrike">
              <a:solidFill>
                <a:schemeClr val="dk1"/>
              </a:solidFill>
              <a:latin typeface="Arial"/>
              <a:ea typeface="Arial"/>
              <a:cs typeface="Arial"/>
              <a:sym typeface="Arial"/>
            </a:endParaRPr>
          </a:p>
        </p:txBody>
      </p:sp>
      <p:sp>
        <p:nvSpPr>
          <p:cNvPr id="372" name="Google Shape;372;p26"/>
          <p:cNvSpPr/>
          <p:nvPr/>
        </p:nvSpPr>
        <p:spPr>
          <a:xfrm>
            <a:off x="5380280" y="1842627"/>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73" name="Google Shape;373;p26"/>
          <p:cNvPicPr preferRelativeResize="0"/>
          <p:nvPr/>
        </p:nvPicPr>
        <p:blipFill rotWithShape="1">
          <a:blip r:embed="rId4">
            <a:alphaModFix/>
          </a:blip>
          <a:srcRect b="0" l="0" r="0" t="0"/>
          <a:stretch/>
        </p:blipFill>
        <p:spPr>
          <a:xfrm>
            <a:off x="5759696" y="2230405"/>
            <a:ext cx="685629" cy="657061"/>
          </a:xfrm>
          <a:prstGeom prst="rect">
            <a:avLst/>
          </a:prstGeom>
          <a:noFill/>
          <a:ln>
            <a:noFill/>
          </a:ln>
        </p:spPr>
      </p:pic>
      <p:sp>
        <p:nvSpPr>
          <p:cNvPr id="374" name="Google Shape;374;p26"/>
          <p:cNvSpPr/>
          <p:nvPr/>
        </p:nvSpPr>
        <p:spPr>
          <a:xfrm>
            <a:off x="4256134" y="3368626"/>
            <a:ext cx="36768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Impact Local SEO and Search Rankings</a:t>
            </a:r>
            <a:endParaRPr b="0" i="0" sz="1800" u="none" cap="none" strike="noStrike">
              <a:solidFill>
                <a:schemeClr val="dk1"/>
              </a:solidFill>
              <a:latin typeface="Arial"/>
              <a:ea typeface="Arial"/>
              <a:cs typeface="Arial"/>
              <a:sym typeface="Arial"/>
            </a:endParaRPr>
          </a:p>
        </p:txBody>
      </p:sp>
      <p:sp>
        <p:nvSpPr>
          <p:cNvPr id="375" name="Google Shape;375;p26"/>
          <p:cNvSpPr/>
          <p:nvPr/>
        </p:nvSpPr>
        <p:spPr>
          <a:xfrm>
            <a:off x="4256134" y="3988192"/>
            <a:ext cx="36768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Reviews contribute to a business's online presence and visibility, improving local search engine optimization (SEO) and search rankings.</a:t>
            </a:r>
            <a:endParaRPr b="0" i="0" sz="1800" u="none" cap="none" strike="noStrike">
              <a:solidFill>
                <a:schemeClr val="dk1"/>
              </a:solidFill>
              <a:latin typeface="Arial"/>
              <a:ea typeface="Arial"/>
              <a:cs typeface="Arial"/>
              <a:sym typeface="Arial"/>
            </a:endParaRPr>
          </a:p>
        </p:txBody>
      </p:sp>
      <p:sp>
        <p:nvSpPr>
          <p:cNvPr id="376" name="Google Shape;376;p26"/>
          <p:cNvSpPr/>
          <p:nvPr/>
        </p:nvSpPr>
        <p:spPr>
          <a:xfrm>
            <a:off x="9284553" y="1842627"/>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377" name="Google Shape;377;p26"/>
          <p:cNvPicPr preferRelativeResize="0"/>
          <p:nvPr/>
        </p:nvPicPr>
        <p:blipFill rotWithShape="1">
          <a:blip r:embed="rId5">
            <a:alphaModFix/>
          </a:blip>
          <a:srcRect b="0" l="0" r="0" t="0"/>
          <a:stretch/>
        </p:blipFill>
        <p:spPr>
          <a:xfrm>
            <a:off x="9622126" y="2188565"/>
            <a:ext cx="761810" cy="752287"/>
          </a:xfrm>
          <a:prstGeom prst="rect">
            <a:avLst/>
          </a:prstGeom>
          <a:noFill/>
          <a:ln>
            <a:noFill/>
          </a:ln>
        </p:spPr>
      </p:pic>
      <p:sp>
        <p:nvSpPr>
          <p:cNvPr id="378" name="Google Shape;378;p26"/>
          <p:cNvSpPr/>
          <p:nvPr/>
        </p:nvSpPr>
        <p:spPr>
          <a:xfrm>
            <a:off x="8317531" y="3368626"/>
            <a:ext cx="33624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Provide Valuable Feedback</a:t>
            </a:r>
            <a:endParaRPr b="0" i="0" sz="1800" u="none" cap="none" strike="noStrike">
              <a:solidFill>
                <a:schemeClr val="dk1"/>
              </a:solidFill>
              <a:latin typeface="Arial"/>
              <a:ea typeface="Arial"/>
              <a:cs typeface="Arial"/>
              <a:sym typeface="Arial"/>
            </a:endParaRPr>
          </a:p>
        </p:txBody>
      </p:sp>
      <p:sp>
        <p:nvSpPr>
          <p:cNvPr id="379" name="Google Shape;379;p26"/>
          <p:cNvSpPr/>
          <p:nvPr/>
        </p:nvSpPr>
        <p:spPr>
          <a:xfrm>
            <a:off x="8317531" y="3728700"/>
            <a:ext cx="33624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Customer reviews offer insights and suggestions for improving products, services, and overall business operations.</a:t>
            </a:r>
            <a:endParaRPr b="0" i="0" sz="1800" u="none" cap="none" strike="noStrike">
              <a:solidFill>
                <a:schemeClr val="dk1"/>
              </a:solidFill>
              <a:latin typeface="Arial"/>
              <a:ea typeface="Arial"/>
              <a:cs typeface="Arial"/>
              <a:sym typeface="Arial"/>
            </a:endParaRPr>
          </a:p>
        </p:txBody>
      </p:sp>
      <p:sp>
        <p:nvSpPr>
          <p:cNvPr id="380" name="Google Shape;380;p26"/>
          <p:cNvSpPr/>
          <p:nvPr/>
        </p:nvSpPr>
        <p:spPr>
          <a:xfrm>
            <a:off x="0" y="5551687"/>
            <a:ext cx="12189000" cy="13047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1" name="Google Shape;381;p26"/>
          <p:cNvSpPr/>
          <p:nvPr/>
        </p:nvSpPr>
        <p:spPr>
          <a:xfrm>
            <a:off x="254581" y="5876051"/>
            <a:ext cx="116799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understanding the importance of customer reviews, businesses can harness this powerful tool to enhance their reputation, build trust, and drive business growth.</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386" name="Shape 386"/>
        <p:cNvGrpSpPr/>
        <p:nvPr/>
      </p:nvGrpSpPr>
      <p:grpSpPr>
        <a:xfrm>
          <a:off x="0" y="0"/>
          <a:ext cx="0" cy="0"/>
          <a:chOff x="0" y="0"/>
          <a:chExt cx="0" cy="0"/>
        </a:xfrm>
      </p:grpSpPr>
      <p:sp>
        <p:nvSpPr>
          <p:cNvPr id="387" name="Google Shape;387;p27"/>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Best Practices for Responding to Reviews</a:t>
            </a:r>
            <a:endParaRPr b="0" i="0" sz="1800" u="none" cap="none" strike="noStrike">
              <a:solidFill>
                <a:schemeClr val="dk1"/>
              </a:solidFill>
              <a:latin typeface="Arial"/>
              <a:ea typeface="Arial"/>
              <a:cs typeface="Arial"/>
              <a:sym typeface="Arial"/>
            </a:endParaRPr>
          </a:p>
        </p:txBody>
      </p:sp>
      <p:sp>
        <p:nvSpPr>
          <p:cNvPr id="388" name="Google Shape;388;p27"/>
          <p:cNvSpPr/>
          <p:nvPr/>
        </p:nvSpPr>
        <p:spPr>
          <a:xfrm>
            <a:off x="476131" y="1580755"/>
            <a:ext cx="3618600" cy="47994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27"/>
          <p:cNvSpPr/>
          <p:nvPr/>
        </p:nvSpPr>
        <p:spPr>
          <a:xfrm>
            <a:off x="638135" y="1786678"/>
            <a:ext cx="3456600" cy="1470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Respond to Positive Reviews with Gratitude and Personalization</a:t>
            </a:r>
            <a:endParaRPr b="0" i="0" sz="1800" u="none" cap="none" strike="noStrike">
              <a:solidFill>
                <a:schemeClr val="dk1"/>
              </a:solidFill>
              <a:latin typeface="Arial"/>
              <a:ea typeface="Arial"/>
              <a:cs typeface="Arial"/>
              <a:sym typeface="Arial"/>
            </a:endParaRPr>
          </a:p>
        </p:txBody>
      </p:sp>
      <p:sp>
        <p:nvSpPr>
          <p:cNvPr id="390" name="Google Shape;390;p27"/>
          <p:cNvSpPr/>
          <p:nvPr/>
        </p:nvSpPr>
        <p:spPr>
          <a:xfrm>
            <a:off x="638135" y="3257264"/>
            <a:ext cx="3456600" cy="135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Thank customers for their feedback, and personalize the message to show you genuinely appreciate their business and experience.</a:t>
            </a:r>
            <a:endParaRPr b="0" i="0" sz="1800" u="none" cap="none" strike="noStrike">
              <a:solidFill>
                <a:schemeClr val="dk1"/>
              </a:solidFill>
              <a:latin typeface="Arial"/>
              <a:ea typeface="Arial"/>
              <a:cs typeface="Arial"/>
              <a:sym typeface="Arial"/>
            </a:endParaRPr>
          </a:p>
        </p:txBody>
      </p:sp>
      <p:sp>
        <p:nvSpPr>
          <p:cNvPr id="391" name="Google Shape;391;p27"/>
          <p:cNvSpPr/>
          <p:nvPr/>
        </p:nvSpPr>
        <p:spPr>
          <a:xfrm>
            <a:off x="4285178" y="1580755"/>
            <a:ext cx="3618600" cy="47994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27"/>
          <p:cNvSpPr/>
          <p:nvPr/>
        </p:nvSpPr>
        <p:spPr>
          <a:xfrm>
            <a:off x="4447182" y="1786678"/>
            <a:ext cx="3456600" cy="110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Professionally Address Negative Reviews</a:t>
            </a:r>
            <a:endParaRPr b="0" i="0" sz="1800" u="none" cap="none" strike="noStrike">
              <a:solidFill>
                <a:schemeClr val="dk1"/>
              </a:solidFill>
              <a:latin typeface="Arial"/>
              <a:ea typeface="Arial"/>
              <a:cs typeface="Arial"/>
              <a:sym typeface="Arial"/>
            </a:endParaRPr>
          </a:p>
        </p:txBody>
      </p:sp>
      <p:sp>
        <p:nvSpPr>
          <p:cNvPr id="393" name="Google Shape;393;p27"/>
          <p:cNvSpPr/>
          <p:nvPr/>
        </p:nvSpPr>
        <p:spPr>
          <a:xfrm>
            <a:off x="4447182" y="3257277"/>
            <a:ext cx="3456600" cy="16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Acknowledge the issue raised, sincerely apologize, and offer a solution or next steps to resolve the problem. Maintain a respectful and on-brand tone throughout.</a:t>
            </a:r>
            <a:endParaRPr b="0" i="0" sz="1800" u="none" cap="none" strike="noStrike">
              <a:solidFill>
                <a:schemeClr val="dk1"/>
              </a:solidFill>
              <a:latin typeface="Arial"/>
              <a:ea typeface="Arial"/>
              <a:cs typeface="Arial"/>
              <a:sym typeface="Arial"/>
            </a:endParaRPr>
          </a:p>
        </p:txBody>
      </p:sp>
      <p:sp>
        <p:nvSpPr>
          <p:cNvPr id="394" name="Google Shape;394;p27"/>
          <p:cNvSpPr/>
          <p:nvPr/>
        </p:nvSpPr>
        <p:spPr>
          <a:xfrm>
            <a:off x="8094226" y="1580755"/>
            <a:ext cx="3618600" cy="47994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27"/>
          <p:cNvSpPr/>
          <p:nvPr/>
        </p:nvSpPr>
        <p:spPr>
          <a:xfrm>
            <a:off x="8256230" y="1786678"/>
            <a:ext cx="3456600" cy="1103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Keep Responses Consistent with Your Brand</a:t>
            </a:r>
            <a:endParaRPr b="0" i="0" sz="1800" u="none" cap="none" strike="noStrike">
              <a:solidFill>
                <a:schemeClr val="dk1"/>
              </a:solidFill>
              <a:latin typeface="Arial"/>
              <a:ea typeface="Arial"/>
              <a:cs typeface="Arial"/>
              <a:sym typeface="Arial"/>
            </a:endParaRPr>
          </a:p>
        </p:txBody>
      </p:sp>
      <p:sp>
        <p:nvSpPr>
          <p:cNvPr id="396" name="Google Shape;396;p27"/>
          <p:cNvSpPr/>
          <p:nvPr/>
        </p:nvSpPr>
        <p:spPr>
          <a:xfrm>
            <a:off x="8256230" y="3257277"/>
            <a:ext cx="3456600" cy="1622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Ensure review responses align with your brand's voice, values, and customer service standards to maintain a cohesive and trustworthy image.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401" name="Shape 401"/>
        <p:cNvGrpSpPr/>
        <p:nvPr/>
      </p:nvGrpSpPr>
      <p:grpSpPr>
        <a:xfrm>
          <a:off x="0" y="0"/>
          <a:ext cx="0" cy="0"/>
          <a:chOff x="0" y="0"/>
          <a:chExt cx="0" cy="0"/>
        </a:xfrm>
      </p:grpSpPr>
      <p:sp>
        <p:nvSpPr>
          <p:cNvPr id="402" name="Google Shape;402;p28"/>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Activity: Drafting Review Responses</a:t>
            </a:r>
            <a:endParaRPr b="0" i="0" sz="1800" u="none" cap="none" strike="noStrike">
              <a:solidFill>
                <a:schemeClr val="dk1"/>
              </a:solidFill>
              <a:latin typeface="Arial"/>
              <a:ea typeface="Arial"/>
              <a:cs typeface="Arial"/>
              <a:sym typeface="Arial"/>
            </a:endParaRPr>
          </a:p>
        </p:txBody>
      </p:sp>
      <p:sp>
        <p:nvSpPr>
          <p:cNvPr id="403" name="Google Shape;403;p28"/>
          <p:cNvSpPr/>
          <p:nvPr/>
        </p:nvSpPr>
        <p:spPr>
          <a:xfrm>
            <a:off x="999875" y="2142589"/>
            <a:ext cx="476100" cy="4761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28"/>
          <p:cNvSpPr/>
          <p:nvPr/>
        </p:nvSpPr>
        <p:spPr>
          <a:xfrm>
            <a:off x="923694" y="2227995"/>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1</a:t>
            </a:r>
            <a:endParaRPr b="0" i="0" sz="1800" u="none" cap="none" strike="noStrike">
              <a:solidFill>
                <a:schemeClr val="dk1"/>
              </a:solidFill>
              <a:latin typeface="Arial"/>
              <a:ea typeface="Arial"/>
              <a:cs typeface="Arial"/>
              <a:sym typeface="Arial"/>
            </a:endParaRPr>
          </a:p>
        </p:txBody>
      </p:sp>
      <p:sp>
        <p:nvSpPr>
          <p:cNvPr id="405" name="Google Shape;405;p28"/>
          <p:cNvSpPr/>
          <p:nvPr/>
        </p:nvSpPr>
        <p:spPr>
          <a:xfrm>
            <a:off x="999875" y="2142589"/>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6" name="Google Shape;406;p28"/>
          <p:cNvSpPr/>
          <p:nvPr/>
        </p:nvSpPr>
        <p:spPr>
          <a:xfrm>
            <a:off x="1618845" y="2142589"/>
            <a:ext cx="4094700" cy="13047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07" name="Google Shape;407;p28"/>
          <p:cNvSpPr/>
          <p:nvPr/>
        </p:nvSpPr>
        <p:spPr>
          <a:xfrm>
            <a:off x="1809298" y="2287809"/>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Templates</a:t>
            </a:r>
            <a:endParaRPr b="0" i="0" sz="1800" u="none" cap="none" strike="noStrike">
              <a:solidFill>
                <a:schemeClr val="dk1"/>
              </a:solidFill>
              <a:latin typeface="Arial"/>
              <a:ea typeface="Arial"/>
              <a:cs typeface="Arial"/>
              <a:sym typeface="Arial"/>
            </a:endParaRPr>
          </a:p>
        </p:txBody>
      </p:sp>
      <p:sp>
        <p:nvSpPr>
          <p:cNvPr id="408" name="Google Shape;408;p28"/>
          <p:cNvSpPr/>
          <p:nvPr/>
        </p:nvSpPr>
        <p:spPr>
          <a:xfrm>
            <a:off x="1809300" y="2647875"/>
            <a:ext cx="3763800" cy="6489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Use pre-written response templates as starting points for crafting positive and negative review responses.</a:t>
            </a:r>
            <a:endParaRPr b="0" i="0" sz="1800" u="none" cap="none" strike="noStrike">
              <a:solidFill>
                <a:schemeClr val="dk1"/>
              </a:solidFill>
              <a:latin typeface="Arial"/>
              <a:ea typeface="Arial"/>
              <a:cs typeface="Arial"/>
              <a:sym typeface="Arial"/>
            </a:endParaRPr>
          </a:p>
        </p:txBody>
      </p:sp>
      <p:sp>
        <p:nvSpPr>
          <p:cNvPr id="409" name="Google Shape;409;p28"/>
          <p:cNvSpPr/>
          <p:nvPr/>
        </p:nvSpPr>
        <p:spPr>
          <a:xfrm>
            <a:off x="6522994" y="2142589"/>
            <a:ext cx="476100" cy="4761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0" name="Google Shape;410;p28"/>
          <p:cNvSpPr/>
          <p:nvPr/>
        </p:nvSpPr>
        <p:spPr>
          <a:xfrm>
            <a:off x="6446813" y="2227995"/>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2</a:t>
            </a:r>
            <a:endParaRPr b="0" i="0" sz="1800" u="none" cap="none" strike="noStrike">
              <a:solidFill>
                <a:schemeClr val="dk1"/>
              </a:solidFill>
              <a:latin typeface="Arial"/>
              <a:ea typeface="Arial"/>
              <a:cs typeface="Arial"/>
              <a:sym typeface="Arial"/>
            </a:endParaRPr>
          </a:p>
        </p:txBody>
      </p:sp>
      <p:sp>
        <p:nvSpPr>
          <p:cNvPr id="411" name="Google Shape;411;p28"/>
          <p:cNvSpPr/>
          <p:nvPr/>
        </p:nvSpPr>
        <p:spPr>
          <a:xfrm>
            <a:off x="6522994" y="2142589"/>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28"/>
          <p:cNvSpPr/>
          <p:nvPr/>
        </p:nvSpPr>
        <p:spPr>
          <a:xfrm>
            <a:off x="7141964" y="2142589"/>
            <a:ext cx="4094700" cy="15237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28"/>
          <p:cNvSpPr/>
          <p:nvPr/>
        </p:nvSpPr>
        <p:spPr>
          <a:xfrm>
            <a:off x="7332416" y="2287809"/>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Peer Feedback</a:t>
            </a:r>
            <a:endParaRPr b="0" i="0" sz="1800" u="none" cap="none" strike="noStrike">
              <a:solidFill>
                <a:schemeClr val="dk1"/>
              </a:solidFill>
              <a:latin typeface="Arial"/>
              <a:ea typeface="Arial"/>
              <a:cs typeface="Arial"/>
              <a:sym typeface="Arial"/>
            </a:endParaRPr>
          </a:p>
        </p:txBody>
      </p:sp>
      <p:sp>
        <p:nvSpPr>
          <p:cNvPr id="414" name="Google Shape;414;p28"/>
          <p:cNvSpPr/>
          <p:nvPr/>
        </p:nvSpPr>
        <p:spPr>
          <a:xfrm>
            <a:off x="7332424" y="2647875"/>
            <a:ext cx="3813900" cy="865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Work with a partner to review each other's draft responses, providing constructive feedback to improve the tone, clarity, and effectiveness.</a:t>
            </a:r>
            <a:endParaRPr b="0" i="0" sz="1800" u="none" cap="none" strike="noStrike">
              <a:solidFill>
                <a:schemeClr val="dk1"/>
              </a:solidFill>
              <a:latin typeface="Arial"/>
              <a:ea typeface="Arial"/>
              <a:cs typeface="Arial"/>
              <a:sym typeface="Arial"/>
            </a:endParaRPr>
          </a:p>
        </p:txBody>
      </p:sp>
      <p:sp>
        <p:nvSpPr>
          <p:cNvPr id="415" name="Google Shape;415;p28"/>
          <p:cNvSpPr/>
          <p:nvPr/>
        </p:nvSpPr>
        <p:spPr>
          <a:xfrm>
            <a:off x="999875" y="4075681"/>
            <a:ext cx="476100" cy="4761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28"/>
          <p:cNvSpPr/>
          <p:nvPr/>
        </p:nvSpPr>
        <p:spPr>
          <a:xfrm>
            <a:off x="923694" y="4161087"/>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1B2F35"/>
              </a:buClr>
              <a:buSzPts val="2100"/>
              <a:buFont typeface="Roboto"/>
              <a:buNone/>
            </a:pPr>
            <a:r>
              <a:rPr b="1" i="0" lang="en-US" sz="2100" u="none" cap="none" strike="noStrike">
                <a:solidFill>
                  <a:srgbClr val="1B2F35"/>
                </a:solidFill>
                <a:latin typeface="Roboto"/>
                <a:ea typeface="Roboto"/>
                <a:cs typeface="Roboto"/>
                <a:sym typeface="Roboto"/>
              </a:rPr>
              <a:t>3</a:t>
            </a:r>
            <a:endParaRPr b="0" i="0" sz="1800" u="none" cap="none" strike="noStrike">
              <a:solidFill>
                <a:schemeClr val="dk1"/>
              </a:solidFill>
              <a:latin typeface="Arial"/>
              <a:ea typeface="Arial"/>
              <a:cs typeface="Arial"/>
              <a:sym typeface="Arial"/>
            </a:endParaRPr>
          </a:p>
        </p:txBody>
      </p:sp>
      <p:sp>
        <p:nvSpPr>
          <p:cNvPr id="417" name="Google Shape;417;p28"/>
          <p:cNvSpPr/>
          <p:nvPr/>
        </p:nvSpPr>
        <p:spPr>
          <a:xfrm>
            <a:off x="999875" y="4075681"/>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28"/>
          <p:cNvSpPr/>
          <p:nvPr/>
        </p:nvSpPr>
        <p:spPr>
          <a:xfrm>
            <a:off x="1618845" y="4075681"/>
            <a:ext cx="4094700" cy="17427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28"/>
          <p:cNvSpPr/>
          <p:nvPr/>
        </p:nvSpPr>
        <p:spPr>
          <a:xfrm>
            <a:off x="1809298" y="4220901"/>
            <a:ext cx="4085100" cy="2595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Facilitator Guidance</a:t>
            </a:r>
            <a:endParaRPr b="0" i="0" sz="1800" u="none" cap="none" strike="noStrike">
              <a:solidFill>
                <a:schemeClr val="dk1"/>
              </a:solidFill>
              <a:latin typeface="Arial"/>
              <a:ea typeface="Arial"/>
              <a:cs typeface="Arial"/>
              <a:sym typeface="Arial"/>
            </a:endParaRPr>
          </a:p>
        </p:txBody>
      </p:sp>
      <p:sp>
        <p:nvSpPr>
          <p:cNvPr id="420" name="Google Shape;420;p28"/>
          <p:cNvSpPr/>
          <p:nvPr/>
        </p:nvSpPr>
        <p:spPr>
          <a:xfrm>
            <a:off x="1809300" y="4580972"/>
            <a:ext cx="3763800" cy="108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The facilitator will provide guidance on how to handle challenging review scenarios, such as unreasonable complaints or false claims, while maintaining a professional and empathetic approach.</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425" name="Shape 425"/>
        <p:cNvGrpSpPr/>
        <p:nvPr/>
      </p:nvGrpSpPr>
      <p:grpSpPr>
        <a:xfrm>
          <a:off x="0" y="0"/>
          <a:ext cx="0" cy="0"/>
          <a:chOff x="0" y="0"/>
          <a:chExt cx="0" cy="0"/>
        </a:xfrm>
      </p:grpSpPr>
      <p:sp>
        <p:nvSpPr>
          <p:cNvPr id="426" name="Google Shape;426;p29"/>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Strategies for Encouraging More Reviews</a:t>
            </a:r>
            <a:endParaRPr b="0" i="0" sz="1800" u="none" cap="none" strike="noStrike">
              <a:solidFill>
                <a:schemeClr val="dk1"/>
              </a:solidFill>
              <a:latin typeface="Arial"/>
              <a:ea typeface="Arial"/>
              <a:cs typeface="Arial"/>
              <a:sym typeface="Arial"/>
            </a:endParaRPr>
          </a:p>
        </p:txBody>
      </p:sp>
      <p:sp>
        <p:nvSpPr>
          <p:cNvPr id="427" name="Google Shape;427;p29"/>
          <p:cNvSpPr/>
          <p:nvPr/>
        </p:nvSpPr>
        <p:spPr>
          <a:xfrm>
            <a:off x="1476006" y="1733117"/>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28" name="Google Shape;428;p29"/>
          <p:cNvPicPr preferRelativeResize="0"/>
          <p:nvPr/>
        </p:nvPicPr>
        <p:blipFill rotWithShape="1">
          <a:blip r:embed="rId3">
            <a:alphaModFix/>
          </a:blip>
          <a:srcRect b="0" l="0" r="0" t="0"/>
          <a:stretch/>
        </p:blipFill>
        <p:spPr>
          <a:xfrm>
            <a:off x="1880531" y="2187859"/>
            <a:ext cx="628493" cy="580880"/>
          </a:xfrm>
          <a:prstGeom prst="rect">
            <a:avLst/>
          </a:prstGeom>
          <a:noFill/>
          <a:ln>
            <a:noFill/>
          </a:ln>
        </p:spPr>
      </p:pic>
      <p:sp>
        <p:nvSpPr>
          <p:cNvPr id="429" name="Google Shape;429;p29"/>
          <p:cNvSpPr/>
          <p:nvPr/>
        </p:nvSpPr>
        <p:spPr>
          <a:xfrm>
            <a:off x="346623" y="3259116"/>
            <a:ext cx="3687300" cy="519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Ask customers directly after a positive experience</a:t>
            </a:r>
            <a:endParaRPr b="0" i="0" sz="1800" u="none" cap="none" strike="noStrike">
              <a:solidFill>
                <a:schemeClr val="dk1"/>
              </a:solidFill>
              <a:latin typeface="Arial"/>
              <a:ea typeface="Arial"/>
              <a:cs typeface="Arial"/>
              <a:sym typeface="Arial"/>
            </a:endParaRPr>
          </a:p>
        </p:txBody>
      </p:sp>
      <p:sp>
        <p:nvSpPr>
          <p:cNvPr id="430" name="Google Shape;430;p29"/>
          <p:cNvSpPr/>
          <p:nvPr/>
        </p:nvSpPr>
        <p:spPr>
          <a:xfrm>
            <a:off x="346623" y="3878682"/>
            <a:ext cx="3687300" cy="10818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Approach customers who seem satisfied with your service or product and politely request a review. This helps capture feedback while the experience is still fresh in their minds.</a:t>
            </a:r>
            <a:endParaRPr b="0" i="0" sz="1800" u="none" cap="none" strike="noStrike">
              <a:solidFill>
                <a:schemeClr val="dk1"/>
              </a:solidFill>
              <a:latin typeface="Arial"/>
              <a:ea typeface="Arial"/>
              <a:cs typeface="Arial"/>
              <a:sym typeface="Arial"/>
            </a:endParaRPr>
          </a:p>
        </p:txBody>
      </p:sp>
      <p:sp>
        <p:nvSpPr>
          <p:cNvPr id="431" name="Google Shape;431;p29"/>
          <p:cNvSpPr/>
          <p:nvPr/>
        </p:nvSpPr>
        <p:spPr>
          <a:xfrm>
            <a:off x="5380280" y="1733117"/>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32" name="Google Shape;432;p29"/>
          <p:cNvPicPr preferRelativeResize="0"/>
          <p:nvPr/>
        </p:nvPicPr>
        <p:blipFill rotWithShape="1">
          <a:blip r:embed="rId4">
            <a:alphaModFix/>
          </a:blip>
          <a:srcRect b="0" l="0" r="0" t="0"/>
          <a:stretch/>
        </p:blipFill>
        <p:spPr>
          <a:xfrm>
            <a:off x="5734588" y="2305032"/>
            <a:ext cx="742764" cy="285679"/>
          </a:xfrm>
          <a:prstGeom prst="rect">
            <a:avLst/>
          </a:prstGeom>
          <a:noFill/>
          <a:ln>
            <a:noFill/>
          </a:ln>
        </p:spPr>
      </p:pic>
      <p:sp>
        <p:nvSpPr>
          <p:cNvPr id="433" name="Google Shape;433;p29"/>
          <p:cNvSpPr/>
          <p:nvPr/>
        </p:nvSpPr>
        <p:spPr>
          <a:xfrm>
            <a:off x="4224710" y="3259116"/>
            <a:ext cx="3739500" cy="519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Use follow-up emails and SMS to request reviews</a:t>
            </a:r>
            <a:endParaRPr b="0" i="0" sz="1800" u="none" cap="none" strike="noStrike">
              <a:solidFill>
                <a:schemeClr val="dk1"/>
              </a:solidFill>
              <a:latin typeface="Arial"/>
              <a:ea typeface="Arial"/>
              <a:cs typeface="Arial"/>
              <a:sym typeface="Arial"/>
            </a:endParaRPr>
          </a:p>
        </p:txBody>
      </p:sp>
      <p:sp>
        <p:nvSpPr>
          <p:cNvPr id="434" name="Google Shape;434;p29"/>
          <p:cNvSpPr/>
          <p:nvPr/>
        </p:nvSpPr>
        <p:spPr>
          <a:xfrm>
            <a:off x="4224710" y="3878682"/>
            <a:ext cx="3739500" cy="10818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Leverage automated email and SMS campaigns to follow up with customers and kindly ask them to leave a review. This helps maintain engagement and reinforce the positive experience.</a:t>
            </a:r>
            <a:endParaRPr b="0" i="0" sz="1800" u="none" cap="none" strike="noStrike">
              <a:solidFill>
                <a:schemeClr val="dk1"/>
              </a:solidFill>
              <a:latin typeface="Arial"/>
              <a:ea typeface="Arial"/>
              <a:cs typeface="Arial"/>
              <a:sym typeface="Arial"/>
            </a:endParaRPr>
          </a:p>
        </p:txBody>
      </p:sp>
      <p:sp>
        <p:nvSpPr>
          <p:cNvPr id="435" name="Google Shape;435;p29"/>
          <p:cNvSpPr/>
          <p:nvPr/>
        </p:nvSpPr>
        <p:spPr>
          <a:xfrm>
            <a:off x="9284553" y="1733117"/>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36" name="Google Shape;436;p29"/>
          <p:cNvPicPr preferRelativeResize="0"/>
          <p:nvPr/>
        </p:nvPicPr>
        <p:blipFill rotWithShape="1">
          <a:blip r:embed="rId5">
            <a:alphaModFix/>
          </a:blip>
          <a:srcRect b="0" l="0" r="0" t="0"/>
          <a:stretch/>
        </p:blipFill>
        <p:spPr>
          <a:xfrm>
            <a:off x="9705818" y="2154381"/>
            <a:ext cx="590402" cy="590402"/>
          </a:xfrm>
          <a:prstGeom prst="rect">
            <a:avLst/>
          </a:prstGeom>
          <a:noFill/>
          <a:ln>
            <a:noFill/>
          </a:ln>
        </p:spPr>
      </p:pic>
      <p:sp>
        <p:nvSpPr>
          <p:cNvPr id="437" name="Google Shape;437;p29"/>
          <p:cNvSpPr/>
          <p:nvPr/>
        </p:nvSpPr>
        <p:spPr>
          <a:xfrm>
            <a:off x="8160408" y="3259116"/>
            <a:ext cx="3676800" cy="519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Display in-store signage with QR codes linking to review pages</a:t>
            </a:r>
            <a:endParaRPr b="0" i="0" sz="1800" u="none" cap="none" strike="noStrike">
              <a:solidFill>
                <a:schemeClr val="dk1"/>
              </a:solidFill>
              <a:latin typeface="Arial"/>
              <a:ea typeface="Arial"/>
              <a:cs typeface="Arial"/>
              <a:sym typeface="Arial"/>
            </a:endParaRPr>
          </a:p>
        </p:txBody>
      </p:sp>
      <p:sp>
        <p:nvSpPr>
          <p:cNvPr id="438" name="Google Shape;438;p29"/>
          <p:cNvSpPr/>
          <p:nvPr/>
        </p:nvSpPr>
        <p:spPr>
          <a:xfrm>
            <a:off x="8160408" y="3878682"/>
            <a:ext cx="3676800" cy="10818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Place visually appealing signs in your physical location that make it easy for customers to scan a QR code and leave a review. This encourages immediate feedback from on-site visitors.</a:t>
            </a:r>
            <a:endParaRPr b="0" i="0" sz="1800" u="none" cap="none" strike="noStrike">
              <a:solidFill>
                <a:schemeClr val="dk1"/>
              </a:solidFill>
              <a:latin typeface="Arial"/>
              <a:ea typeface="Arial"/>
              <a:cs typeface="Arial"/>
              <a:sym typeface="Arial"/>
            </a:endParaRPr>
          </a:p>
        </p:txBody>
      </p:sp>
      <p:sp>
        <p:nvSpPr>
          <p:cNvPr id="439" name="Google Shape;439;p29"/>
          <p:cNvSpPr/>
          <p:nvPr/>
        </p:nvSpPr>
        <p:spPr>
          <a:xfrm>
            <a:off x="0" y="5551687"/>
            <a:ext cx="12189000" cy="13047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29"/>
          <p:cNvSpPr/>
          <p:nvPr/>
        </p:nvSpPr>
        <p:spPr>
          <a:xfrm>
            <a:off x="656168" y="5876051"/>
            <a:ext cx="108765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implementing these strategies, you can proactively encourage more customers to share their valuable feedback and boost your online reputation.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445" name="Shape 445"/>
        <p:cNvGrpSpPr/>
        <p:nvPr/>
      </p:nvGrpSpPr>
      <p:grpSpPr>
        <a:xfrm>
          <a:off x="0" y="0"/>
          <a:ext cx="0" cy="0"/>
          <a:chOff x="0" y="0"/>
          <a:chExt cx="0" cy="0"/>
        </a:xfrm>
      </p:grpSpPr>
      <p:sp>
        <p:nvSpPr>
          <p:cNvPr id="446" name="Google Shape;446;p30"/>
          <p:cNvSpPr/>
          <p:nvPr/>
        </p:nvSpPr>
        <p:spPr>
          <a:xfrm>
            <a:off x="380900" y="2459425"/>
            <a:ext cx="7635900" cy="11904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6750"/>
              <a:buFont typeface="Lato"/>
              <a:buNone/>
            </a:pPr>
            <a:r>
              <a:rPr b="1" i="0" lang="en-US" sz="3800" u="none" cap="none" strike="noStrike">
                <a:solidFill>
                  <a:srgbClr val="FDFDFD"/>
                </a:solidFill>
                <a:latin typeface="Lato"/>
                <a:ea typeface="Lato"/>
                <a:cs typeface="Lato"/>
                <a:sym typeface="Lato"/>
              </a:rPr>
              <a:t>Module 6: Enhance Your Profile with Visual Content</a:t>
            </a:r>
            <a:endParaRPr b="0" i="0" sz="3800" u="none" cap="none" strike="noStrike">
              <a:solidFill>
                <a:schemeClr val="dk1"/>
              </a:solidFill>
              <a:latin typeface="Arial"/>
              <a:ea typeface="Arial"/>
              <a:cs typeface="Arial"/>
              <a:sym typeface="Arial"/>
            </a:endParaRPr>
          </a:p>
        </p:txBody>
      </p:sp>
      <p:sp>
        <p:nvSpPr>
          <p:cNvPr id="447" name="Google Shape;447;p30"/>
          <p:cNvSpPr/>
          <p:nvPr/>
        </p:nvSpPr>
        <p:spPr>
          <a:xfrm>
            <a:off x="380900" y="3747950"/>
            <a:ext cx="7777800" cy="6489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DFDFD"/>
              </a:buClr>
              <a:buSzPts val="2250"/>
              <a:buFont typeface="Roboto"/>
              <a:buNone/>
            </a:pPr>
            <a:r>
              <a:rPr b="0" i="0" lang="en-US" sz="1800" u="none" cap="none" strike="noStrike">
                <a:solidFill>
                  <a:srgbClr val="FDFDFD"/>
                </a:solidFill>
                <a:latin typeface="Roboto"/>
                <a:ea typeface="Roboto"/>
                <a:cs typeface="Roboto"/>
                <a:sym typeface="Roboto"/>
              </a:rPr>
              <a:t>In this module we'll cover how to use visuals to make a strong first and lasting impression.</a:t>
            </a:r>
            <a:endParaRPr b="0" i="0" sz="1800" u="none" cap="none" strike="noStrike">
              <a:solidFill>
                <a:schemeClr val="dk1"/>
              </a:solidFill>
              <a:latin typeface="Arial"/>
              <a:ea typeface="Arial"/>
              <a:cs typeface="Arial"/>
              <a:sym typeface="Arial"/>
            </a:endParaRPr>
          </a:p>
        </p:txBody>
      </p:sp>
      <p:pic>
        <p:nvPicPr>
          <p:cNvPr descr="preencoded.png" id="448" name="Google Shape;448;p30"/>
          <p:cNvPicPr preferRelativeResize="0"/>
          <p:nvPr/>
        </p:nvPicPr>
        <p:blipFill rotWithShape="1">
          <a:blip r:embed="rId3">
            <a:alphaModFix/>
          </a:blip>
          <a:srcRect b="476" l="6216" r="7075" t="198"/>
          <a:stretch/>
        </p:blipFill>
        <p:spPr>
          <a:xfrm>
            <a:off x="8379905" y="0"/>
            <a:ext cx="3809047" cy="6856287"/>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453" name="Shape 453"/>
        <p:cNvGrpSpPr/>
        <p:nvPr/>
      </p:nvGrpSpPr>
      <p:grpSpPr>
        <a:xfrm>
          <a:off x="0" y="0"/>
          <a:ext cx="0" cy="0"/>
          <a:chOff x="0" y="0"/>
          <a:chExt cx="0" cy="0"/>
        </a:xfrm>
      </p:grpSpPr>
      <p:sp>
        <p:nvSpPr>
          <p:cNvPr id="454" name="Google Shape;454;p31"/>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Importance of Visual Content</a:t>
            </a:r>
            <a:endParaRPr b="0" i="0" sz="1800" u="none" cap="none" strike="noStrike">
              <a:solidFill>
                <a:schemeClr val="dk1"/>
              </a:solidFill>
              <a:latin typeface="Arial"/>
              <a:ea typeface="Arial"/>
              <a:cs typeface="Arial"/>
              <a:sym typeface="Arial"/>
            </a:endParaRPr>
          </a:p>
        </p:txBody>
      </p:sp>
      <p:sp>
        <p:nvSpPr>
          <p:cNvPr id="455" name="Google Shape;455;p31"/>
          <p:cNvSpPr/>
          <p:nvPr/>
        </p:nvSpPr>
        <p:spPr>
          <a:xfrm>
            <a:off x="1476006" y="2068075"/>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56" name="Google Shape;456;p31"/>
          <p:cNvPicPr preferRelativeResize="0"/>
          <p:nvPr/>
        </p:nvPicPr>
        <p:blipFill rotWithShape="1">
          <a:blip r:embed="rId3">
            <a:alphaModFix/>
          </a:blip>
          <a:srcRect b="0" l="0" r="0" t="0"/>
          <a:stretch/>
        </p:blipFill>
        <p:spPr>
          <a:xfrm>
            <a:off x="1897270" y="2493494"/>
            <a:ext cx="618970" cy="618970"/>
          </a:xfrm>
          <a:prstGeom prst="rect">
            <a:avLst/>
          </a:prstGeom>
          <a:noFill/>
          <a:ln>
            <a:noFill/>
          </a:ln>
        </p:spPr>
      </p:pic>
      <p:sp>
        <p:nvSpPr>
          <p:cNvPr id="457" name="Google Shape;457;p31"/>
          <p:cNvSpPr/>
          <p:nvPr/>
        </p:nvSpPr>
        <p:spPr>
          <a:xfrm>
            <a:off x="341386" y="3594074"/>
            <a:ext cx="36975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Capture Attention</a:t>
            </a:r>
            <a:endParaRPr b="0" i="0" sz="1800" u="none" cap="none" strike="noStrike">
              <a:solidFill>
                <a:schemeClr val="dk1"/>
              </a:solidFill>
              <a:latin typeface="Arial"/>
              <a:ea typeface="Arial"/>
              <a:cs typeface="Arial"/>
              <a:sym typeface="Arial"/>
            </a:endParaRPr>
          </a:p>
        </p:txBody>
      </p:sp>
      <p:sp>
        <p:nvSpPr>
          <p:cNvPr id="458" name="Google Shape;458;p31"/>
          <p:cNvSpPr/>
          <p:nvPr/>
        </p:nvSpPr>
        <p:spPr>
          <a:xfrm>
            <a:off x="341386" y="3954148"/>
            <a:ext cx="36975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Photos and videos grab the viewer's attention and improve engagement with your business.</a:t>
            </a:r>
            <a:endParaRPr b="0" i="0" sz="1800" u="none" cap="none" strike="noStrike">
              <a:solidFill>
                <a:schemeClr val="dk1"/>
              </a:solidFill>
              <a:latin typeface="Arial"/>
              <a:ea typeface="Arial"/>
              <a:cs typeface="Arial"/>
              <a:sym typeface="Arial"/>
            </a:endParaRPr>
          </a:p>
        </p:txBody>
      </p:sp>
      <p:sp>
        <p:nvSpPr>
          <p:cNvPr id="459" name="Google Shape;459;p31"/>
          <p:cNvSpPr/>
          <p:nvPr/>
        </p:nvSpPr>
        <p:spPr>
          <a:xfrm>
            <a:off x="5380280" y="2068075"/>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60" name="Google Shape;460;p31"/>
          <p:cNvPicPr preferRelativeResize="0"/>
          <p:nvPr/>
        </p:nvPicPr>
        <p:blipFill rotWithShape="1">
          <a:blip r:embed="rId4">
            <a:alphaModFix/>
          </a:blip>
          <a:srcRect b="0" l="0" r="0" t="0"/>
          <a:stretch/>
        </p:blipFill>
        <p:spPr>
          <a:xfrm>
            <a:off x="5785036" y="2601686"/>
            <a:ext cx="638015" cy="399950"/>
          </a:xfrm>
          <a:prstGeom prst="rect">
            <a:avLst/>
          </a:prstGeom>
          <a:noFill/>
          <a:ln>
            <a:noFill/>
          </a:ln>
        </p:spPr>
      </p:pic>
      <p:sp>
        <p:nvSpPr>
          <p:cNvPr id="461" name="Google Shape;461;p31"/>
          <p:cNvSpPr/>
          <p:nvPr/>
        </p:nvSpPr>
        <p:spPr>
          <a:xfrm>
            <a:off x="4282322" y="3594074"/>
            <a:ext cx="36243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Visualize Your Business</a:t>
            </a:r>
            <a:endParaRPr b="0" i="0" sz="1800" u="none" cap="none" strike="noStrike">
              <a:solidFill>
                <a:schemeClr val="dk1"/>
              </a:solidFill>
              <a:latin typeface="Arial"/>
              <a:ea typeface="Arial"/>
              <a:cs typeface="Arial"/>
              <a:sym typeface="Arial"/>
            </a:endParaRPr>
          </a:p>
        </p:txBody>
      </p:sp>
      <p:sp>
        <p:nvSpPr>
          <p:cNvPr id="462" name="Google Shape;462;p31"/>
          <p:cNvSpPr/>
          <p:nvPr/>
        </p:nvSpPr>
        <p:spPr>
          <a:xfrm>
            <a:off x="4282322" y="3954148"/>
            <a:ext cx="36243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Visual content helps customers better understand and envision your business and products.</a:t>
            </a:r>
            <a:endParaRPr b="0" i="0" sz="1800" u="none" cap="none" strike="noStrike">
              <a:solidFill>
                <a:schemeClr val="dk1"/>
              </a:solidFill>
              <a:latin typeface="Arial"/>
              <a:ea typeface="Arial"/>
              <a:cs typeface="Arial"/>
              <a:sym typeface="Arial"/>
            </a:endParaRPr>
          </a:p>
        </p:txBody>
      </p:sp>
      <p:sp>
        <p:nvSpPr>
          <p:cNvPr id="463" name="Google Shape;463;p31"/>
          <p:cNvSpPr/>
          <p:nvPr/>
        </p:nvSpPr>
        <p:spPr>
          <a:xfrm>
            <a:off x="9284553" y="2068075"/>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464" name="Google Shape;464;p31"/>
          <p:cNvPicPr preferRelativeResize="0"/>
          <p:nvPr/>
        </p:nvPicPr>
        <p:blipFill rotWithShape="1">
          <a:blip r:embed="rId5">
            <a:alphaModFix/>
          </a:blip>
          <a:srcRect b="0" l="0" r="0" t="0"/>
          <a:stretch/>
        </p:blipFill>
        <p:spPr>
          <a:xfrm>
            <a:off x="9689079" y="2489309"/>
            <a:ext cx="618970" cy="628493"/>
          </a:xfrm>
          <a:prstGeom prst="rect">
            <a:avLst/>
          </a:prstGeom>
          <a:noFill/>
          <a:ln>
            <a:noFill/>
          </a:ln>
        </p:spPr>
      </p:pic>
      <p:sp>
        <p:nvSpPr>
          <p:cNvPr id="465" name="Google Shape;465;p31"/>
          <p:cNvSpPr/>
          <p:nvPr/>
        </p:nvSpPr>
        <p:spPr>
          <a:xfrm>
            <a:off x="8165646" y="3594074"/>
            <a:ext cx="36663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Build Trust</a:t>
            </a:r>
            <a:endParaRPr b="0" i="0" sz="1800" u="none" cap="none" strike="noStrike">
              <a:solidFill>
                <a:schemeClr val="dk1"/>
              </a:solidFill>
              <a:latin typeface="Arial"/>
              <a:ea typeface="Arial"/>
              <a:cs typeface="Arial"/>
              <a:sym typeface="Arial"/>
            </a:endParaRPr>
          </a:p>
        </p:txBody>
      </p:sp>
      <p:sp>
        <p:nvSpPr>
          <p:cNvPr id="466" name="Google Shape;466;p31"/>
          <p:cNvSpPr/>
          <p:nvPr/>
        </p:nvSpPr>
        <p:spPr>
          <a:xfrm>
            <a:off x="8165646" y="3954148"/>
            <a:ext cx="36663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High-quality, professional images contribute to a trustworthy and credible brand image.</a:t>
            </a:r>
            <a:endParaRPr b="0" i="0" sz="1800" u="none" cap="none" strike="noStrike">
              <a:solidFill>
                <a:schemeClr val="dk1"/>
              </a:solidFill>
              <a:latin typeface="Arial"/>
              <a:ea typeface="Arial"/>
              <a:cs typeface="Arial"/>
              <a:sym typeface="Arial"/>
            </a:endParaRPr>
          </a:p>
        </p:txBody>
      </p:sp>
      <p:sp>
        <p:nvSpPr>
          <p:cNvPr id="467" name="Google Shape;467;p31"/>
          <p:cNvSpPr/>
          <p:nvPr/>
        </p:nvSpPr>
        <p:spPr>
          <a:xfrm>
            <a:off x="0" y="5551687"/>
            <a:ext cx="12189000" cy="13047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8" name="Google Shape;468;p31"/>
          <p:cNvSpPr/>
          <p:nvPr/>
        </p:nvSpPr>
        <p:spPr>
          <a:xfrm>
            <a:off x="1634305" y="5876051"/>
            <a:ext cx="89202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Investing in compelling visual content is key to connecting with customers and showcasing your business in the best light.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32" name="Shape 32"/>
        <p:cNvGrpSpPr/>
        <p:nvPr/>
      </p:nvGrpSpPr>
      <p:grpSpPr>
        <a:xfrm>
          <a:off x="0" y="0"/>
          <a:ext cx="0" cy="0"/>
          <a:chOff x="0" y="0"/>
          <a:chExt cx="0" cy="0"/>
        </a:xfrm>
      </p:grpSpPr>
      <p:sp>
        <p:nvSpPr>
          <p:cNvPr id="33" name="Google Shape;33;p5"/>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Workshop Objectives</a:t>
            </a:r>
            <a:endParaRPr b="0" i="0" sz="1800" u="none" cap="none" strike="noStrike">
              <a:solidFill>
                <a:schemeClr val="dk1"/>
              </a:solidFill>
              <a:latin typeface="Arial"/>
              <a:ea typeface="Arial"/>
              <a:cs typeface="Arial"/>
              <a:sym typeface="Arial"/>
            </a:endParaRPr>
          </a:p>
        </p:txBody>
      </p:sp>
      <p:sp>
        <p:nvSpPr>
          <p:cNvPr id="34" name="Google Shape;34;p5"/>
          <p:cNvSpPr/>
          <p:nvPr/>
        </p:nvSpPr>
        <p:spPr>
          <a:xfrm>
            <a:off x="476131" y="1580755"/>
            <a:ext cx="5523119" cy="149029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5"/>
          <p:cNvSpPr/>
          <p:nvPr/>
        </p:nvSpPr>
        <p:spPr>
          <a:xfrm>
            <a:off x="761801" y="1828050"/>
            <a:ext cx="5118900" cy="441300"/>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1530"/>
              <a:buFont typeface="Roboto"/>
              <a:buNone/>
            </a:pPr>
            <a:r>
              <a:rPr b="1" i="0" lang="en-US" sz="1530" u="none" cap="none" strike="noStrike">
                <a:solidFill>
                  <a:srgbClr val="FDFDFD"/>
                </a:solidFill>
                <a:latin typeface="Roboto"/>
                <a:ea typeface="Roboto"/>
                <a:cs typeface="Roboto"/>
                <a:sym typeface="Roboto"/>
              </a:rPr>
              <a:t>Understand the importance of an optimized Google Business Profile</a:t>
            </a:r>
            <a:endParaRPr b="0" i="0" sz="1800" u="none" cap="none" strike="noStrike">
              <a:solidFill>
                <a:schemeClr val="dk1"/>
              </a:solidFill>
              <a:latin typeface="Arial"/>
              <a:ea typeface="Arial"/>
              <a:cs typeface="Arial"/>
              <a:sym typeface="Arial"/>
            </a:endParaRPr>
          </a:p>
        </p:txBody>
      </p:sp>
      <p:sp>
        <p:nvSpPr>
          <p:cNvPr id="36" name="Google Shape;36;p5"/>
          <p:cNvSpPr/>
          <p:nvPr/>
        </p:nvSpPr>
        <p:spPr>
          <a:xfrm>
            <a:off x="761801" y="2368148"/>
            <a:ext cx="5118900" cy="4413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125"/>
              <a:buFont typeface="Roboto"/>
              <a:buNone/>
            </a:pPr>
            <a:r>
              <a:rPr b="0" i="0" lang="en-US" sz="1125" u="none" cap="none" strike="noStrike">
                <a:solidFill>
                  <a:srgbClr val="FFFFFF"/>
                </a:solidFill>
                <a:latin typeface="Roboto"/>
                <a:ea typeface="Roboto"/>
                <a:cs typeface="Roboto"/>
                <a:sym typeface="Roboto"/>
              </a:rPr>
              <a:t>Learn how a well-optimized Google Business Profile can improve your online visibility, attract more customers, and build trust with your audience.</a:t>
            </a:r>
            <a:endParaRPr b="0" i="0" sz="1800" u="none" cap="none" strike="noStrike">
              <a:solidFill>
                <a:schemeClr val="dk1"/>
              </a:solidFill>
              <a:latin typeface="Arial"/>
              <a:ea typeface="Arial"/>
              <a:cs typeface="Arial"/>
              <a:sym typeface="Arial"/>
            </a:endParaRPr>
          </a:p>
        </p:txBody>
      </p:sp>
      <p:sp>
        <p:nvSpPr>
          <p:cNvPr id="37" name="Google Shape;37;p5"/>
          <p:cNvSpPr/>
          <p:nvPr/>
        </p:nvSpPr>
        <p:spPr>
          <a:xfrm>
            <a:off x="6189702" y="1580755"/>
            <a:ext cx="5523119" cy="149029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5"/>
          <p:cNvSpPr/>
          <p:nvPr/>
        </p:nvSpPr>
        <p:spPr>
          <a:xfrm>
            <a:off x="6475381" y="1828045"/>
            <a:ext cx="5551687" cy="441314"/>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1530"/>
              <a:buFont typeface="Roboto"/>
              <a:buNone/>
            </a:pPr>
            <a:r>
              <a:rPr b="1" i="0" lang="en-US" sz="1530" u="none" cap="none" strike="noStrike">
                <a:solidFill>
                  <a:srgbClr val="FDFDFD"/>
                </a:solidFill>
                <a:latin typeface="Roboto"/>
                <a:ea typeface="Roboto"/>
                <a:cs typeface="Roboto"/>
                <a:sym typeface="Roboto"/>
              </a:rPr>
              <a:t>Learn to claim, verify, and enhance your Google Business Profile</a:t>
            </a:r>
            <a:endParaRPr b="0" i="0" sz="1800" u="none" cap="none" strike="noStrike">
              <a:solidFill>
                <a:schemeClr val="dk1"/>
              </a:solidFill>
              <a:latin typeface="Arial"/>
              <a:ea typeface="Arial"/>
              <a:cs typeface="Arial"/>
              <a:sym typeface="Arial"/>
            </a:endParaRPr>
          </a:p>
        </p:txBody>
      </p:sp>
      <p:sp>
        <p:nvSpPr>
          <p:cNvPr id="39" name="Google Shape;39;p5"/>
          <p:cNvSpPr/>
          <p:nvPr/>
        </p:nvSpPr>
        <p:spPr>
          <a:xfrm>
            <a:off x="6475376" y="2368147"/>
            <a:ext cx="5064900" cy="4866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125"/>
              <a:buFont typeface="Roboto"/>
              <a:buNone/>
            </a:pPr>
            <a:r>
              <a:rPr b="0" i="0" lang="en-US" sz="1125" u="none" cap="none" strike="noStrike">
                <a:solidFill>
                  <a:srgbClr val="FFFFFF"/>
                </a:solidFill>
                <a:latin typeface="Roboto"/>
                <a:ea typeface="Roboto"/>
                <a:cs typeface="Roboto"/>
                <a:sym typeface="Roboto"/>
              </a:rPr>
              <a:t>Discover the step-by-step process to claim your business, verify your information, and add rich content to your profile to make it stand out.</a:t>
            </a:r>
            <a:endParaRPr b="0" i="0" sz="1800" u="none" cap="none" strike="noStrike">
              <a:solidFill>
                <a:schemeClr val="dk1"/>
              </a:solidFill>
              <a:latin typeface="Arial"/>
              <a:ea typeface="Arial"/>
              <a:cs typeface="Arial"/>
              <a:sym typeface="Arial"/>
            </a:endParaRPr>
          </a:p>
        </p:txBody>
      </p:sp>
      <p:sp>
        <p:nvSpPr>
          <p:cNvPr id="40" name="Google Shape;40;p5"/>
          <p:cNvSpPr/>
          <p:nvPr/>
        </p:nvSpPr>
        <p:spPr>
          <a:xfrm>
            <a:off x="476131" y="3261497"/>
            <a:ext cx="5523119" cy="149029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5"/>
          <p:cNvSpPr/>
          <p:nvPr/>
        </p:nvSpPr>
        <p:spPr>
          <a:xfrm>
            <a:off x="761810" y="3508787"/>
            <a:ext cx="5551687" cy="220657"/>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1B2F35"/>
              </a:buClr>
              <a:buSzPts val="1530"/>
              <a:buFont typeface="Roboto"/>
              <a:buNone/>
            </a:pPr>
            <a:r>
              <a:rPr b="1" i="0" lang="en-US" sz="1530" u="none" cap="none" strike="noStrike">
                <a:solidFill>
                  <a:srgbClr val="1B2F35"/>
                </a:solidFill>
                <a:latin typeface="Roboto"/>
                <a:ea typeface="Roboto"/>
                <a:cs typeface="Roboto"/>
                <a:sym typeface="Roboto"/>
              </a:rPr>
              <a:t>Engage customers using Google Posts and reviews</a:t>
            </a:r>
            <a:endParaRPr b="0" i="0" sz="1800" u="none" cap="none" strike="noStrike">
              <a:solidFill>
                <a:schemeClr val="dk1"/>
              </a:solidFill>
              <a:latin typeface="Arial"/>
              <a:ea typeface="Arial"/>
              <a:cs typeface="Arial"/>
              <a:sym typeface="Arial"/>
            </a:endParaRPr>
          </a:p>
        </p:txBody>
      </p:sp>
      <p:sp>
        <p:nvSpPr>
          <p:cNvPr id="42" name="Google Shape;42;p5"/>
          <p:cNvSpPr/>
          <p:nvPr/>
        </p:nvSpPr>
        <p:spPr>
          <a:xfrm>
            <a:off x="761801" y="3828251"/>
            <a:ext cx="4921800" cy="5484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125"/>
              <a:buFont typeface="Roboto"/>
              <a:buNone/>
            </a:pPr>
            <a:r>
              <a:rPr b="0" i="0" lang="en-US" sz="1125" u="none" cap="none" strike="noStrike">
                <a:solidFill>
                  <a:srgbClr val="1C2F35"/>
                </a:solidFill>
                <a:latin typeface="Roboto"/>
                <a:ea typeface="Roboto"/>
                <a:cs typeface="Roboto"/>
                <a:sym typeface="Roboto"/>
              </a:rPr>
              <a:t>Explore how to effectively use Google Posts to showcase your products, services, and promotions, and manage customer reviews to build positive sentiment.</a:t>
            </a:r>
            <a:endParaRPr b="0" i="0" sz="1800" u="none" cap="none" strike="noStrike">
              <a:solidFill>
                <a:schemeClr val="dk1"/>
              </a:solidFill>
              <a:latin typeface="Arial"/>
              <a:ea typeface="Arial"/>
              <a:cs typeface="Arial"/>
              <a:sym typeface="Arial"/>
            </a:endParaRPr>
          </a:p>
        </p:txBody>
      </p:sp>
      <p:sp>
        <p:nvSpPr>
          <p:cNvPr id="43" name="Google Shape;43;p5"/>
          <p:cNvSpPr/>
          <p:nvPr/>
        </p:nvSpPr>
        <p:spPr>
          <a:xfrm>
            <a:off x="6189702" y="3261497"/>
            <a:ext cx="5523119" cy="149029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5"/>
          <p:cNvSpPr/>
          <p:nvPr/>
        </p:nvSpPr>
        <p:spPr>
          <a:xfrm>
            <a:off x="6475375" y="3508775"/>
            <a:ext cx="5118900" cy="441300"/>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1530"/>
              <a:buFont typeface="Roboto"/>
              <a:buNone/>
            </a:pPr>
            <a:r>
              <a:rPr b="1" i="0" lang="en-US" sz="1530" u="none" cap="none" strike="noStrike">
                <a:solidFill>
                  <a:srgbClr val="FDFDFD"/>
                </a:solidFill>
                <a:latin typeface="Roboto"/>
                <a:ea typeface="Roboto"/>
                <a:cs typeface="Roboto"/>
                <a:sym typeface="Roboto"/>
              </a:rPr>
              <a:t>Analyze Google Business Profile performance using insights</a:t>
            </a:r>
            <a:endParaRPr b="0" i="0" sz="1800" u="none" cap="none" strike="noStrike">
              <a:solidFill>
                <a:schemeClr val="dk1"/>
              </a:solidFill>
              <a:latin typeface="Arial"/>
              <a:ea typeface="Arial"/>
              <a:cs typeface="Arial"/>
              <a:sym typeface="Arial"/>
            </a:endParaRPr>
          </a:p>
        </p:txBody>
      </p:sp>
      <p:sp>
        <p:nvSpPr>
          <p:cNvPr id="45" name="Google Shape;45;p5"/>
          <p:cNvSpPr/>
          <p:nvPr/>
        </p:nvSpPr>
        <p:spPr>
          <a:xfrm>
            <a:off x="6475376" y="4048901"/>
            <a:ext cx="4978200" cy="4866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125"/>
              <a:buFont typeface="Roboto"/>
              <a:buNone/>
            </a:pPr>
            <a:r>
              <a:rPr b="0" i="0" lang="en-US" sz="1125" u="none" cap="none" strike="noStrike">
                <a:solidFill>
                  <a:srgbClr val="FFFFFF"/>
                </a:solidFill>
                <a:latin typeface="Roboto"/>
                <a:ea typeface="Roboto"/>
                <a:cs typeface="Roboto"/>
                <a:sym typeface="Roboto"/>
              </a:rPr>
              <a:t>Learn to interpret the analytics and insights provided by Google to measure the success of your Google Business Profile and make data-driven decisions.</a:t>
            </a:r>
            <a:endParaRPr b="0" i="0" sz="1800" u="none" cap="none" strike="noStrike">
              <a:solidFill>
                <a:schemeClr val="dk1"/>
              </a:solidFill>
              <a:latin typeface="Arial"/>
              <a:ea typeface="Arial"/>
              <a:cs typeface="Arial"/>
              <a:sym typeface="Arial"/>
            </a:endParaRPr>
          </a:p>
        </p:txBody>
      </p:sp>
      <p:sp>
        <p:nvSpPr>
          <p:cNvPr id="46" name="Google Shape;46;p5"/>
          <p:cNvSpPr/>
          <p:nvPr/>
        </p:nvSpPr>
        <p:spPr>
          <a:xfrm>
            <a:off x="0" y="5227918"/>
            <a:ext cx="12188952" cy="1628368"/>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 name="Google Shape;47;p5"/>
          <p:cNvSpPr/>
          <p:nvPr/>
        </p:nvSpPr>
        <p:spPr>
          <a:xfrm>
            <a:off x="1365395" y="5552282"/>
            <a:ext cx="9458163" cy="973539"/>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By the end of this workshop, you will have the knowledge and skills to optimize your Google Business Profile, engage your customers, and track your performance to drive business success.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473" name="Shape 473"/>
        <p:cNvGrpSpPr/>
        <p:nvPr/>
      </p:nvGrpSpPr>
      <p:grpSpPr>
        <a:xfrm>
          <a:off x="0" y="0"/>
          <a:ext cx="0" cy="0"/>
          <a:chOff x="0" y="0"/>
          <a:chExt cx="0" cy="0"/>
        </a:xfrm>
      </p:grpSpPr>
      <p:sp>
        <p:nvSpPr>
          <p:cNvPr id="474" name="Google Shape;474;p32"/>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Guidelines for Uploading Photos and Videos</a:t>
            </a:r>
            <a:endParaRPr b="0" i="0" sz="1800" u="none" cap="none" strike="noStrike">
              <a:solidFill>
                <a:schemeClr val="dk1"/>
              </a:solidFill>
              <a:latin typeface="Arial"/>
              <a:ea typeface="Arial"/>
              <a:cs typeface="Arial"/>
              <a:sym typeface="Arial"/>
            </a:endParaRPr>
          </a:p>
        </p:txBody>
      </p:sp>
      <p:sp>
        <p:nvSpPr>
          <p:cNvPr id="475" name="Google Shape;475;p32"/>
          <p:cNvSpPr/>
          <p:nvPr/>
        </p:nvSpPr>
        <p:spPr>
          <a:xfrm>
            <a:off x="476131" y="1580755"/>
            <a:ext cx="5523000" cy="23046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2"/>
          <p:cNvSpPr/>
          <p:nvPr/>
        </p:nvSpPr>
        <p:spPr>
          <a:xfrm>
            <a:off x="761810" y="1802453"/>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Use high-resolution images</a:t>
            </a:r>
            <a:endParaRPr b="0" i="0" sz="1800" u="none" cap="none" strike="noStrike">
              <a:solidFill>
                <a:schemeClr val="dk1"/>
              </a:solidFill>
              <a:latin typeface="Arial"/>
              <a:ea typeface="Arial"/>
              <a:cs typeface="Arial"/>
              <a:sym typeface="Arial"/>
            </a:endParaRPr>
          </a:p>
        </p:txBody>
      </p:sp>
      <p:sp>
        <p:nvSpPr>
          <p:cNvPr id="477" name="Google Shape;477;p32"/>
          <p:cNvSpPr/>
          <p:nvPr/>
        </p:nvSpPr>
        <p:spPr>
          <a:xfrm>
            <a:off x="761801" y="2334825"/>
            <a:ext cx="5095200" cy="545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Ensure all images are at least 720 x 720 pixels to maintain a crisp, professional appearance.</a:t>
            </a:r>
            <a:endParaRPr b="0" i="0" sz="1800" u="none" cap="none" strike="noStrike">
              <a:solidFill>
                <a:schemeClr val="dk1"/>
              </a:solidFill>
              <a:latin typeface="Arial"/>
              <a:ea typeface="Arial"/>
              <a:cs typeface="Arial"/>
              <a:sym typeface="Arial"/>
            </a:endParaRPr>
          </a:p>
        </p:txBody>
      </p:sp>
      <p:sp>
        <p:nvSpPr>
          <p:cNvPr id="478" name="Google Shape;478;p32"/>
          <p:cNvSpPr/>
          <p:nvPr/>
        </p:nvSpPr>
        <p:spPr>
          <a:xfrm>
            <a:off x="6189702" y="1580755"/>
            <a:ext cx="5523000" cy="2304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2"/>
          <p:cNvSpPr/>
          <p:nvPr/>
        </p:nvSpPr>
        <p:spPr>
          <a:xfrm>
            <a:off x="6475381" y="1802453"/>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Capture different aspects</a:t>
            </a:r>
            <a:endParaRPr b="0" i="0" sz="1800" u="none" cap="none" strike="noStrike">
              <a:solidFill>
                <a:schemeClr val="dk1"/>
              </a:solidFill>
              <a:latin typeface="Arial"/>
              <a:ea typeface="Arial"/>
              <a:cs typeface="Arial"/>
              <a:sym typeface="Arial"/>
            </a:endParaRPr>
          </a:p>
        </p:txBody>
      </p:sp>
      <p:sp>
        <p:nvSpPr>
          <p:cNvPr id="480" name="Google Shape;480;p32"/>
          <p:cNvSpPr/>
          <p:nvPr/>
        </p:nvSpPr>
        <p:spPr>
          <a:xfrm>
            <a:off x="6475375" y="2334825"/>
            <a:ext cx="51438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Showcase various elements of your business, such as the interior, exterior, products, and staff, to provide a comprehensive view.</a:t>
            </a:r>
            <a:endParaRPr b="0" i="0" sz="1800" u="none" cap="none" strike="noStrike">
              <a:solidFill>
                <a:schemeClr val="dk1"/>
              </a:solidFill>
              <a:latin typeface="Arial"/>
              <a:ea typeface="Arial"/>
              <a:cs typeface="Arial"/>
              <a:sym typeface="Arial"/>
            </a:endParaRPr>
          </a:p>
        </p:txBody>
      </p:sp>
      <p:sp>
        <p:nvSpPr>
          <p:cNvPr id="481" name="Google Shape;481;p32"/>
          <p:cNvSpPr/>
          <p:nvPr/>
        </p:nvSpPr>
        <p:spPr>
          <a:xfrm>
            <a:off x="476131" y="4075681"/>
            <a:ext cx="5523000" cy="23046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2"/>
          <p:cNvSpPr/>
          <p:nvPr/>
        </p:nvSpPr>
        <p:spPr>
          <a:xfrm>
            <a:off x="761810"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Edit for quality</a:t>
            </a:r>
            <a:endParaRPr b="0" i="0" sz="1800" u="none" cap="none" strike="noStrike">
              <a:solidFill>
                <a:schemeClr val="dk1"/>
              </a:solidFill>
              <a:latin typeface="Arial"/>
              <a:ea typeface="Arial"/>
              <a:cs typeface="Arial"/>
              <a:sym typeface="Arial"/>
            </a:endParaRPr>
          </a:p>
        </p:txBody>
      </p:sp>
      <p:sp>
        <p:nvSpPr>
          <p:cNvPr id="483" name="Google Shape;483;p32"/>
          <p:cNvSpPr/>
          <p:nvPr/>
        </p:nvSpPr>
        <p:spPr>
          <a:xfrm>
            <a:off x="761801" y="4853873"/>
            <a:ext cx="5095200" cy="545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Adjust brightness, contrast, and clarity of images to optimize visual appeal and clarity.</a:t>
            </a:r>
            <a:endParaRPr b="0" i="0" sz="1800" u="none" cap="none" strike="noStrike">
              <a:solidFill>
                <a:schemeClr val="dk1"/>
              </a:solidFill>
              <a:latin typeface="Arial"/>
              <a:ea typeface="Arial"/>
              <a:cs typeface="Arial"/>
              <a:sym typeface="Arial"/>
            </a:endParaRPr>
          </a:p>
        </p:txBody>
      </p:sp>
      <p:sp>
        <p:nvSpPr>
          <p:cNvPr id="484" name="Google Shape;484;p32"/>
          <p:cNvSpPr/>
          <p:nvPr/>
        </p:nvSpPr>
        <p:spPr>
          <a:xfrm>
            <a:off x="6189702" y="4075681"/>
            <a:ext cx="5523000" cy="23046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5" name="Google Shape;485;p32"/>
          <p:cNvSpPr/>
          <p:nvPr/>
        </p:nvSpPr>
        <p:spPr>
          <a:xfrm>
            <a:off x="6475381"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Regularly update</a:t>
            </a:r>
            <a:endParaRPr b="0" i="0" sz="1800" u="none" cap="none" strike="noStrike">
              <a:solidFill>
                <a:schemeClr val="dk1"/>
              </a:solidFill>
              <a:latin typeface="Arial"/>
              <a:ea typeface="Arial"/>
              <a:cs typeface="Arial"/>
              <a:sym typeface="Arial"/>
            </a:endParaRPr>
          </a:p>
        </p:txBody>
      </p:sp>
      <p:sp>
        <p:nvSpPr>
          <p:cNvPr id="486" name="Google Shape;486;p32"/>
          <p:cNvSpPr/>
          <p:nvPr/>
        </p:nvSpPr>
        <p:spPr>
          <a:xfrm>
            <a:off x="6475375" y="4829750"/>
            <a:ext cx="51438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Continuously refresh your profile by adding new high-quality images and videos to keep your online presence current and engaging.</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491" name="Shape 491"/>
        <p:cNvGrpSpPr/>
        <p:nvPr/>
      </p:nvGrpSpPr>
      <p:grpSpPr>
        <a:xfrm>
          <a:off x="0" y="0"/>
          <a:ext cx="0" cy="0"/>
          <a:chOff x="0" y="0"/>
          <a:chExt cx="0" cy="0"/>
        </a:xfrm>
      </p:grpSpPr>
      <p:sp>
        <p:nvSpPr>
          <p:cNvPr id="492" name="Google Shape;492;p33"/>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Tips for Creating Engaging Visual Content</a:t>
            </a:r>
            <a:endParaRPr b="0" i="0" sz="1800" u="none" cap="none" strike="noStrike">
              <a:solidFill>
                <a:schemeClr val="dk1"/>
              </a:solidFill>
              <a:latin typeface="Arial"/>
              <a:ea typeface="Arial"/>
              <a:cs typeface="Arial"/>
              <a:sym typeface="Arial"/>
            </a:endParaRPr>
          </a:p>
        </p:txBody>
      </p:sp>
      <p:sp>
        <p:nvSpPr>
          <p:cNvPr id="493" name="Google Shape;493;p33"/>
          <p:cNvSpPr/>
          <p:nvPr/>
        </p:nvSpPr>
        <p:spPr>
          <a:xfrm>
            <a:off x="987972" y="2061647"/>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4" name="Google Shape;494;p33"/>
          <p:cNvSpPr/>
          <p:nvPr/>
        </p:nvSpPr>
        <p:spPr>
          <a:xfrm>
            <a:off x="356146" y="3587647"/>
            <a:ext cx="26919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Use Natural Lighting</a:t>
            </a:r>
            <a:endParaRPr b="0" i="0" sz="1800" u="none" cap="none" strike="noStrike">
              <a:solidFill>
                <a:schemeClr val="dk1"/>
              </a:solidFill>
              <a:latin typeface="Arial"/>
              <a:ea typeface="Arial"/>
              <a:cs typeface="Arial"/>
              <a:sym typeface="Arial"/>
            </a:endParaRPr>
          </a:p>
        </p:txBody>
      </p:sp>
      <p:sp>
        <p:nvSpPr>
          <p:cNvPr id="495" name="Google Shape;495;p33"/>
          <p:cNvSpPr/>
          <p:nvPr/>
        </p:nvSpPr>
        <p:spPr>
          <a:xfrm>
            <a:off x="403446" y="4207196"/>
            <a:ext cx="2691900" cy="17307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Take advantage of natural light sources like windows or outdoor settings to capture high-quality, well-lit photos and videos. Avoid harsh, artificial lighting which can create unflattering shadows or glare.</a:t>
            </a:r>
            <a:endParaRPr b="0" i="0" sz="1800" u="none" cap="none" strike="noStrike">
              <a:solidFill>
                <a:schemeClr val="dk1"/>
              </a:solidFill>
              <a:latin typeface="Arial"/>
              <a:ea typeface="Arial"/>
              <a:cs typeface="Arial"/>
              <a:sym typeface="Arial"/>
            </a:endParaRPr>
          </a:p>
        </p:txBody>
      </p:sp>
      <p:sp>
        <p:nvSpPr>
          <p:cNvPr id="496" name="Google Shape;496;p33"/>
          <p:cNvSpPr/>
          <p:nvPr/>
        </p:nvSpPr>
        <p:spPr>
          <a:xfrm>
            <a:off x="3916177" y="2061647"/>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3"/>
          <p:cNvSpPr/>
          <p:nvPr/>
        </p:nvSpPr>
        <p:spPr>
          <a:xfrm>
            <a:off x="3284351" y="3587647"/>
            <a:ext cx="26919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Capture Candid Moments</a:t>
            </a:r>
            <a:endParaRPr b="0" i="0" sz="1800" u="none" cap="none" strike="noStrike">
              <a:solidFill>
                <a:schemeClr val="dk1"/>
              </a:solidFill>
              <a:latin typeface="Arial"/>
              <a:ea typeface="Arial"/>
              <a:cs typeface="Arial"/>
              <a:sym typeface="Arial"/>
            </a:endParaRPr>
          </a:p>
        </p:txBody>
      </p:sp>
      <p:sp>
        <p:nvSpPr>
          <p:cNvPr id="498" name="Google Shape;498;p33"/>
          <p:cNvSpPr/>
          <p:nvPr/>
        </p:nvSpPr>
        <p:spPr>
          <a:xfrm>
            <a:off x="3284351" y="4207212"/>
            <a:ext cx="2691900" cy="17307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Showcase the personality and culture of your business by capturing candid, unposed photos and videos of your staff and customers. This helps potential customers get a genuine feel for your brand.</a:t>
            </a:r>
            <a:endParaRPr b="0" i="0" sz="1800" u="none" cap="none" strike="noStrike">
              <a:solidFill>
                <a:schemeClr val="dk1"/>
              </a:solidFill>
              <a:latin typeface="Arial"/>
              <a:ea typeface="Arial"/>
              <a:cs typeface="Arial"/>
              <a:sym typeface="Arial"/>
            </a:endParaRPr>
          </a:p>
        </p:txBody>
      </p:sp>
      <p:sp>
        <p:nvSpPr>
          <p:cNvPr id="499" name="Google Shape;499;p33"/>
          <p:cNvSpPr/>
          <p:nvPr/>
        </p:nvSpPr>
        <p:spPr>
          <a:xfrm>
            <a:off x="6844382" y="2061647"/>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3"/>
          <p:cNvSpPr/>
          <p:nvPr/>
        </p:nvSpPr>
        <p:spPr>
          <a:xfrm>
            <a:off x="6228269" y="3587647"/>
            <a:ext cx="2660700" cy="519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Include Customer Testimonials</a:t>
            </a:r>
            <a:endParaRPr b="0" i="0" sz="1800" u="none" cap="none" strike="noStrike">
              <a:solidFill>
                <a:schemeClr val="dk1"/>
              </a:solidFill>
              <a:latin typeface="Arial"/>
              <a:ea typeface="Arial"/>
              <a:cs typeface="Arial"/>
              <a:sym typeface="Arial"/>
            </a:endParaRPr>
          </a:p>
        </p:txBody>
      </p:sp>
      <p:sp>
        <p:nvSpPr>
          <p:cNvPr id="501" name="Google Shape;501;p33"/>
          <p:cNvSpPr/>
          <p:nvPr/>
        </p:nvSpPr>
        <p:spPr>
          <a:xfrm>
            <a:off x="6228269" y="4207212"/>
            <a:ext cx="2660700" cy="17307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Incorporate video testimonials from satisfied customers talking about their positive experiences with your business and products. This helps build trust and credibility with new potential customers.</a:t>
            </a:r>
            <a:endParaRPr b="0" i="0" sz="1800" u="none" cap="none" strike="noStrike">
              <a:solidFill>
                <a:schemeClr val="dk1"/>
              </a:solidFill>
              <a:latin typeface="Arial"/>
              <a:ea typeface="Arial"/>
              <a:cs typeface="Arial"/>
              <a:sym typeface="Arial"/>
            </a:endParaRPr>
          </a:p>
        </p:txBody>
      </p:sp>
      <p:sp>
        <p:nvSpPr>
          <p:cNvPr id="502" name="Google Shape;502;p33"/>
          <p:cNvSpPr/>
          <p:nvPr/>
        </p:nvSpPr>
        <p:spPr>
          <a:xfrm>
            <a:off x="9772587" y="2061647"/>
            <a:ext cx="1428300" cy="1428300"/>
          </a:xfrm>
          <a:prstGeom prst="ellipse">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3"/>
          <p:cNvSpPr/>
          <p:nvPr/>
        </p:nvSpPr>
        <p:spPr>
          <a:xfrm>
            <a:off x="9156474" y="3587647"/>
            <a:ext cx="2660700" cy="519000"/>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Demonstrate Your Products</a:t>
            </a:r>
            <a:endParaRPr b="0" i="0" sz="1800" u="none" cap="none" strike="noStrike">
              <a:solidFill>
                <a:schemeClr val="dk1"/>
              </a:solidFill>
              <a:latin typeface="Arial"/>
              <a:ea typeface="Arial"/>
              <a:cs typeface="Arial"/>
              <a:sym typeface="Arial"/>
            </a:endParaRPr>
          </a:p>
        </p:txBody>
      </p:sp>
      <p:sp>
        <p:nvSpPr>
          <p:cNvPr id="504" name="Google Shape;504;p33"/>
          <p:cNvSpPr/>
          <p:nvPr/>
        </p:nvSpPr>
        <p:spPr>
          <a:xfrm>
            <a:off x="9156474" y="4207212"/>
            <a:ext cx="2660700" cy="15144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Create short, informative product demonstration videos that showcase key features and use cases. This helps customers visualize how your products or services can benefit them.</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509" name="Shape 509"/>
        <p:cNvGrpSpPr/>
        <p:nvPr/>
      </p:nvGrpSpPr>
      <p:grpSpPr>
        <a:xfrm>
          <a:off x="0" y="0"/>
          <a:ext cx="0" cy="0"/>
          <a:chOff x="0" y="0"/>
          <a:chExt cx="0" cy="0"/>
        </a:xfrm>
      </p:grpSpPr>
      <p:sp>
        <p:nvSpPr>
          <p:cNvPr id="510" name="Google Shape;510;p34"/>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Activity: Add, Edit, Review Visuals</a:t>
            </a:r>
            <a:endParaRPr b="0" i="0" sz="1800" u="none" cap="none" strike="noStrike">
              <a:solidFill>
                <a:schemeClr val="dk1"/>
              </a:solidFill>
              <a:latin typeface="Arial"/>
              <a:ea typeface="Arial"/>
              <a:cs typeface="Arial"/>
              <a:sym typeface="Arial"/>
            </a:endParaRPr>
          </a:p>
        </p:txBody>
      </p:sp>
      <p:sp>
        <p:nvSpPr>
          <p:cNvPr id="511" name="Google Shape;511;p34"/>
          <p:cNvSpPr/>
          <p:nvPr/>
        </p:nvSpPr>
        <p:spPr>
          <a:xfrm>
            <a:off x="999875" y="1580755"/>
            <a:ext cx="476100" cy="4761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4"/>
          <p:cNvSpPr/>
          <p:nvPr/>
        </p:nvSpPr>
        <p:spPr>
          <a:xfrm>
            <a:off x="923694" y="1666161"/>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1</a:t>
            </a:r>
            <a:endParaRPr b="0" i="0" sz="1800" u="none" cap="none" strike="noStrike">
              <a:solidFill>
                <a:schemeClr val="dk1"/>
              </a:solidFill>
              <a:latin typeface="Arial"/>
              <a:ea typeface="Arial"/>
              <a:cs typeface="Arial"/>
              <a:sym typeface="Arial"/>
            </a:endParaRPr>
          </a:p>
        </p:txBody>
      </p:sp>
      <p:sp>
        <p:nvSpPr>
          <p:cNvPr id="513" name="Google Shape;513;p34"/>
          <p:cNvSpPr/>
          <p:nvPr/>
        </p:nvSpPr>
        <p:spPr>
          <a:xfrm>
            <a:off x="999875" y="1580755"/>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4" name="Google Shape;514;p34"/>
          <p:cNvSpPr/>
          <p:nvPr/>
        </p:nvSpPr>
        <p:spPr>
          <a:xfrm>
            <a:off x="1618845" y="1580755"/>
            <a:ext cx="4094700" cy="17808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5" name="Google Shape;515;p34"/>
          <p:cNvSpPr/>
          <p:nvPr/>
        </p:nvSpPr>
        <p:spPr>
          <a:xfrm>
            <a:off x="1809300" y="1725975"/>
            <a:ext cx="3771600" cy="519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Review Your Current Photos and Videos on GBP</a:t>
            </a:r>
            <a:endParaRPr b="0" i="0" sz="1800" u="none" cap="none" strike="noStrike">
              <a:solidFill>
                <a:schemeClr val="dk1"/>
              </a:solidFill>
              <a:latin typeface="Arial"/>
              <a:ea typeface="Arial"/>
              <a:cs typeface="Arial"/>
              <a:sym typeface="Arial"/>
            </a:endParaRPr>
          </a:p>
        </p:txBody>
      </p:sp>
      <p:sp>
        <p:nvSpPr>
          <p:cNvPr id="516" name="Google Shape;516;p34"/>
          <p:cNvSpPr/>
          <p:nvPr/>
        </p:nvSpPr>
        <p:spPr>
          <a:xfrm>
            <a:off x="1809300" y="2345550"/>
            <a:ext cx="3771600" cy="8655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500"/>
              <a:buFont typeface="Roboto"/>
              <a:buNone/>
            </a:pPr>
            <a:r>
              <a:rPr b="0" i="0" lang="en-US" u="none" cap="none" strike="noStrike">
                <a:solidFill>
                  <a:srgbClr val="FFFFFF"/>
                </a:solidFill>
                <a:latin typeface="Roboto"/>
                <a:ea typeface="Roboto"/>
                <a:cs typeface="Roboto"/>
                <a:sym typeface="Roboto"/>
              </a:rPr>
              <a:t>Examine the photos and videos currently displayed on your Google Business Profile (GBP) to identify any areas for improvement or additional content that could be added.</a:t>
            </a:r>
            <a:endParaRPr b="0" i="0" sz="1700" u="none" cap="none" strike="noStrike">
              <a:solidFill>
                <a:schemeClr val="dk1"/>
              </a:solidFill>
              <a:latin typeface="Arial"/>
              <a:ea typeface="Arial"/>
              <a:cs typeface="Arial"/>
              <a:sym typeface="Arial"/>
            </a:endParaRPr>
          </a:p>
        </p:txBody>
      </p:sp>
      <p:sp>
        <p:nvSpPr>
          <p:cNvPr id="517" name="Google Shape;517;p34"/>
          <p:cNvSpPr/>
          <p:nvPr/>
        </p:nvSpPr>
        <p:spPr>
          <a:xfrm>
            <a:off x="6522994" y="1580755"/>
            <a:ext cx="476100" cy="4761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8" name="Google Shape;518;p34"/>
          <p:cNvSpPr/>
          <p:nvPr/>
        </p:nvSpPr>
        <p:spPr>
          <a:xfrm>
            <a:off x="6446813" y="1666161"/>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FDFDFD"/>
              </a:buClr>
              <a:buSzPts val="2100"/>
              <a:buFont typeface="Roboto"/>
              <a:buNone/>
            </a:pPr>
            <a:r>
              <a:rPr b="1" i="0" lang="en-US" sz="2100" u="none" cap="none" strike="noStrike">
                <a:solidFill>
                  <a:srgbClr val="FDFDFD"/>
                </a:solidFill>
                <a:latin typeface="Roboto"/>
                <a:ea typeface="Roboto"/>
                <a:cs typeface="Roboto"/>
                <a:sym typeface="Roboto"/>
              </a:rPr>
              <a:t>2</a:t>
            </a:r>
            <a:endParaRPr b="0" i="0" sz="1800" u="none" cap="none" strike="noStrike">
              <a:solidFill>
                <a:schemeClr val="dk1"/>
              </a:solidFill>
              <a:latin typeface="Arial"/>
              <a:ea typeface="Arial"/>
              <a:cs typeface="Arial"/>
              <a:sym typeface="Arial"/>
            </a:endParaRPr>
          </a:p>
        </p:txBody>
      </p:sp>
      <p:sp>
        <p:nvSpPr>
          <p:cNvPr id="519" name="Google Shape;519;p34"/>
          <p:cNvSpPr/>
          <p:nvPr/>
        </p:nvSpPr>
        <p:spPr>
          <a:xfrm>
            <a:off x="6522994" y="1580755"/>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4"/>
          <p:cNvSpPr/>
          <p:nvPr/>
        </p:nvSpPr>
        <p:spPr>
          <a:xfrm>
            <a:off x="7141964" y="1580755"/>
            <a:ext cx="4094700" cy="2304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4"/>
          <p:cNvSpPr/>
          <p:nvPr/>
        </p:nvSpPr>
        <p:spPr>
          <a:xfrm>
            <a:off x="7332416" y="1725975"/>
            <a:ext cx="4085100" cy="519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Identify Improvement Areas and Content Needs</a:t>
            </a:r>
            <a:endParaRPr b="0" i="0" sz="1800" u="none" cap="none" strike="noStrike">
              <a:solidFill>
                <a:schemeClr val="dk1"/>
              </a:solidFill>
              <a:latin typeface="Arial"/>
              <a:ea typeface="Arial"/>
              <a:cs typeface="Arial"/>
              <a:sym typeface="Arial"/>
            </a:endParaRPr>
          </a:p>
        </p:txBody>
      </p:sp>
      <p:sp>
        <p:nvSpPr>
          <p:cNvPr id="522" name="Google Shape;522;p34"/>
          <p:cNvSpPr/>
          <p:nvPr/>
        </p:nvSpPr>
        <p:spPr>
          <a:xfrm>
            <a:off x="7332425" y="2345550"/>
            <a:ext cx="3861000" cy="15144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FFFFFF"/>
              </a:buClr>
              <a:buSzPts val="1500"/>
              <a:buFont typeface="Roboto"/>
              <a:buNone/>
            </a:pPr>
            <a:r>
              <a:rPr b="0" i="0" lang="en-US" u="none" cap="none" strike="noStrike">
                <a:solidFill>
                  <a:srgbClr val="FFFFFF"/>
                </a:solidFill>
                <a:latin typeface="Roboto"/>
                <a:ea typeface="Roboto"/>
                <a:cs typeface="Roboto"/>
                <a:sym typeface="Roboto"/>
              </a:rPr>
              <a:t>Carefully review your existing visual content and make note of any images or videos that could be enhanced in terms of quality, relevance, or representation of your business. Determine what additional types of visual content would be beneficial to showcase on your GBP.</a:t>
            </a:r>
            <a:endParaRPr b="0" i="0" sz="1700" u="none" cap="none" strike="noStrike">
              <a:solidFill>
                <a:schemeClr val="dk1"/>
              </a:solidFill>
              <a:latin typeface="Arial"/>
              <a:ea typeface="Arial"/>
              <a:cs typeface="Arial"/>
              <a:sym typeface="Arial"/>
            </a:endParaRPr>
          </a:p>
        </p:txBody>
      </p:sp>
      <p:sp>
        <p:nvSpPr>
          <p:cNvPr id="523" name="Google Shape;523;p34"/>
          <p:cNvSpPr/>
          <p:nvPr/>
        </p:nvSpPr>
        <p:spPr>
          <a:xfrm>
            <a:off x="999875" y="4075681"/>
            <a:ext cx="476100" cy="4761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34"/>
          <p:cNvSpPr/>
          <p:nvPr/>
        </p:nvSpPr>
        <p:spPr>
          <a:xfrm>
            <a:off x="923694" y="4161087"/>
            <a:ext cx="628500" cy="302700"/>
          </a:xfrm>
          <a:prstGeom prst="rect">
            <a:avLst/>
          </a:prstGeom>
          <a:noFill/>
          <a:ln>
            <a:noFill/>
          </a:ln>
        </p:spPr>
        <p:txBody>
          <a:bodyPr anchorCtr="0" anchor="ctr" bIns="0" lIns="0" spcFirstLastPara="1" rIns="0" wrap="square" tIns="0">
            <a:noAutofit/>
          </a:bodyPr>
          <a:lstStyle/>
          <a:p>
            <a:pPr indent="0" lvl="0" marL="0" marR="0" rtl="0" algn="ctr">
              <a:lnSpc>
                <a:spcPct val="113619"/>
              </a:lnSpc>
              <a:spcBef>
                <a:spcPts val="0"/>
              </a:spcBef>
              <a:spcAft>
                <a:spcPts val="0"/>
              </a:spcAft>
              <a:buClr>
                <a:srgbClr val="1B2F35"/>
              </a:buClr>
              <a:buSzPts val="2100"/>
              <a:buFont typeface="Roboto"/>
              <a:buNone/>
            </a:pPr>
            <a:r>
              <a:rPr b="1" i="0" lang="en-US" sz="2100" u="none" cap="none" strike="noStrike">
                <a:solidFill>
                  <a:srgbClr val="1B2F35"/>
                </a:solidFill>
                <a:latin typeface="Roboto"/>
                <a:ea typeface="Roboto"/>
                <a:cs typeface="Roboto"/>
                <a:sym typeface="Roboto"/>
              </a:rPr>
              <a:t>3</a:t>
            </a:r>
            <a:endParaRPr b="0" i="0" sz="1800" u="none" cap="none" strike="noStrike">
              <a:solidFill>
                <a:schemeClr val="dk1"/>
              </a:solidFill>
              <a:latin typeface="Arial"/>
              <a:ea typeface="Arial"/>
              <a:cs typeface="Arial"/>
              <a:sym typeface="Arial"/>
            </a:endParaRPr>
          </a:p>
        </p:txBody>
      </p:sp>
      <p:sp>
        <p:nvSpPr>
          <p:cNvPr id="525" name="Google Shape;525;p34"/>
          <p:cNvSpPr/>
          <p:nvPr/>
        </p:nvSpPr>
        <p:spPr>
          <a:xfrm>
            <a:off x="999875" y="4075681"/>
            <a:ext cx="476100" cy="476100"/>
          </a:xfrm>
          <a:prstGeom prst="ellipse">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34"/>
          <p:cNvSpPr/>
          <p:nvPr/>
        </p:nvSpPr>
        <p:spPr>
          <a:xfrm>
            <a:off x="1618845" y="4075681"/>
            <a:ext cx="4094700" cy="23046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7" name="Google Shape;527;p34"/>
          <p:cNvSpPr/>
          <p:nvPr/>
        </p:nvSpPr>
        <p:spPr>
          <a:xfrm>
            <a:off x="1809300" y="4220900"/>
            <a:ext cx="3771600" cy="519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Upload New High-Quality Images and Videos</a:t>
            </a:r>
            <a:endParaRPr b="0" i="0" sz="1800" u="none" cap="none" strike="noStrike">
              <a:solidFill>
                <a:schemeClr val="dk1"/>
              </a:solidFill>
              <a:latin typeface="Arial"/>
              <a:ea typeface="Arial"/>
              <a:cs typeface="Arial"/>
              <a:sym typeface="Arial"/>
            </a:endParaRPr>
          </a:p>
        </p:txBody>
      </p:sp>
      <p:sp>
        <p:nvSpPr>
          <p:cNvPr id="528" name="Google Shape;528;p34"/>
          <p:cNvSpPr/>
          <p:nvPr/>
        </p:nvSpPr>
        <p:spPr>
          <a:xfrm>
            <a:off x="1809300" y="4840475"/>
            <a:ext cx="3771600" cy="15144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u="none" cap="none" strike="noStrike">
                <a:solidFill>
                  <a:srgbClr val="1C2F35"/>
                </a:solidFill>
                <a:latin typeface="Roboto"/>
                <a:ea typeface="Roboto"/>
                <a:cs typeface="Roboto"/>
                <a:sym typeface="Roboto"/>
              </a:rPr>
              <a:t>Capture and upload new high-resolution photos (at least 720 x 720 pixels) and engaging videos that showcase your business, products, services, and team. Ensure the new visual content aligns with the guidelines provided earlier in the presentation.</a:t>
            </a:r>
            <a:endParaRPr b="0" i="0" sz="1700" u="none" cap="none" strike="noStrike">
              <a:solidFill>
                <a:schemeClr val="dk1"/>
              </a:solidFill>
              <a:latin typeface="Arial"/>
              <a:ea typeface="Arial"/>
              <a:cs typeface="Arial"/>
              <a:sym typeface="Arial"/>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533" name="Shape 533"/>
        <p:cNvGrpSpPr/>
        <p:nvPr/>
      </p:nvGrpSpPr>
      <p:grpSpPr>
        <a:xfrm>
          <a:off x="0" y="0"/>
          <a:ext cx="0" cy="0"/>
          <a:chOff x="0" y="0"/>
          <a:chExt cx="0" cy="0"/>
        </a:xfrm>
      </p:grpSpPr>
      <p:sp>
        <p:nvSpPr>
          <p:cNvPr id="534" name="Google Shape;534;p35"/>
          <p:cNvSpPr/>
          <p:nvPr/>
        </p:nvSpPr>
        <p:spPr>
          <a:xfrm>
            <a:off x="380900" y="2455227"/>
            <a:ext cx="7344000" cy="12180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6750"/>
              <a:buFont typeface="Lato"/>
              <a:buNone/>
            </a:pPr>
            <a:r>
              <a:rPr b="1" i="0" lang="en-US" sz="3800" u="none" cap="none" strike="noStrike">
                <a:solidFill>
                  <a:srgbClr val="FDFDFD"/>
                </a:solidFill>
                <a:latin typeface="Lato"/>
                <a:ea typeface="Lato"/>
                <a:cs typeface="Lato"/>
                <a:sym typeface="Lato"/>
              </a:rPr>
              <a:t>Module 7: Using GBP Insights to Measure Success</a:t>
            </a:r>
            <a:endParaRPr b="0" i="0" sz="3800" u="none" cap="none" strike="noStrike">
              <a:solidFill>
                <a:schemeClr val="dk1"/>
              </a:solidFill>
              <a:latin typeface="Arial"/>
              <a:ea typeface="Arial"/>
              <a:cs typeface="Arial"/>
              <a:sym typeface="Arial"/>
            </a:endParaRPr>
          </a:p>
        </p:txBody>
      </p:sp>
      <p:sp>
        <p:nvSpPr>
          <p:cNvPr id="535" name="Google Shape;535;p35"/>
          <p:cNvSpPr/>
          <p:nvPr/>
        </p:nvSpPr>
        <p:spPr>
          <a:xfrm>
            <a:off x="380905" y="3830390"/>
            <a:ext cx="7782900" cy="973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250"/>
              <a:buFont typeface="Roboto"/>
              <a:buNone/>
            </a:pPr>
            <a:r>
              <a:rPr b="0" i="0" lang="en-US" sz="1800" u="none" cap="none" strike="noStrike">
                <a:solidFill>
                  <a:srgbClr val="FDFDFD"/>
                </a:solidFill>
                <a:latin typeface="Roboto"/>
                <a:ea typeface="Roboto"/>
                <a:cs typeface="Roboto"/>
                <a:sym typeface="Roboto"/>
              </a:rPr>
              <a:t>Discover how to leverage Google Business Profile (GBP) data to optimize your online presence and drive better business results.</a:t>
            </a:r>
            <a:endParaRPr b="0" i="0" sz="1800" u="none" cap="none" strike="noStrike">
              <a:solidFill>
                <a:schemeClr val="dk1"/>
              </a:solidFill>
              <a:latin typeface="Arial"/>
              <a:ea typeface="Arial"/>
              <a:cs typeface="Arial"/>
              <a:sym typeface="Arial"/>
            </a:endParaRPr>
          </a:p>
        </p:txBody>
      </p:sp>
      <p:pic>
        <p:nvPicPr>
          <p:cNvPr descr="preencoded.png" id="536" name="Google Shape;536;p35"/>
          <p:cNvPicPr preferRelativeResize="0"/>
          <p:nvPr/>
        </p:nvPicPr>
        <p:blipFill rotWithShape="1">
          <a:blip r:embed="rId3">
            <a:alphaModFix/>
          </a:blip>
          <a:srcRect b="-6256" l="27611" r="34601" t="-6267"/>
          <a:stretch/>
        </p:blipFill>
        <p:spPr>
          <a:xfrm>
            <a:off x="8379905" y="0"/>
            <a:ext cx="3809047" cy="6856286"/>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541" name="Shape 541"/>
        <p:cNvGrpSpPr/>
        <p:nvPr/>
      </p:nvGrpSpPr>
      <p:grpSpPr>
        <a:xfrm>
          <a:off x="0" y="0"/>
          <a:ext cx="0" cy="0"/>
          <a:chOff x="0" y="0"/>
          <a:chExt cx="0" cy="0"/>
        </a:xfrm>
      </p:grpSpPr>
      <p:sp>
        <p:nvSpPr>
          <p:cNvPr id="542" name="Google Shape;542;p36"/>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What </a:t>
            </a:r>
            <a:r>
              <a:rPr b="1" lang="en-US" sz="3750">
                <a:solidFill>
                  <a:srgbClr val="FDFDFD"/>
                </a:solidFill>
                <a:latin typeface="Lato"/>
                <a:ea typeface="Lato"/>
                <a:cs typeface="Lato"/>
                <a:sym typeface="Lato"/>
              </a:rPr>
              <a:t>is</a:t>
            </a:r>
            <a:r>
              <a:rPr b="1" i="0" lang="en-US" sz="3750" u="none" cap="none" strike="noStrike">
                <a:solidFill>
                  <a:srgbClr val="FDFDFD"/>
                </a:solidFill>
                <a:latin typeface="Lato"/>
                <a:ea typeface="Lato"/>
                <a:cs typeface="Lato"/>
                <a:sym typeface="Lato"/>
              </a:rPr>
              <a:t> GBP Insights?</a:t>
            </a:r>
            <a:endParaRPr b="0" i="0" sz="1800" u="none" cap="none" strike="noStrike">
              <a:solidFill>
                <a:schemeClr val="dk1"/>
              </a:solidFill>
              <a:latin typeface="Arial"/>
              <a:ea typeface="Arial"/>
              <a:cs typeface="Arial"/>
              <a:sym typeface="Arial"/>
            </a:endParaRPr>
          </a:p>
        </p:txBody>
      </p:sp>
      <p:sp>
        <p:nvSpPr>
          <p:cNvPr id="543" name="Google Shape;543;p36"/>
          <p:cNvSpPr/>
          <p:nvPr/>
        </p:nvSpPr>
        <p:spPr>
          <a:xfrm>
            <a:off x="1476006" y="2068075"/>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44" name="Google Shape;544;p36"/>
          <p:cNvPicPr preferRelativeResize="0"/>
          <p:nvPr/>
        </p:nvPicPr>
        <p:blipFill rotWithShape="1">
          <a:blip r:embed="rId3">
            <a:alphaModFix/>
          </a:blip>
          <a:srcRect b="0" l="0" r="0" t="0"/>
          <a:stretch/>
        </p:blipFill>
        <p:spPr>
          <a:xfrm>
            <a:off x="1897270" y="2489309"/>
            <a:ext cx="590402" cy="590402"/>
          </a:xfrm>
          <a:prstGeom prst="rect">
            <a:avLst/>
          </a:prstGeom>
          <a:noFill/>
          <a:ln>
            <a:noFill/>
          </a:ln>
        </p:spPr>
      </p:pic>
      <p:sp>
        <p:nvSpPr>
          <p:cNvPr id="545" name="Google Shape;545;p36"/>
          <p:cNvSpPr/>
          <p:nvPr/>
        </p:nvSpPr>
        <p:spPr>
          <a:xfrm>
            <a:off x="461847" y="3594074"/>
            <a:ext cx="34566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Data on customer interactions</a:t>
            </a:r>
            <a:endParaRPr b="0" i="0" sz="1800" u="none" cap="none" strike="noStrike">
              <a:solidFill>
                <a:schemeClr val="dk1"/>
              </a:solidFill>
              <a:latin typeface="Arial"/>
              <a:ea typeface="Arial"/>
              <a:cs typeface="Arial"/>
              <a:sym typeface="Arial"/>
            </a:endParaRPr>
          </a:p>
        </p:txBody>
      </p:sp>
      <p:sp>
        <p:nvSpPr>
          <p:cNvPr id="546" name="Google Shape;546;p36"/>
          <p:cNvSpPr/>
          <p:nvPr/>
        </p:nvSpPr>
        <p:spPr>
          <a:xfrm>
            <a:off x="461847" y="3954148"/>
            <a:ext cx="34566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GBP Insights provide data on how customers find and interact with your business online.</a:t>
            </a:r>
            <a:endParaRPr b="0" i="0" sz="1800" u="none" cap="none" strike="noStrike">
              <a:solidFill>
                <a:schemeClr val="dk1"/>
              </a:solidFill>
              <a:latin typeface="Arial"/>
              <a:ea typeface="Arial"/>
              <a:cs typeface="Arial"/>
              <a:sym typeface="Arial"/>
            </a:endParaRPr>
          </a:p>
        </p:txBody>
      </p:sp>
      <p:sp>
        <p:nvSpPr>
          <p:cNvPr id="547" name="Google Shape;547;p36"/>
          <p:cNvSpPr/>
          <p:nvPr/>
        </p:nvSpPr>
        <p:spPr>
          <a:xfrm>
            <a:off x="5380280" y="2068075"/>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48" name="Google Shape;548;p36"/>
          <p:cNvPicPr preferRelativeResize="0"/>
          <p:nvPr/>
        </p:nvPicPr>
        <p:blipFill rotWithShape="1">
          <a:blip r:embed="rId4">
            <a:alphaModFix/>
          </a:blip>
          <a:srcRect b="0" l="0" r="0" t="0"/>
          <a:stretch/>
        </p:blipFill>
        <p:spPr>
          <a:xfrm>
            <a:off x="5759696" y="2455823"/>
            <a:ext cx="685629" cy="657061"/>
          </a:xfrm>
          <a:prstGeom prst="rect">
            <a:avLst/>
          </a:prstGeom>
          <a:noFill/>
          <a:ln>
            <a:noFill/>
          </a:ln>
        </p:spPr>
      </p:pic>
      <p:sp>
        <p:nvSpPr>
          <p:cNvPr id="549" name="Google Shape;549;p36"/>
          <p:cNvSpPr/>
          <p:nvPr/>
        </p:nvSpPr>
        <p:spPr>
          <a:xfrm>
            <a:off x="4402783" y="3594074"/>
            <a:ext cx="33834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Key performance metrics</a:t>
            </a:r>
            <a:endParaRPr b="0" i="0" sz="1800" u="none" cap="none" strike="noStrike">
              <a:solidFill>
                <a:schemeClr val="dk1"/>
              </a:solidFill>
              <a:latin typeface="Arial"/>
              <a:ea typeface="Arial"/>
              <a:cs typeface="Arial"/>
              <a:sym typeface="Arial"/>
            </a:endParaRPr>
          </a:p>
        </p:txBody>
      </p:sp>
      <p:sp>
        <p:nvSpPr>
          <p:cNvPr id="550" name="Google Shape;550;p36"/>
          <p:cNvSpPr/>
          <p:nvPr/>
        </p:nvSpPr>
        <p:spPr>
          <a:xfrm>
            <a:off x="4402783" y="3954148"/>
            <a:ext cx="3383400" cy="4326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Key metrics include views, searches, and customer actions.</a:t>
            </a:r>
            <a:endParaRPr b="0" i="0" sz="1800" u="none" cap="none" strike="noStrike">
              <a:solidFill>
                <a:schemeClr val="dk1"/>
              </a:solidFill>
              <a:latin typeface="Arial"/>
              <a:ea typeface="Arial"/>
              <a:cs typeface="Arial"/>
              <a:sym typeface="Arial"/>
            </a:endParaRPr>
          </a:p>
        </p:txBody>
      </p:sp>
      <p:sp>
        <p:nvSpPr>
          <p:cNvPr id="551" name="Google Shape;551;p36"/>
          <p:cNvSpPr/>
          <p:nvPr/>
        </p:nvSpPr>
        <p:spPr>
          <a:xfrm>
            <a:off x="9284553" y="2068075"/>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552" name="Google Shape;552;p36"/>
          <p:cNvPicPr preferRelativeResize="0"/>
          <p:nvPr/>
        </p:nvPicPr>
        <p:blipFill rotWithShape="1">
          <a:blip r:embed="rId5">
            <a:alphaModFix/>
          </a:blip>
          <a:srcRect b="0" l="0" r="0" t="0"/>
          <a:stretch/>
        </p:blipFill>
        <p:spPr>
          <a:xfrm>
            <a:off x="9663970" y="2480942"/>
            <a:ext cx="685629" cy="599925"/>
          </a:xfrm>
          <a:prstGeom prst="rect">
            <a:avLst/>
          </a:prstGeom>
          <a:noFill/>
          <a:ln>
            <a:noFill/>
          </a:ln>
        </p:spPr>
      </p:pic>
      <p:sp>
        <p:nvSpPr>
          <p:cNvPr id="553" name="Google Shape;553;p36"/>
          <p:cNvSpPr/>
          <p:nvPr/>
        </p:nvSpPr>
        <p:spPr>
          <a:xfrm>
            <a:off x="8170883" y="3594074"/>
            <a:ext cx="36558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DFDFD"/>
              </a:buClr>
              <a:buSzPts val="1800"/>
              <a:buFont typeface="Roboto"/>
              <a:buNone/>
            </a:pPr>
            <a:r>
              <a:rPr b="1" i="0" lang="en-US" sz="1800" u="none" cap="none" strike="noStrike">
                <a:solidFill>
                  <a:srgbClr val="FDFDFD"/>
                </a:solidFill>
                <a:latin typeface="Roboto"/>
                <a:ea typeface="Roboto"/>
                <a:cs typeface="Roboto"/>
                <a:sym typeface="Roboto"/>
              </a:rPr>
              <a:t>Optimize for better performance</a:t>
            </a:r>
            <a:endParaRPr b="0" i="0" sz="1800" u="none" cap="none" strike="noStrike">
              <a:solidFill>
                <a:schemeClr val="dk1"/>
              </a:solidFill>
              <a:latin typeface="Arial"/>
              <a:ea typeface="Arial"/>
              <a:cs typeface="Arial"/>
              <a:sym typeface="Arial"/>
            </a:endParaRPr>
          </a:p>
        </p:txBody>
      </p:sp>
      <p:sp>
        <p:nvSpPr>
          <p:cNvPr id="554" name="Google Shape;554;p36"/>
          <p:cNvSpPr/>
          <p:nvPr/>
        </p:nvSpPr>
        <p:spPr>
          <a:xfrm>
            <a:off x="8170883" y="3954148"/>
            <a:ext cx="3655800" cy="4326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FFFFF"/>
              </a:buClr>
              <a:buSzPts val="1500"/>
              <a:buFont typeface="Roboto"/>
              <a:buNone/>
            </a:pPr>
            <a:r>
              <a:rPr b="0" i="0" lang="en-US" sz="1500" u="none" cap="none" strike="noStrike">
                <a:solidFill>
                  <a:srgbClr val="FFFFFF"/>
                </a:solidFill>
                <a:latin typeface="Roboto"/>
                <a:ea typeface="Roboto"/>
                <a:cs typeface="Roboto"/>
                <a:sym typeface="Roboto"/>
              </a:rPr>
              <a:t>Analyzing this data helps optimize your GBP for better performance.</a:t>
            </a:r>
            <a:endParaRPr b="0" i="0" sz="1800" u="none" cap="none" strike="noStrike">
              <a:solidFill>
                <a:schemeClr val="dk1"/>
              </a:solidFill>
              <a:latin typeface="Arial"/>
              <a:ea typeface="Arial"/>
              <a:cs typeface="Arial"/>
              <a:sym typeface="Arial"/>
            </a:endParaRPr>
          </a:p>
        </p:txBody>
      </p:sp>
      <p:sp>
        <p:nvSpPr>
          <p:cNvPr id="555" name="Google Shape;555;p36"/>
          <p:cNvSpPr/>
          <p:nvPr/>
        </p:nvSpPr>
        <p:spPr>
          <a:xfrm>
            <a:off x="0" y="5551687"/>
            <a:ext cx="12189000" cy="13047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36"/>
          <p:cNvSpPr/>
          <p:nvPr/>
        </p:nvSpPr>
        <p:spPr>
          <a:xfrm>
            <a:off x="2396679" y="5876051"/>
            <a:ext cx="73956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GBP Insights empower businesses to make data-driven decisions and improve their online presence.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561" name="Shape 561"/>
        <p:cNvGrpSpPr/>
        <p:nvPr/>
      </p:nvGrpSpPr>
      <p:grpSpPr>
        <a:xfrm>
          <a:off x="0" y="0"/>
          <a:ext cx="0" cy="0"/>
          <a:chOff x="0" y="0"/>
          <a:chExt cx="0" cy="0"/>
        </a:xfrm>
      </p:grpSpPr>
      <p:sp>
        <p:nvSpPr>
          <p:cNvPr id="562" name="Google Shape;562;p37"/>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Key Metrics to Monitor</a:t>
            </a:r>
            <a:endParaRPr b="0" i="0" sz="1800" u="none" cap="none" strike="noStrike">
              <a:solidFill>
                <a:schemeClr val="dk1"/>
              </a:solidFill>
              <a:latin typeface="Arial"/>
              <a:ea typeface="Arial"/>
              <a:cs typeface="Arial"/>
              <a:sym typeface="Arial"/>
            </a:endParaRPr>
          </a:p>
        </p:txBody>
      </p:sp>
      <p:sp>
        <p:nvSpPr>
          <p:cNvPr id="563" name="Google Shape;563;p37"/>
          <p:cNvSpPr/>
          <p:nvPr/>
        </p:nvSpPr>
        <p:spPr>
          <a:xfrm>
            <a:off x="414313" y="2140427"/>
            <a:ext cx="3618600" cy="28809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4" name="Google Shape;564;p37"/>
          <p:cNvSpPr/>
          <p:nvPr/>
        </p:nvSpPr>
        <p:spPr>
          <a:xfrm>
            <a:off x="699997" y="2362128"/>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Views</a:t>
            </a:r>
            <a:endParaRPr b="0" i="0" sz="1800" u="none" cap="none" strike="noStrike">
              <a:solidFill>
                <a:schemeClr val="dk1"/>
              </a:solidFill>
              <a:latin typeface="Arial"/>
              <a:ea typeface="Arial"/>
              <a:cs typeface="Arial"/>
              <a:sym typeface="Arial"/>
            </a:endParaRPr>
          </a:p>
        </p:txBody>
      </p:sp>
      <p:sp>
        <p:nvSpPr>
          <p:cNvPr id="565" name="Google Shape;565;p37"/>
          <p:cNvSpPr/>
          <p:nvPr/>
        </p:nvSpPr>
        <p:spPr>
          <a:xfrm>
            <a:off x="700000" y="2894500"/>
            <a:ext cx="3225600" cy="135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The number of times your Google Business Profile (GBP) was viewed by customers or potential customers.</a:t>
            </a:r>
            <a:endParaRPr b="0" i="0" sz="1800" u="none" cap="none" strike="noStrike">
              <a:solidFill>
                <a:schemeClr val="dk1"/>
              </a:solidFill>
              <a:latin typeface="Arial"/>
              <a:ea typeface="Arial"/>
              <a:cs typeface="Arial"/>
              <a:sym typeface="Arial"/>
            </a:endParaRPr>
          </a:p>
        </p:txBody>
      </p:sp>
      <p:sp>
        <p:nvSpPr>
          <p:cNvPr id="566" name="Google Shape;566;p37"/>
          <p:cNvSpPr/>
          <p:nvPr/>
        </p:nvSpPr>
        <p:spPr>
          <a:xfrm>
            <a:off x="4223361" y="2140427"/>
            <a:ext cx="3618600" cy="28809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7" name="Google Shape;567;p37"/>
          <p:cNvSpPr/>
          <p:nvPr/>
        </p:nvSpPr>
        <p:spPr>
          <a:xfrm>
            <a:off x="4509044" y="2362128"/>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Searches</a:t>
            </a:r>
            <a:endParaRPr b="0" i="0" sz="1800" u="none" cap="none" strike="noStrike">
              <a:solidFill>
                <a:schemeClr val="dk1"/>
              </a:solidFill>
              <a:latin typeface="Arial"/>
              <a:ea typeface="Arial"/>
              <a:cs typeface="Arial"/>
              <a:sym typeface="Arial"/>
            </a:endParaRPr>
          </a:p>
        </p:txBody>
      </p:sp>
      <p:sp>
        <p:nvSpPr>
          <p:cNvPr id="568" name="Google Shape;568;p37"/>
          <p:cNvSpPr/>
          <p:nvPr/>
        </p:nvSpPr>
        <p:spPr>
          <a:xfrm>
            <a:off x="4509050" y="2894500"/>
            <a:ext cx="32256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The search queries that led customers to find and view your GBP.</a:t>
            </a:r>
            <a:endParaRPr b="0" i="0" sz="1800" u="none" cap="none" strike="noStrike">
              <a:solidFill>
                <a:schemeClr val="dk1"/>
              </a:solidFill>
              <a:latin typeface="Arial"/>
              <a:ea typeface="Arial"/>
              <a:cs typeface="Arial"/>
              <a:sym typeface="Arial"/>
            </a:endParaRPr>
          </a:p>
        </p:txBody>
      </p:sp>
      <p:sp>
        <p:nvSpPr>
          <p:cNvPr id="569" name="Google Shape;569;p37"/>
          <p:cNvSpPr/>
          <p:nvPr/>
        </p:nvSpPr>
        <p:spPr>
          <a:xfrm>
            <a:off x="8032411" y="2140427"/>
            <a:ext cx="3618600" cy="28809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0" name="Google Shape;570;p37"/>
          <p:cNvSpPr/>
          <p:nvPr/>
        </p:nvSpPr>
        <p:spPr>
          <a:xfrm>
            <a:off x="8318093" y="2362128"/>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Customer Actions</a:t>
            </a:r>
            <a:endParaRPr b="0" i="0" sz="1800" u="none" cap="none" strike="noStrike">
              <a:solidFill>
                <a:schemeClr val="dk1"/>
              </a:solidFill>
              <a:latin typeface="Arial"/>
              <a:ea typeface="Arial"/>
              <a:cs typeface="Arial"/>
              <a:sym typeface="Arial"/>
            </a:endParaRPr>
          </a:p>
        </p:txBody>
      </p:sp>
      <p:sp>
        <p:nvSpPr>
          <p:cNvPr id="571" name="Google Shape;571;p37"/>
          <p:cNvSpPr/>
          <p:nvPr/>
        </p:nvSpPr>
        <p:spPr>
          <a:xfrm>
            <a:off x="8318100" y="2894500"/>
            <a:ext cx="3225600" cy="1351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The interactions customers take on your GBP, such as making calls, requesting directions, or visiting your website.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576" name="Shape 576"/>
        <p:cNvGrpSpPr/>
        <p:nvPr/>
      </p:nvGrpSpPr>
      <p:grpSpPr>
        <a:xfrm>
          <a:off x="0" y="0"/>
          <a:ext cx="0" cy="0"/>
          <a:chOff x="0" y="0"/>
          <a:chExt cx="0" cy="0"/>
        </a:xfrm>
      </p:grpSpPr>
      <p:sp>
        <p:nvSpPr>
          <p:cNvPr id="577" name="Google Shape;577;p38"/>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Activity: Analyzing Insights</a:t>
            </a:r>
            <a:endParaRPr b="0" i="0" sz="1800" u="none" cap="none" strike="noStrike">
              <a:solidFill>
                <a:schemeClr val="dk1"/>
              </a:solidFill>
              <a:latin typeface="Arial"/>
              <a:ea typeface="Arial"/>
              <a:cs typeface="Arial"/>
              <a:sym typeface="Arial"/>
            </a:endParaRPr>
          </a:p>
        </p:txBody>
      </p:sp>
      <p:pic>
        <p:nvPicPr>
          <p:cNvPr descr="preencoded.png" id="578" name="Google Shape;578;p38"/>
          <p:cNvPicPr preferRelativeResize="0"/>
          <p:nvPr/>
        </p:nvPicPr>
        <p:blipFill rotWithShape="1">
          <a:blip r:embed="rId3">
            <a:alphaModFix/>
          </a:blip>
          <a:srcRect b="0" l="0" r="0" t="0"/>
          <a:stretch/>
        </p:blipFill>
        <p:spPr>
          <a:xfrm>
            <a:off x="476131" y="2310128"/>
            <a:ext cx="3875706" cy="1190327"/>
          </a:xfrm>
          <a:prstGeom prst="rect">
            <a:avLst/>
          </a:prstGeom>
          <a:noFill/>
          <a:ln>
            <a:noFill/>
          </a:ln>
        </p:spPr>
      </p:pic>
      <p:sp>
        <p:nvSpPr>
          <p:cNvPr id="579" name="Google Shape;579;p38"/>
          <p:cNvSpPr/>
          <p:nvPr/>
        </p:nvSpPr>
        <p:spPr>
          <a:xfrm>
            <a:off x="506291" y="2645860"/>
            <a:ext cx="3526500" cy="519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Access Your GBP Insights Dashboard</a:t>
            </a:r>
            <a:endParaRPr b="0" i="0" sz="1800" u="none" cap="none" strike="noStrike">
              <a:solidFill>
                <a:schemeClr val="dk1"/>
              </a:solidFill>
              <a:latin typeface="Arial"/>
              <a:ea typeface="Arial"/>
              <a:cs typeface="Arial"/>
              <a:sym typeface="Arial"/>
            </a:endParaRPr>
          </a:p>
        </p:txBody>
      </p:sp>
      <p:sp>
        <p:nvSpPr>
          <p:cNvPr id="580" name="Google Shape;580;p38"/>
          <p:cNvSpPr/>
          <p:nvPr/>
        </p:nvSpPr>
        <p:spPr>
          <a:xfrm>
            <a:off x="761801" y="3653325"/>
            <a:ext cx="3270900" cy="18489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Log in to your Google My Business (GMB) account and navigate to the 'Insights' section to access your Google Business Profile (GBP) Insights dashboard. This will provide you with a comprehensive view of your business's online performance.</a:t>
            </a:r>
            <a:endParaRPr b="0" i="0" sz="1800" u="none" cap="none" strike="noStrike">
              <a:solidFill>
                <a:schemeClr val="dk1"/>
              </a:solidFill>
              <a:latin typeface="Arial"/>
              <a:ea typeface="Arial"/>
              <a:cs typeface="Arial"/>
              <a:sym typeface="Arial"/>
            </a:endParaRPr>
          </a:p>
        </p:txBody>
      </p:sp>
      <p:pic>
        <p:nvPicPr>
          <p:cNvPr descr="preencoded.png" id="581" name="Google Shape;581;p38"/>
          <p:cNvPicPr preferRelativeResize="0"/>
          <p:nvPr/>
        </p:nvPicPr>
        <p:blipFill rotWithShape="1">
          <a:blip r:embed="rId4">
            <a:alphaModFix/>
          </a:blip>
          <a:srcRect b="0" l="0" r="0" t="0"/>
          <a:stretch/>
        </p:blipFill>
        <p:spPr>
          <a:xfrm>
            <a:off x="4158111" y="2310128"/>
            <a:ext cx="3875706" cy="1190327"/>
          </a:xfrm>
          <a:prstGeom prst="rect">
            <a:avLst/>
          </a:prstGeom>
          <a:noFill/>
          <a:ln>
            <a:noFill/>
          </a:ln>
        </p:spPr>
      </p:pic>
      <p:sp>
        <p:nvSpPr>
          <p:cNvPr id="582" name="Google Shape;582;p38"/>
          <p:cNvSpPr/>
          <p:nvPr/>
        </p:nvSpPr>
        <p:spPr>
          <a:xfrm>
            <a:off x="4488333" y="2774415"/>
            <a:ext cx="32121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Review Key Metrics</a:t>
            </a:r>
            <a:endParaRPr b="0" i="0" sz="1800" u="none" cap="none" strike="noStrike">
              <a:solidFill>
                <a:schemeClr val="dk1"/>
              </a:solidFill>
              <a:latin typeface="Arial"/>
              <a:ea typeface="Arial"/>
              <a:cs typeface="Arial"/>
              <a:sym typeface="Arial"/>
            </a:endParaRPr>
          </a:p>
        </p:txBody>
      </p:sp>
      <p:sp>
        <p:nvSpPr>
          <p:cNvPr id="583" name="Google Shape;583;p38"/>
          <p:cNvSpPr/>
          <p:nvPr/>
        </p:nvSpPr>
        <p:spPr>
          <a:xfrm>
            <a:off x="4443899" y="3653325"/>
            <a:ext cx="3212100" cy="17226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Analyze the key metrics displayed in your GBP Insights, such as views, searches, and customer actions. Identify areas where your business is performing well and areas that need improvement. Pay attention to trends and patterns in the data.</a:t>
            </a:r>
            <a:endParaRPr b="0" i="0" sz="1800" u="none" cap="none" strike="noStrike">
              <a:solidFill>
                <a:schemeClr val="dk1"/>
              </a:solidFill>
              <a:latin typeface="Arial"/>
              <a:ea typeface="Arial"/>
              <a:cs typeface="Arial"/>
              <a:sym typeface="Arial"/>
            </a:endParaRPr>
          </a:p>
        </p:txBody>
      </p:sp>
      <p:pic>
        <p:nvPicPr>
          <p:cNvPr descr="preencoded.png" id="584" name="Google Shape;584;p38"/>
          <p:cNvPicPr preferRelativeResize="0"/>
          <p:nvPr/>
        </p:nvPicPr>
        <p:blipFill rotWithShape="1">
          <a:blip r:embed="rId5">
            <a:alphaModFix/>
          </a:blip>
          <a:srcRect b="0" l="0" r="0" t="0"/>
          <a:stretch/>
        </p:blipFill>
        <p:spPr>
          <a:xfrm>
            <a:off x="7840240" y="2310128"/>
            <a:ext cx="3875706" cy="1190327"/>
          </a:xfrm>
          <a:prstGeom prst="rect">
            <a:avLst/>
          </a:prstGeom>
          <a:noFill/>
          <a:ln>
            <a:noFill/>
          </a:ln>
        </p:spPr>
      </p:pic>
      <p:sp>
        <p:nvSpPr>
          <p:cNvPr id="585" name="Google Shape;585;p38"/>
          <p:cNvSpPr/>
          <p:nvPr/>
        </p:nvSpPr>
        <p:spPr>
          <a:xfrm>
            <a:off x="8170412" y="2774415"/>
            <a:ext cx="32121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Set Specific Goals</a:t>
            </a:r>
            <a:endParaRPr b="0" i="0" sz="1800" u="none" cap="none" strike="noStrike">
              <a:solidFill>
                <a:schemeClr val="dk1"/>
              </a:solidFill>
              <a:latin typeface="Arial"/>
              <a:ea typeface="Arial"/>
              <a:cs typeface="Arial"/>
              <a:sym typeface="Arial"/>
            </a:endParaRPr>
          </a:p>
        </p:txBody>
      </p:sp>
      <p:sp>
        <p:nvSpPr>
          <p:cNvPr id="586" name="Google Shape;586;p38"/>
          <p:cNvSpPr/>
          <p:nvPr/>
        </p:nvSpPr>
        <p:spPr>
          <a:xfrm>
            <a:off x="8125974" y="3653325"/>
            <a:ext cx="3212100" cy="2376900"/>
          </a:xfrm>
          <a:prstGeom prst="rect">
            <a:avLst/>
          </a:prstGeom>
          <a:noFill/>
          <a:ln>
            <a:noFill/>
          </a:ln>
        </p:spPr>
        <p:txBody>
          <a:bodyPr anchorCtr="0" anchor="t" bIns="0" lIns="0" spcFirstLastPara="1" rIns="0" wrap="square" tIns="0">
            <a:noAutofit/>
          </a:bodyPr>
          <a:lstStyle/>
          <a:p>
            <a:pPr indent="0" lvl="0" marL="0" marR="0" rtl="0" algn="l">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Based on your review of the GBP Insights, set SMART (Specific, Measurable, Achievable, Relevant, Time-bound) goals for the next month. These goals should be focused on improving areas identified as needing improvement, such as increasing website visits, improving call-to-action conversions, or enhancing customer engagement.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591" name="Shape 591"/>
        <p:cNvGrpSpPr/>
        <p:nvPr/>
      </p:nvGrpSpPr>
      <p:grpSpPr>
        <a:xfrm>
          <a:off x="0" y="0"/>
          <a:ext cx="0" cy="0"/>
          <a:chOff x="0" y="0"/>
          <a:chExt cx="0" cy="0"/>
        </a:xfrm>
      </p:grpSpPr>
      <p:sp>
        <p:nvSpPr>
          <p:cNvPr id="592" name="Google Shape;592;p39"/>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Setting Goals and Tracking Progress</a:t>
            </a:r>
            <a:endParaRPr b="0" i="0" sz="1800" u="none" cap="none" strike="noStrike">
              <a:solidFill>
                <a:schemeClr val="dk1"/>
              </a:solidFill>
              <a:latin typeface="Arial"/>
              <a:ea typeface="Arial"/>
              <a:cs typeface="Arial"/>
              <a:sym typeface="Arial"/>
            </a:endParaRPr>
          </a:p>
        </p:txBody>
      </p:sp>
      <p:sp>
        <p:nvSpPr>
          <p:cNvPr id="593" name="Google Shape;593;p39"/>
          <p:cNvSpPr/>
          <p:nvPr/>
        </p:nvSpPr>
        <p:spPr>
          <a:xfrm>
            <a:off x="476131" y="1580755"/>
            <a:ext cx="3618600" cy="23046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39"/>
          <p:cNvSpPr/>
          <p:nvPr/>
        </p:nvSpPr>
        <p:spPr>
          <a:xfrm>
            <a:off x="761810" y="1802453"/>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Specific</a:t>
            </a:r>
            <a:endParaRPr b="0" i="0" sz="1800" u="none" cap="none" strike="noStrike">
              <a:solidFill>
                <a:schemeClr val="dk1"/>
              </a:solidFill>
              <a:latin typeface="Arial"/>
              <a:ea typeface="Arial"/>
              <a:cs typeface="Arial"/>
              <a:sym typeface="Arial"/>
            </a:endParaRPr>
          </a:p>
        </p:txBody>
      </p:sp>
      <p:sp>
        <p:nvSpPr>
          <p:cNvPr id="595" name="Google Shape;595;p39"/>
          <p:cNvSpPr/>
          <p:nvPr/>
        </p:nvSpPr>
        <p:spPr>
          <a:xfrm>
            <a:off x="761801" y="2334825"/>
            <a:ext cx="32268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Define clear, well-defined goals that address a specific area for improvement.</a:t>
            </a:r>
            <a:endParaRPr b="0" i="0" sz="1800" u="none" cap="none" strike="noStrike">
              <a:solidFill>
                <a:schemeClr val="dk1"/>
              </a:solidFill>
              <a:latin typeface="Arial"/>
              <a:ea typeface="Arial"/>
              <a:cs typeface="Arial"/>
              <a:sym typeface="Arial"/>
            </a:endParaRPr>
          </a:p>
        </p:txBody>
      </p:sp>
      <p:sp>
        <p:nvSpPr>
          <p:cNvPr id="596" name="Google Shape;596;p39"/>
          <p:cNvSpPr/>
          <p:nvPr/>
        </p:nvSpPr>
        <p:spPr>
          <a:xfrm>
            <a:off x="4285178" y="1580755"/>
            <a:ext cx="3618600" cy="2304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39"/>
          <p:cNvSpPr/>
          <p:nvPr/>
        </p:nvSpPr>
        <p:spPr>
          <a:xfrm>
            <a:off x="4570857" y="1802453"/>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Measurable</a:t>
            </a:r>
            <a:endParaRPr b="0" i="0" sz="1800" u="none" cap="none" strike="noStrike">
              <a:solidFill>
                <a:schemeClr val="dk1"/>
              </a:solidFill>
              <a:latin typeface="Arial"/>
              <a:ea typeface="Arial"/>
              <a:cs typeface="Arial"/>
              <a:sym typeface="Arial"/>
            </a:endParaRPr>
          </a:p>
        </p:txBody>
      </p:sp>
      <p:sp>
        <p:nvSpPr>
          <p:cNvPr id="598" name="Google Shape;598;p39"/>
          <p:cNvSpPr/>
          <p:nvPr/>
        </p:nvSpPr>
        <p:spPr>
          <a:xfrm>
            <a:off x="4570850" y="2334825"/>
            <a:ext cx="3226800" cy="1081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Include quantifiable metrics to track progress and determine if goals have been achieved.</a:t>
            </a:r>
            <a:endParaRPr b="0" i="0" sz="1800" u="none" cap="none" strike="noStrike">
              <a:solidFill>
                <a:schemeClr val="dk1"/>
              </a:solidFill>
              <a:latin typeface="Arial"/>
              <a:ea typeface="Arial"/>
              <a:cs typeface="Arial"/>
              <a:sym typeface="Arial"/>
            </a:endParaRPr>
          </a:p>
        </p:txBody>
      </p:sp>
      <p:sp>
        <p:nvSpPr>
          <p:cNvPr id="599" name="Google Shape;599;p39"/>
          <p:cNvSpPr/>
          <p:nvPr/>
        </p:nvSpPr>
        <p:spPr>
          <a:xfrm>
            <a:off x="8094226" y="1580755"/>
            <a:ext cx="3618600" cy="23046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39"/>
          <p:cNvSpPr/>
          <p:nvPr/>
        </p:nvSpPr>
        <p:spPr>
          <a:xfrm>
            <a:off x="8379905" y="1802453"/>
            <a:ext cx="34566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Achievable</a:t>
            </a:r>
            <a:endParaRPr b="0" i="0" sz="1800" u="none" cap="none" strike="noStrike">
              <a:solidFill>
                <a:schemeClr val="dk1"/>
              </a:solidFill>
              <a:latin typeface="Arial"/>
              <a:ea typeface="Arial"/>
              <a:cs typeface="Arial"/>
              <a:sym typeface="Arial"/>
            </a:endParaRPr>
          </a:p>
        </p:txBody>
      </p:sp>
      <p:sp>
        <p:nvSpPr>
          <p:cNvPr id="601" name="Google Shape;601;p39"/>
          <p:cNvSpPr/>
          <p:nvPr/>
        </p:nvSpPr>
        <p:spPr>
          <a:xfrm>
            <a:off x="8379900" y="2334825"/>
            <a:ext cx="32268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Set goals that are challenging yet realistic and within your capabilities.</a:t>
            </a:r>
            <a:endParaRPr b="0" i="0" sz="1800" u="none" cap="none" strike="noStrike">
              <a:solidFill>
                <a:schemeClr val="dk1"/>
              </a:solidFill>
              <a:latin typeface="Arial"/>
              <a:ea typeface="Arial"/>
              <a:cs typeface="Arial"/>
              <a:sym typeface="Arial"/>
            </a:endParaRPr>
          </a:p>
        </p:txBody>
      </p:sp>
      <p:sp>
        <p:nvSpPr>
          <p:cNvPr id="602" name="Google Shape;602;p39"/>
          <p:cNvSpPr/>
          <p:nvPr/>
        </p:nvSpPr>
        <p:spPr>
          <a:xfrm>
            <a:off x="476131" y="4075681"/>
            <a:ext cx="5523000" cy="23046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39"/>
          <p:cNvSpPr/>
          <p:nvPr/>
        </p:nvSpPr>
        <p:spPr>
          <a:xfrm>
            <a:off x="761810"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Relevant</a:t>
            </a:r>
            <a:endParaRPr b="0" i="0" sz="1800" u="none" cap="none" strike="noStrike">
              <a:solidFill>
                <a:schemeClr val="dk1"/>
              </a:solidFill>
              <a:latin typeface="Arial"/>
              <a:ea typeface="Arial"/>
              <a:cs typeface="Arial"/>
              <a:sym typeface="Arial"/>
            </a:endParaRPr>
          </a:p>
        </p:txBody>
      </p:sp>
      <p:sp>
        <p:nvSpPr>
          <p:cNvPr id="604" name="Google Shape;604;p39"/>
          <p:cNvSpPr/>
          <p:nvPr/>
        </p:nvSpPr>
        <p:spPr>
          <a:xfrm>
            <a:off x="761801" y="4829750"/>
            <a:ext cx="5131200" cy="540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Ensure goals align with your overall business objectives and priorities.</a:t>
            </a:r>
            <a:endParaRPr b="0" i="0" sz="1800" u="none" cap="none" strike="noStrike">
              <a:solidFill>
                <a:schemeClr val="dk1"/>
              </a:solidFill>
              <a:latin typeface="Arial"/>
              <a:ea typeface="Arial"/>
              <a:cs typeface="Arial"/>
              <a:sym typeface="Arial"/>
            </a:endParaRPr>
          </a:p>
        </p:txBody>
      </p:sp>
      <p:sp>
        <p:nvSpPr>
          <p:cNvPr id="605" name="Google Shape;605;p39"/>
          <p:cNvSpPr/>
          <p:nvPr/>
        </p:nvSpPr>
        <p:spPr>
          <a:xfrm>
            <a:off x="6189702" y="4075681"/>
            <a:ext cx="5523000" cy="2304600"/>
          </a:xfrm>
          <a:prstGeom prst="rect">
            <a:avLst/>
          </a:prstGeom>
          <a:solidFill>
            <a:srgbClr val="165ACB"/>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39"/>
          <p:cNvSpPr/>
          <p:nvPr/>
        </p:nvSpPr>
        <p:spPr>
          <a:xfrm>
            <a:off x="6475381"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Time-bound</a:t>
            </a:r>
            <a:endParaRPr b="0" i="0" sz="1800" u="none" cap="none" strike="noStrike">
              <a:solidFill>
                <a:schemeClr val="dk1"/>
              </a:solidFill>
              <a:latin typeface="Arial"/>
              <a:ea typeface="Arial"/>
              <a:cs typeface="Arial"/>
              <a:sym typeface="Arial"/>
            </a:endParaRPr>
          </a:p>
        </p:txBody>
      </p:sp>
      <p:sp>
        <p:nvSpPr>
          <p:cNvPr id="607" name="Google Shape;607;p39"/>
          <p:cNvSpPr/>
          <p:nvPr/>
        </p:nvSpPr>
        <p:spPr>
          <a:xfrm>
            <a:off x="6475375" y="4829750"/>
            <a:ext cx="5131200" cy="5406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Establish a specific timeline for achieving your goals, such as 30 days or 3 months.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612" name="Shape 612"/>
        <p:cNvGrpSpPr/>
        <p:nvPr/>
      </p:nvGrpSpPr>
      <p:grpSpPr>
        <a:xfrm>
          <a:off x="0" y="0"/>
          <a:ext cx="0" cy="0"/>
          <a:chOff x="0" y="0"/>
          <a:chExt cx="0" cy="0"/>
        </a:xfrm>
      </p:grpSpPr>
      <p:sp>
        <p:nvSpPr>
          <p:cNvPr id="613" name="Google Shape;613;p40"/>
          <p:cNvSpPr/>
          <p:nvPr/>
        </p:nvSpPr>
        <p:spPr>
          <a:xfrm>
            <a:off x="444000" y="2446225"/>
            <a:ext cx="7320600" cy="12588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6750"/>
              <a:buFont typeface="Lato"/>
              <a:buNone/>
            </a:pPr>
            <a:r>
              <a:rPr b="1" i="0" lang="en-US" sz="3800" u="none" cap="none" strike="noStrike">
                <a:solidFill>
                  <a:srgbClr val="FDFDFD"/>
                </a:solidFill>
                <a:latin typeface="Lato"/>
                <a:ea typeface="Lato"/>
                <a:cs typeface="Lato"/>
                <a:sym typeface="Lato"/>
              </a:rPr>
              <a:t>Module 8: Final Q&amp;A and Wrap-Up</a:t>
            </a:r>
            <a:endParaRPr b="0" i="0" sz="3800" u="none" cap="none" strike="noStrike">
              <a:solidFill>
                <a:schemeClr val="dk1"/>
              </a:solidFill>
              <a:latin typeface="Arial"/>
              <a:ea typeface="Arial"/>
              <a:cs typeface="Arial"/>
              <a:sym typeface="Arial"/>
            </a:endParaRPr>
          </a:p>
        </p:txBody>
      </p:sp>
      <p:sp>
        <p:nvSpPr>
          <p:cNvPr id="614" name="Google Shape;614;p40"/>
          <p:cNvSpPr/>
          <p:nvPr/>
        </p:nvSpPr>
        <p:spPr>
          <a:xfrm>
            <a:off x="444000" y="3768100"/>
            <a:ext cx="7553100" cy="1190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250"/>
              <a:buFont typeface="Roboto"/>
              <a:buNone/>
            </a:pPr>
            <a:r>
              <a:rPr i="0" lang="en-US" sz="1800" u="none" cap="none" strike="noStrike">
                <a:solidFill>
                  <a:srgbClr val="FDFDFD"/>
                </a:solidFill>
                <a:latin typeface="Roboto"/>
                <a:ea typeface="Roboto"/>
                <a:cs typeface="Roboto"/>
                <a:sym typeface="Roboto"/>
              </a:rPr>
              <a:t>This final module provides an opportunity for you to ask any remaining questions. We will also recap the key </a:t>
            </a:r>
            <a:r>
              <a:rPr lang="en-US" sz="1800">
                <a:solidFill>
                  <a:srgbClr val="FDFDFD"/>
                </a:solidFill>
                <a:latin typeface="Roboto"/>
                <a:ea typeface="Roboto"/>
                <a:cs typeface="Roboto"/>
                <a:sym typeface="Roboto"/>
              </a:rPr>
              <a:t>takeaways</a:t>
            </a:r>
            <a:r>
              <a:rPr i="0" lang="en-US" sz="1800" u="none" cap="none" strike="noStrike">
                <a:solidFill>
                  <a:srgbClr val="FDFDFD"/>
                </a:solidFill>
                <a:latin typeface="Roboto"/>
                <a:ea typeface="Roboto"/>
                <a:cs typeface="Roboto"/>
                <a:sym typeface="Roboto"/>
              </a:rPr>
              <a:t> from the previous modules on optimizing and maintaining a successful Google Business Profile.</a:t>
            </a:r>
            <a:endParaRPr i="0" sz="1800" u="none" cap="none" strike="noStrike">
              <a:solidFill>
                <a:schemeClr val="dk1"/>
              </a:solidFill>
            </a:endParaRPr>
          </a:p>
        </p:txBody>
      </p:sp>
      <p:pic>
        <p:nvPicPr>
          <p:cNvPr descr="preencoded.png" id="615" name="Google Shape;615;p40"/>
          <p:cNvPicPr preferRelativeResize="0"/>
          <p:nvPr/>
        </p:nvPicPr>
        <p:blipFill rotWithShape="1">
          <a:blip r:embed="rId3">
            <a:alphaModFix/>
          </a:blip>
          <a:srcRect b="0" l="34375" r="34374" t="0"/>
          <a:stretch/>
        </p:blipFill>
        <p:spPr>
          <a:xfrm>
            <a:off x="8379905" y="0"/>
            <a:ext cx="3809046" cy="685628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620" name="Shape 620"/>
        <p:cNvGrpSpPr/>
        <p:nvPr/>
      </p:nvGrpSpPr>
      <p:grpSpPr>
        <a:xfrm>
          <a:off x="0" y="0"/>
          <a:ext cx="0" cy="0"/>
          <a:chOff x="0" y="0"/>
          <a:chExt cx="0" cy="0"/>
        </a:xfrm>
      </p:grpSpPr>
      <p:sp>
        <p:nvSpPr>
          <p:cNvPr id="621" name="Google Shape;621;p41"/>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Open Q&amp;A</a:t>
            </a:r>
            <a:endParaRPr b="0" i="0" sz="1800" u="none" cap="none" strike="noStrike">
              <a:solidFill>
                <a:schemeClr val="dk1"/>
              </a:solidFill>
              <a:latin typeface="Arial"/>
              <a:ea typeface="Arial"/>
              <a:cs typeface="Arial"/>
              <a:sym typeface="Arial"/>
            </a:endParaRPr>
          </a:p>
        </p:txBody>
      </p:sp>
      <p:sp>
        <p:nvSpPr>
          <p:cNvPr id="622" name="Google Shape;622;p41"/>
          <p:cNvSpPr/>
          <p:nvPr/>
        </p:nvSpPr>
        <p:spPr>
          <a:xfrm>
            <a:off x="1476006" y="1861672"/>
            <a:ext cx="1428300" cy="1428300"/>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23" name="Google Shape;623;p41"/>
          <p:cNvPicPr preferRelativeResize="0"/>
          <p:nvPr/>
        </p:nvPicPr>
        <p:blipFill rotWithShape="1">
          <a:blip r:embed="rId3">
            <a:alphaModFix/>
          </a:blip>
          <a:srcRect b="0" l="0" r="0" t="0"/>
          <a:stretch/>
        </p:blipFill>
        <p:spPr>
          <a:xfrm>
            <a:off x="1880531" y="2215981"/>
            <a:ext cx="628493" cy="638015"/>
          </a:xfrm>
          <a:prstGeom prst="rect">
            <a:avLst/>
          </a:prstGeom>
          <a:noFill/>
          <a:ln>
            <a:noFill/>
          </a:ln>
        </p:spPr>
      </p:pic>
      <p:sp>
        <p:nvSpPr>
          <p:cNvPr id="624" name="Google Shape;624;p41"/>
          <p:cNvSpPr/>
          <p:nvPr/>
        </p:nvSpPr>
        <p:spPr>
          <a:xfrm>
            <a:off x="388523" y="3387672"/>
            <a:ext cx="36033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Remaining Questions</a:t>
            </a:r>
            <a:endParaRPr b="0" i="0" sz="1800" u="none" cap="none" strike="noStrike">
              <a:solidFill>
                <a:schemeClr val="dk1"/>
              </a:solidFill>
              <a:latin typeface="Arial"/>
              <a:ea typeface="Arial"/>
              <a:cs typeface="Arial"/>
              <a:sym typeface="Arial"/>
            </a:endParaRPr>
          </a:p>
        </p:txBody>
      </p:sp>
      <p:sp>
        <p:nvSpPr>
          <p:cNvPr id="625" name="Google Shape;625;p41"/>
          <p:cNvSpPr/>
          <p:nvPr/>
        </p:nvSpPr>
        <p:spPr>
          <a:xfrm>
            <a:off x="388523" y="3747746"/>
            <a:ext cx="36033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lang="en-US" sz="1500">
                <a:solidFill>
                  <a:srgbClr val="1C2F35"/>
                </a:solidFill>
                <a:latin typeface="Roboto"/>
                <a:ea typeface="Roboto"/>
                <a:cs typeface="Roboto"/>
                <a:sym typeface="Roboto"/>
              </a:rPr>
              <a:t>Please ask any questions</a:t>
            </a:r>
            <a:r>
              <a:rPr b="0" i="0" lang="en-US" sz="1500" u="none" cap="none" strike="noStrike">
                <a:solidFill>
                  <a:srgbClr val="1C2F35"/>
                </a:solidFill>
                <a:latin typeface="Roboto"/>
                <a:ea typeface="Roboto"/>
                <a:cs typeface="Roboto"/>
                <a:sym typeface="Roboto"/>
              </a:rPr>
              <a:t> about </a:t>
            </a:r>
            <a:r>
              <a:rPr lang="en-US" sz="1500">
                <a:solidFill>
                  <a:srgbClr val="1C2F35"/>
                </a:solidFill>
                <a:latin typeface="Roboto"/>
                <a:ea typeface="Roboto"/>
                <a:cs typeface="Roboto"/>
                <a:sym typeface="Roboto"/>
              </a:rPr>
              <a:t>what we covered in this workshop</a:t>
            </a:r>
            <a:r>
              <a:rPr b="0" i="0" lang="en-US" sz="1500" u="none" cap="none" strike="noStrike">
                <a:solidFill>
                  <a:srgbClr val="1C2F35"/>
                </a:solidFill>
                <a:latin typeface="Roboto"/>
                <a:ea typeface="Roboto"/>
                <a:cs typeface="Roboto"/>
                <a:sym typeface="Roboto"/>
              </a:rPr>
              <a:t>.</a:t>
            </a:r>
            <a:endParaRPr b="0" i="0" sz="1800" u="none" cap="none" strike="noStrike">
              <a:solidFill>
                <a:schemeClr val="dk1"/>
              </a:solidFill>
              <a:latin typeface="Arial"/>
              <a:ea typeface="Arial"/>
              <a:cs typeface="Arial"/>
              <a:sym typeface="Arial"/>
            </a:endParaRPr>
          </a:p>
        </p:txBody>
      </p:sp>
      <p:sp>
        <p:nvSpPr>
          <p:cNvPr id="626" name="Google Shape;626;p41"/>
          <p:cNvSpPr/>
          <p:nvPr/>
        </p:nvSpPr>
        <p:spPr>
          <a:xfrm>
            <a:off x="5380280" y="1861672"/>
            <a:ext cx="1428300" cy="1428300"/>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27" name="Google Shape;627;p41"/>
          <p:cNvPicPr preferRelativeResize="0"/>
          <p:nvPr/>
        </p:nvPicPr>
        <p:blipFill rotWithShape="1">
          <a:blip r:embed="rId4">
            <a:alphaModFix/>
          </a:blip>
          <a:srcRect b="0" l="0" r="0" t="0"/>
          <a:stretch/>
        </p:blipFill>
        <p:spPr>
          <a:xfrm>
            <a:off x="5801544" y="2287121"/>
            <a:ext cx="618970" cy="618970"/>
          </a:xfrm>
          <a:prstGeom prst="rect">
            <a:avLst/>
          </a:prstGeom>
          <a:noFill/>
          <a:ln>
            <a:noFill/>
          </a:ln>
        </p:spPr>
      </p:pic>
      <p:sp>
        <p:nvSpPr>
          <p:cNvPr id="628" name="Google Shape;628;p41"/>
          <p:cNvSpPr/>
          <p:nvPr/>
        </p:nvSpPr>
        <p:spPr>
          <a:xfrm>
            <a:off x="4282322" y="3387672"/>
            <a:ext cx="36243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Specific Challenges</a:t>
            </a:r>
            <a:endParaRPr b="0" i="0" sz="1800" u="none" cap="none" strike="noStrike">
              <a:solidFill>
                <a:schemeClr val="dk1"/>
              </a:solidFill>
              <a:latin typeface="Arial"/>
              <a:ea typeface="Arial"/>
              <a:cs typeface="Arial"/>
              <a:sym typeface="Arial"/>
            </a:endParaRPr>
          </a:p>
        </p:txBody>
      </p:sp>
      <p:sp>
        <p:nvSpPr>
          <p:cNvPr id="629" name="Google Shape;629;p41"/>
          <p:cNvSpPr/>
          <p:nvPr/>
        </p:nvSpPr>
        <p:spPr>
          <a:xfrm>
            <a:off x="4282325" y="3747749"/>
            <a:ext cx="36243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lang="en-US" sz="1500">
                <a:solidFill>
                  <a:srgbClr val="1C2F35"/>
                </a:solidFill>
                <a:latin typeface="Roboto"/>
                <a:ea typeface="Roboto"/>
                <a:cs typeface="Roboto"/>
                <a:sym typeface="Roboto"/>
              </a:rPr>
              <a:t>Feel free to</a:t>
            </a:r>
            <a:r>
              <a:rPr b="0" i="0" lang="en-US" sz="1500" u="none" cap="none" strike="noStrike">
                <a:solidFill>
                  <a:srgbClr val="1C2F35"/>
                </a:solidFill>
                <a:latin typeface="Roboto"/>
                <a:ea typeface="Roboto"/>
                <a:cs typeface="Roboto"/>
                <a:sym typeface="Roboto"/>
              </a:rPr>
              <a:t> share any specific challenges </a:t>
            </a:r>
            <a:r>
              <a:rPr lang="en-US" sz="1500">
                <a:solidFill>
                  <a:srgbClr val="1C2F35"/>
                </a:solidFill>
                <a:latin typeface="Roboto"/>
                <a:ea typeface="Roboto"/>
                <a:cs typeface="Roboto"/>
                <a:sym typeface="Roboto"/>
              </a:rPr>
              <a:t>you</a:t>
            </a:r>
            <a:r>
              <a:rPr b="0" i="0" lang="en-US" sz="1500" u="none" cap="none" strike="noStrike">
                <a:solidFill>
                  <a:srgbClr val="1C2F35"/>
                </a:solidFill>
                <a:latin typeface="Roboto"/>
                <a:ea typeface="Roboto"/>
                <a:cs typeface="Roboto"/>
                <a:sym typeface="Roboto"/>
              </a:rPr>
              <a:t> are facing </a:t>
            </a:r>
            <a:r>
              <a:rPr lang="en-US" sz="1500">
                <a:solidFill>
                  <a:srgbClr val="1C2F35"/>
                </a:solidFill>
                <a:latin typeface="Roboto"/>
                <a:ea typeface="Roboto"/>
                <a:cs typeface="Roboto"/>
                <a:sym typeface="Roboto"/>
              </a:rPr>
              <a:t>with you</a:t>
            </a:r>
            <a:r>
              <a:rPr b="0" i="0" lang="en-US" sz="1500" u="none" cap="none" strike="noStrike">
                <a:solidFill>
                  <a:srgbClr val="1C2F35"/>
                </a:solidFill>
                <a:latin typeface="Roboto"/>
                <a:ea typeface="Roboto"/>
                <a:cs typeface="Roboto"/>
                <a:sym typeface="Roboto"/>
              </a:rPr>
              <a:t> own GBP implementation.</a:t>
            </a:r>
            <a:endParaRPr b="0" i="0" sz="1800" u="none" cap="none" strike="noStrike">
              <a:solidFill>
                <a:schemeClr val="dk1"/>
              </a:solidFill>
              <a:latin typeface="Arial"/>
              <a:ea typeface="Arial"/>
              <a:cs typeface="Arial"/>
              <a:sym typeface="Arial"/>
            </a:endParaRPr>
          </a:p>
        </p:txBody>
      </p:sp>
      <p:sp>
        <p:nvSpPr>
          <p:cNvPr id="630" name="Google Shape;630;p41"/>
          <p:cNvSpPr/>
          <p:nvPr/>
        </p:nvSpPr>
        <p:spPr>
          <a:xfrm>
            <a:off x="9284553" y="1861672"/>
            <a:ext cx="1428300" cy="1428300"/>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31" name="Google Shape;631;p41"/>
          <p:cNvPicPr preferRelativeResize="0"/>
          <p:nvPr/>
        </p:nvPicPr>
        <p:blipFill rotWithShape="1">
          <a:blip r:embed="rId5">
            <a:alphaModFix/>
          </a:blip>
          <a:srcRect b="0" l="0" r="0" t="0"/>
          <a:stretch/>
        </p:blipFill>
        <p:spPr>
          <a:xfrm>
            <a:off x="9756035" y="2249458"/>
            <a:ext cx="485654" cy="676106"/>
          </a:xfrm>
          <a:prstGeom prst="rect">
            <a:avLst/>
          </a:prstGeom>
          <a:noFill/>
          <a:ln>
            <a:noFill/>
          </a:ln>
        </p:spPr>
      </p:pic>
      <p:sp>
        <p:nvSpPr>
          <p:cNvPr id="632" name="Google Shape;632;p41"/>
          <p:cNvSpPr/>
          <p:nvPr/>
        </p:nvSpPr>
        <p:spPr>
          <a:xfrm>
            <a:off x="8197070" y="3387672"/>
            <a:ext cx="3603300" cy="259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Proposed Solutions</a:t>
            </a:r>
            <a:endParaRPr b="0" i="0" sz="1800" u="none" cap="none" strike="noStrike">
              <a:solidFill>
                <a:schemeClr val="dk1"/>
              </a:solidFill>
              <a:latin typeface="Arial"/>
              <a:ea typeface="Arial"/>
              <a:cs typeface="Arial"/>
              <a:sym typeface="Arial"/>
            </a:endParaRPr>
          </a:p>
        </p:txBody>
      </p:sp>
      <p:sp>
        <p:nvSpPr>
          <p:cNvPr id="633" name="Google Shape;633;p41"/>
          <p:cNvSpPr/>
          <p:nvPr/>
        </p:nvSpPr>
        <p:spPr>
          <a:xfrm>
            <a:off x="8197070" y="3747746"/>
            <a:ext cx="36033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lang="en-US" sz="1500">
                <a:solidFill>
                  <a:srgbClr val="1C2F35"/>
                </a:solidFill>
                <a:latin typeface="Roboto"/>
                <a:ea typeface="Roboto"/>
                <a:cs typeface="Roboto"/>
                <a:sym typeface="Roboto"/>
              </a:rPr>
              <a:t>Let’s discuss any issues and find solutions before you leave here today.</a:t>
            </a:r>
            <a:endParaRPr b="0" i="0" sz="1800" u="none" cap="none" strike="noStrike">
              <a:solidFill>
                <a:schemeClr val="dk1"/>
              </a:solidFill>
              <a:latin typeface="Arial"/>
              <a:ea typeface="Arial"/>
              <a:cs typeface="Arial"/>
              <a:sym typeface="Arial"/>
            </a:endParaRPr>
          </a:p>
        </p:txBody>
      </p:sp>
      <p:sp>
        <p:nvSpPr>
          <p:cNvPr id="634" name="Google Shape;634;p41"/>
          <p:cNvSpPr/>
          <p:nvPr/>
        </p:nvSpPr>
        <p:spPr>
          <a:xfrm>
            <a:off x="0" y="5551687"/>
            <a:ext cx="12189000" cy="13047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5" name="Google Shape;635;p41"/>
          <p:cNvSpPr/>
          <p:nvPr/>
        </p:nvSpPr>
        <p:spPr>
          <a:xfrm>
            <a:off x="1987013" y="5876051"/>
            <a:ext cx="8214900" cy="6489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Use this open Q&amp;A session to ensure all participants leave with a clear understanding and actionable next steps.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4285F4"/>
        </a:solidFill>
      </p:bgPr>
    </p:bg>
    <p:spTree>
      <p:nvGrpSpPr>
        <p:cNvPr id="52" name="Shape 52"/>
        <p:cNvGrpSpPr/>
        <p:nvPr/>
      </p:nvGrpSpPr>
      <p:grpSpPr>
        <a:xfrm>
          <a:off x="0" y="0"/>
          <a:ext cx="0" cy="0"/>
          <a:chOff x="0" y="0"/>
          <a:chExt cx="0" cy="0"/>
        </a:xfrm>
      </p:grpSpPr>
      <p:sp>
        <p:nvSpPr>
          <p:cNvPr id="53" name="Google Shape;53;p6"/>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chemeClr val="lt1"/>
                </a:solidFill>
                <a:latin typeface="Lato"/>
                <a:ea typeface="Lato"/>
                <a:cs typeface="Lato"/>
                <a:sym typeface="Lato"/>
              </a:rPr>
              <a:t>Agenda</a:t>
            </a:r>
            <a:endParaRPr b="0" i="0" sz="1800" u="none" cap="none" strike="noStrike">
              <a:solidFill>
                <a:schemeClr val="lt1"/>
              </a:solidFill>
              <a:latin typeface="Arial"/>
              <a:ea typeface="Arial"/>
              <a:cs typeface="Arial"/>
              <a:sym typeface="Arial"/>
            </a:endParaRPr>
          </a:p>
        </p:txBody>
      </p:sp>
      <p:sp>
        <p:nvSpPr>
          <p:cNvPr id="54" name="Google Shape;54;p6"/>
          <p:cNvSpPr/>
          <p:nvPr/>
        </p:nvSpPr>
        <p:spPr>
          <a:xfrm>
            <a:off x="652737" y="1442411"/>
            <a:ext cx="5446800" cy="3973200"/>
          </a:xfrm>
          <a:prstGeom prst="rect">
            <a:avLst/>
          </a:prstGeom>
          <a:noFill/>
          <a:ln>
            <a:noFill/>
          </a:ln>
        </p:spPr>
        <p:txBody>
          <a:bodyPr anchorCtr="0" anchor="t" bIns="0" lIns="0" spcFirstLastPara="1" rIns="0" wrap="square" tIns="0">
            <a:noAutofit/>
          </a:bodyPr>
          <a:lstStyle/>
          <a:p>
            <a:pPr indent="-242900" lvl="0" marL="242900" marR="0" rtl="0" algn="l">
              <a:lnSpc>
                <a:spcPct val="113597"/>
              </a:lnSpc>
              <a:spcBef>
                <a:spcPts val="0"/>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1: Introduction and Overview</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Provide an overview of the workshop, its objectives, and what participants can expect to learn.</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2: Claiming and Verifying Your GBP</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Guide participants through the process of claiming and verifying their Google Business Profile to take control of their online presence.</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3: Completing Your Business Information</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Teach participants how to optimize their Google Business Profile by filling out all relevant business details and information.</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4: Engaging Customers with Google Posts</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Demonstrate how to use Google Posts to share updates, offers, and other content to engage with customers.</a:t>
            </a:r>
            <a:endParaRPr b="0" i="0" sz="1800" u="none" cap="none" strike="noStrike">
              <a:solidFill>
                <a:schemeClr val="lt1"/>
              </a:solidFill>
              <a:latin typeface="Arial"/>
              <a:ea typeface="Arial"/>
              <a:cs typeface="Arial"/>
              <a:sym typeface="Arial"/>
            </a:endParaRPr>
          </a:p>
        </p:txBody>
      </p:sp>
      <p:sp>
        <p:nvSpPr>
          <p:cNvPr id="55" name="Google Shape;55;p6"/>
          <p:cNvSpPr/>
          <p:nvPr/>
        </p:nvSpPr>
        <p:spPr>
          <a:xfrm>
            <a:off x="6284953" y="1442411"/>
            <a:ext cx="5446800" cy="4147200"/>
          </a:xfrm>
          <a:prstGeom prst="rect">
            <a:avLst/>
          </a:prstGeom>
          <a:noFill/>
          <a:ln>
            <a:noFill/>
          </a:ln>
        </p:spPr>
        <p:txBody>
          <a:bodyPr anchorCtr="0" anchor="t" bIns="0" lIns="0" spcFirstLastPara="1" rIns="0" wrap="square" tIns="0">
            <a:noAutofit/>
          </a:bodyPr>
          <a:lstStyle/>
          <a:p>
            <a:pPr indent="-242900" lvl="0" marL="242900" marR="0" rtl="0" algn="l">
              <a:lnSpc>
                <a:spcPct val="113597"/>
              </a:lnSpc>
              <a:spcBef>
                <a:spcPts val="0"/>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5: Managing Customer Reviews</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Provide strategies for responding to and managing customer reviews on the Google Business Profile.</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6: Enhancing Your Profile with Visual Content</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Teach participants how to add photos, videos, and other visual elements to make their Google Business Profile more engaging and informative.</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7: Using GBP Insights to Measure Success</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Show participants how to use the GBP Insights feature to track the performance of their profile and make data-driven decisions.</a:t>
            </a:r>
            <a:endParaRPr>
              <a:solidFill>
                <a:schemeClr val="lt1"/>
              </a:solidFill>
            </a:endParaRPr>
          </a:p>
          <a:p>
            <a:pPr indent="-242900" lvl="0" marL="242900" marR="0" rtl="0" algn="l">
              <a:lnSpc>
                <a:spcPct val="113597"/>
              </a:lnSpc>
              <a:spcBef>
                <a:spcPts val="1936"/>
              </a:spcBef>
              <a:spcAft>
                <a:spcPts val="0"/>
              </a:spcAft>
              <a:buClr>
                <a:schemeClr val="lt1"/>
              </a:buClr>
              <a:buSzPts val="1890"/>
              <a:buFont typeface="Roboto"/>
              <a:buChar char="•"/>
            </a:pPr>
            <a:r>
              <a:rPr b="1" i="0" lang="en-US" sz="1890" u="none" cap="none" strike="noStrike">
                <a:solidFill>
                  <a:schemeClr val="lt1"/>
                </a:solidFill>
                <a:latin typeface="Roboto"/>
                <a:ea typeface="Roboto"/>
                <a:cs typeface="Roboto"/>
                <a:sym typeface="Roboto"/>
              </a:rPr>
              <a:t>Module 8: Final Q&amp;A and Wrap-Up</a:t>
            </a:r>
            <a:endParaRPr>
              <a:solidFill>
                <a:schemeClr val="lt1"/>
              </a:solidFill>
            </a:endParaRPr>
          </a:p>
          <a:p>
            <a:pPr indent="0" lvl="1" marL="457200" marR="0" rtl="0" algn="l">
              <a:lnSpc>
                <a:spcPct val="113576"/>
              </a:lnSpc>
              <a:spcBef>
                <a:spcPts val="372"/>
              </a:spcBef>
              <a:spcAft>
                <a:spcPts val="0"/>
              </a:spcAft>
              <a:buClr>
                <a:srgbClr val="1C2F35"/>
              </a:buClr>
              <a:buSzPts val="1208"/>
              <a:buFont typeface="Roboto"/>
              <a:buNone/>
            </a:pPr>
            <a:r>
              <a:rPr b="0" i="0" lang="en-US" sz="1208" u="none" cap="none" strike="noStrike">
                <a:solidFill>
                  <a:schemeClr val="lt1"/>
                </a:solidFill>
                <a:latin typeface="Roboto"/>
                <a:ea typeface="Roboto"/>
                <a:cs typeface="Roboto"/>
                <a:sym typeface="Roboto"/>
              </a:rPr>
              <a:t>Address any remaining questions from participants and provide a summary of the key takeaways from the workshop.</a:t>
            </a:r>
            <a:endParaRPr b="0" i="0" sz="1800" u="none" cap="none" strike="noStrike">
              <a:solidFill>
                <a:schemeClr val="lt1"/>
              </a:solidFill>
              <a:latin typeface="Arial"/>
              <a:ea typeface="Arial"/>
              <a:cs typeface="Arial"/>
              <a:sym typeface="Arial"/>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C2F36"/>
        </a:solidFill>
      </p:bgPr>
    </p:bg>
    <p:spTree>
      <p:nvGrpSpPr>
        <p:cNvPr id="640" name="Shape 640"/>
        <p:cNvGrpSpPr/>
        <p:nvPr/>
      </p:nvGrpSpPr>
      <p:grpSpPr>
        <a:xfrm>
          <a:off x="0" y="0"/>
          <a:ext cx="0" cy="0"/>
          <a:chOff x="0" y="0"/>
          <a:chExt cx="0" cy="0"/>
        </a:xfrm>
      </p:grpSpPr>
      <p:sp>
        <p:nvSpPr>
          <p:cNvPr id="641" name="Google Shape;641;p42"/>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Recap of Key Learnings</a:t>
            </a:r>
            <a:endParaRPr b="0" i="0" sz="1800" u="none" cap="none" strike="noStrike">
              <a:solidFill>
                <a:schemeClr val="dk1"/>
              </a:solidFill>
              <a:latin typeface="Arial"/>
              <a:ea typeface="Arial"/>
              <a:cs typeface="Arial"/>
              <a:sym typeface="Arial"/>
            </a:endParaRPr>
          </a:p>
        </p:txBody>
      </p:sp>
      <p:sp>
        <p:nvSpPr>
          <p:cNvPr id="642" name="Google Shape;642;p42"/>
          <p:cNvSpPr/>
          <p:nvPr/>
        </p:nvSpPr>
        <p:spPr>
          <a:xfrm>
            <a:off x="476131" y="1580755"/>
            <a:ext cx="3618600" cy="47994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3" name="Google Shape;643;p42"/>
          <p:cNvSpPr/>
          <p:nvPr/>
        </p:nvSpPr>
        <p:spPr>
          <a:xfrm>
            <a:off x="761810" y="1802453"/>
            <a:ext cx="3456600" cy="735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Summary of Main Points</a:t>
            </a:r>
            <a:endParaRPr b="0" i="0" sz="1800" u="none" cap="none" strike="noStrike">
              <a:solidFill>
                <a:schemeClr val="dk1"/>
              </a:solidFill>
              <a:latin typeface="Arial"/>
              <a:ea typeface="Arial"/>
              <a:cs typeface="Arial"/>
              <a:sym typeface="Arial"/>
            </a:endParaRPr>
          </a:p>
        </p:txBody>
      </p:sp>
      <p:sp>
        <p:nvSpPr>
          <p:cNvPr id="644" name="Google Shape;644;p42"/>
          <p:cNvSpPr/>
          <p:nvPr/>
        </p:nvSpPr>
        <p:spPr>
          <a:xfrm>
            <a:off x="761801" y="2702500"/>
            <a:ext cx="3211200" cy="2162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Reviewed key takeaways from each of the previous modules, covering topics such as Google Business Profile setup, optimizing business information, managing reviews, and measuring performance.</a:t>
            </a:r>
            <a:endParaRPr b="0" i="0" sz="1800" u="none" cap="none" strike="noStrike">
              <a:solidFill>
                <a:schemeClr val="dk1"/>
              </a:solidFill>
              <a:latin typeface="Arial"/>
              <a:ea typeface="Arial"/>
              <a:cs typeface="Arial"/>
              <a:sym typeface="Arial"/>
            </a:endParaRPr>
          </a:p>
        </p:txBody>
      </p:sp>
      <p:sp>
        <p:nvSpPr>
          <p:cNvPr id="645" name="Google Shape;645;p42"/>
          <p:cNvSpPr/>
          <p:nvPr/>
        </p:nvSpPr>
        <p:spPr>
          <a:xfrm>
            <a:off x="4285178" y="1580755"/>
            <a:ext cx="3618600" cy="47994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6" name="Google Shape;646;p42"/>
          <p:cNvSpPr/>
          <p:nvPr/>
        </p:nvSpPr>
        <p:spPr>
          <a:xfrm>
            <a:off x="4570857" y="1802453"/>
            <a:ext cx="3456600" cy="735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Ongoing GBP Maintenance</a:t>
            </a:r>
            <a:endParaRPr b="0" i="0" sz="1800" u="none" cap="none" strike="noStrike">
              <a:solidFill>
                <a:schemeClr val="dk1"/>
              </a:solidFill>
              <a:latin typeface="Arial"/>
              <a:ea typeface="Arial"/>
              <a:cs typeface="Arial"/>
              <a:sym typeface="Arial"/>
            </a:endParaRPr>
          </a:p>
        </p:txBody>
      </p:sp>
      <p:sp>
        <p:nvSpPr>
          <p:cNvPr id="647" name="Google Shape;647;p42"/>
          <p:cNvSpPr/>
          <p:nvPr/>
        </p:nvSpPr>
        <p:spPr>
          <a:xfrm>
            <a:off x="4570851" y="2702500"/>
            <a:ext cx="3211200" cy="2162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Highlighted the importance of regularly updating business information, monitoring reviews, and making iterative improvements to the Google Business Profile to maintain visibility and relevance.</a:t>
            </a:r>
            <a:endParaRPr b="0" i="0" sz="1800" u="none" cap="none" strike="noStrike">
              <a:solidFill>
                <a:schemeClr val="dk1"/>
              </a:solidFill>
              <a:latin typeface="Arial"/>
              <a:ea typeface="Arial"/>
              <a:cs typeface="Arial"/>
              <a:sym typeface="Arial"/>
            </a:endParaRPr>
          </a:p>
        </p:txBody>
      </p:sp>
      <p:sp>
        <p:nvSpPr>
          <p:cNvPr id="648" name="Google Shape;648;p42"/>
          <p:cNvSpPr/>
          <p:nvPr/>
        </p:nvSpPr>
        <p:spPr>
          <a:xfrm>
            <a:off x="8094226" y="1580755"/>
            <a:ext cx="3618600" cy="47994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9" name="Google Shape;649;p42"/>
          <p:cNvSpPr/>
          <p:nvPr/>
        </p:nvSpPr>
        <p:spPr>
          <a:xfrm>
            <a:off x="8379900" y="1802450"/>
            <a:ext cx="3247200" cy="7353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Optimization Strategies</a:t>
            </a:r>
            <a:endParaRPr b="0" i="0" sz="1800" u="none" cap="none" strike="noStrike">
              <a:solidFill>
                <a:schemeClr val="dk1"/>
              </a:solidFill>
              <a:latin typeface="Arial"/>
              <a:ea typeface="Arial"/>
              <a:cs typeface="Arial"/>
              <a:sym typeface="Arial"/>
            </a:endParaRPr>
          </a:p>
        </p:txBody>
      </p:sp>
      <p:sp>
        <p:nvSpPr>
          <p:cNvPr id="650" name="Google Shape;650;p42"/>
          <p:cNvSpPr/>
          <p:nvPr/>
        </p:nvSpPr>
        <p:spPr>
          <a:xfrm>
            <a:off x="8379900" y="2702500"/>
            <a:ext cx="3211200" cy="21627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Discussed tactics for continually optimizing the Google Business Profile, such as adding new photos, videos, and posts, responding to reviews, and leveraging insights from performance data.</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655" name="Shape 655"/>
        <p:cNvGrpSpPr/>
        <p:nvPr/>
      </p:nvGrpSpPr>
      <p:grpSpPr>
        <a:xfrm>
          <a:off x="0" y="0"/>
          <a:ext cx="0" cy="0"/>
          <a:chOff x="0" y="0"/>
          <a:chExt cx="0" cy="0"/>
        </a:xfrm>
      </p:grpSpPr>
      <p:sp>
        <p:nvSpPr>
          <p:cNvPr id="656" name="Google Shape;656;p43"/>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Next Steps and Encouragement</a:t>
            </a:r>
            <a:endParaRPr b="0" i="0" sz="1800" u="none" cap="none" strike="noStrike">
              <a:solidFill>
                <a:schemeClr val="dk1"/>
              </a:solidFill>
              <a:latin typeface="Arial"/>
              <a:ea typeface="Arial"/>
              <a:cs typeface="Arial"/>
              <a:sym typeface="Arial"/>
            </a:endParaRPr>
          </a:p>
        </p:txBody>
      </p:sp>
      <p:sp>
        <p:nvSpPr>
          <p:cNvPr id="657" name="Google Shape;657;p43"/>
          <p:cNvSpPr/>
          <p:nvPr/>
        </p:nvSpPr>
        <p:spPr>
          <a:xfrm>
            <a:off x="476131" y="1580755"/>
            <a:ext cx="5523000" cy="23046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43"/>
          <p:cNvSpPr/>
          <p:nvPr/>
        </p:nvSpPr>
        <p:spPr>
          <a:xfrm>
            <a:off x="761810" y="1802453"/>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Apply What You've Learned</a:t>
            </a:r>
            <a:endParaRPr b="0" i="0" sz="1800" u="none" cap="none" strike="noStrike">
              <a:solidFill>
                <a:schemeClr val="dk1"/>
              </a:solidFill>
              <a:latin typeface="Arial"/>
              <a:ea typeface="Arial"/>
              <a:cs typeface="Arial"/>
              <a:sym typeface="Arial"/>
            </a:endParaRPr>
          </a:p>
        </p:txBody>
      </p:sp>
      <p:sp>
        <p:nvSpPr>
          <p:cNvPr id="659" name="Google Shape;659;p43"/>
          <p:cNvSpPr/>
          <p:nvPr/>
        </p:nvSpPr>
        <p:spPr>
          <a:xfrm>
            <a:off x="761801" y="2334825"/>
            <a:ext cx="5150400" cy="1081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Take the concepts and strategies covered in this training and start applying them to your own GBP maintenance and optimization efforts.</a:t>
            </a:r>
            <a:endParaRPr b="0" i="0" sz="1800" u="none" cap="none" strike="noStrike">
              <a:solidFill>
                <a:schemeClr val="dk1"/>
              </a:solidFill>
              <a:latin typeface="Arial"/>
              <a:ea typeface="Arial"/>
              <a:cs typeface="Arial"/>
              <a:sym typeface="Arial"/>
            </a:endParaRPr>
          </a:p>
        </p:txBody>
      </p:sp>
      <p:sp>
        <p:nvSpPr>
          <p:cNvPr id="660" name="Google Shape;660;p43"/>
          <p:cNvSpPr/>
          <p:nvPr/>
        </p:nvSpPr>
        <p:spPr>
          <a:xfrm>
            <a:off x="6189702" y="1580755"/>
            <a:ext cx="5523000" cy="2304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1" name="Google Shape;661;p43"/>
          <p:cNvSpPr/>
          <p:nvPr/>
        </p:nvSpPr>
        <p:spPr>
          <a:xfrm>
            <a:off x="6475381" y="1802453"/>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Utilize the Workbook</a:t>
            </a:r>
            <a:endParaRPr b="0" i="0" sz="1800" u="none" cap="none" strike="noStrike">
              <a:solidFill>
                <a:schemeClr val="dk1"/>
              </a:solidFill>
              <a:latin typeface="Arial"/>
              <a:ea typeface="Arial"/>
              <a:cs typeface="Arial"/>
              <a:sym typeface="Arial"/>
            </a:endParaRPr>
          </a:p>
        </p:txBody>
      </p:sp>
      <p:sp>
        <p:nvSpPr>
          <p:cNvPr id="662" name="Google Shape;662;p43"/>
          <p:cNvSpPr/>
          <p:nvPr/>
        </p:nvSpPr>
        <p:spPr>
          <a:xfrm>
            <a:off x="6475375" y="2334825"/>
            <a:ext cx="51189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Reference the provided workbook for additional resources, checklists, and guidance to support your ongoing GBP management.</a:t>
            </a:r>
            <a:endParaRPr b="0" i="0" sz="1800" u="none" cap="none" strike="noStrike">
              <a:solidFill>
                <a:schemeClr val="dk1"/>
              </a:solidFill>
              <a:latin typeface="Arial"/>
              <a:ea typeface="Arial"/>
              <a:cs typeface="Arial"/>
              <a:sym typeface="Arial"/>
            </a:endParaRPr>
          </a:p>
        </p:txBody>
      </p:sp>
      <p:sp>
        <p:nvSpPr>
          <p:cNvPr id="663" name="Google Shape;663;p43"/>
          <p:cNvSpPr/>
          <p:nvPr/>
        </p:nvSpPr>
        <p:spPr>
          <a:xfrm>
            <a:off x="476131" y="4075681"/>
            <a:ext cx="5523000" cy="23046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4" name="Google Shape;664;p43"/>
          <p:cNvSpPr/>
          <p:nvPr/>
        </p:nvSpPr>
        <p:spPr>
          <a:xfrm>
            <a:off x="761810"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1B2F35"/>
              </a:buClr>
              <a:buSzPts val="2550"/>
              <a:buFont typeface="Roboto"/>
              <a:buNone/>
            </a:pPr>
            <a:r>
              <a:rPr b="1" i="0" lang="en-US" sz="2550" u="none" cap="none" strike="noStrike">
                <a:solidFill>
                  <a:srgbClr val="1B2F35"/>
                </a:solidFill>
                <a:latin typeface="Roboto"/>
                <a:ea typeface="Roboto"/>
                <a:cs typeface="Roboto"/>
                <a:sym typeface="Roboto"/>
              </a:rPr>
              <a:t>Reach Out for Support</a:t>
            </a:r>
            <a:endParaRPr b="0" i="0" sz="1800" u="none" cap="none" strike="noStrike">
              <a:solidFill>
                <a:schemeClr val="dk1"/>
              </a:solidFill>
              <a:latin typeface="Arial"/>
              <a:ea typeface="Arial"/>
              <a:cs typeface="Arial"/>
              <a:sym typeface="Arial"/>
            </a:endParaRPr>
          </a:p>
        </p:txBody>
      </p:sp>
      <p:sp>
        <p:nvSpPr>
          <p:cNvPr id="665" name="Google Shape;665;p43"/>
          <p:cNvSpPr/>
          <p:nvPr/>
        </p:nvSpPr>
        <p:spPr>
          <a:xfrm>
            <a:off x="761801" y="4829750"/>
            <a:ext cx="5118900" cy="8112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1C2F35"/>
              </a:buClr>
              <a:buSzPts val="1875"/>
              <a:buFont typeface="Roboto"/>
              <a:buNone/>
            </a:pPr>
            <a:r>
              <a:rPr b="0" i="0" lang="en-US" sz="1875" u="none" cap="none" strike="noStrike">
                <a:solidFill>
                  <a:srgbClr val="1C2F35"/>
                </a:solidFill>
                <a:latin typeface="Roboto"/>
                <a:ea typeface="Roboto"/>
                <a:cs typeface="Roboto"/>
                <a:sym typeface="Roboto"/>
              </a:rPr>
              <a:t>Don't hesitate to contact us if you have any questions or need further assistance with your GBP initiatives.</a:t>
            </a:r>
            <a:endParaRPr b="0" i="0" sz="1800" u="none" cap="none" strike="noStrike">
              <a:solidFill>
                <a:schemeClr val="dk1"/>
              </a:solidFill>
              <a:latin typeface="Arial"/>
              <a:ea typeface="Arial"/>
              <a:cs typeface="Arial"/>
              <a:sym typeface="Arial"/>
            </a:endParaRPr>
          </a:p>
        </p:txBody>
      </p:sp>
      <p:sp>
        <p:nvSpPr>
          <p:cNvPr id="666" name="Google Shape;666;p43"/>
          <p:cNvSpPr/>
          <p:nvPr/>
        </p:nvSpPr>
        <p:spPr>
          <a:xfrm>
            <a:off x="6189702" y="4075681"/>
            <a:ext cx="5523000" cy="23046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7" name="Google Shape;667;p43"/>
          <p:cNvSpPr/>
          <p:nvPr/>
        </p:nvSpPr>
        <p:spPr>
          <a:xfrm>
            <a:off x="6475381" y="4297379"/>
            <a:ext cx="5551800" cy="367800"/>
          </a:xfrm>
          <a:prstGeom prst="rect">
            <a:avLst/>
          </a:prstGeom>
          <a:noFill/>
          <a:ln>
            <a:noFill/>
          </a:ln>
        </p:spPr>
        <p:txBody>
          <a:bodyPr anchorCtr="0" anchor="t" bIns="0" lIns="0" spcFirstLastPara="1" rIns="0" wrap="square" tIns="0">
            <a:noAutofit/>
          </a:bodyPr>
          <a:lstStyle/>
          <a:p>
            <a:pPr indent="0" lvl="0" marL="0" marR="0" rtl="0" algn="l">
              <a:lnSpc>
                <a:spcPct val="113568"/>
              </a:lnSpc>
              <a:spcBef>
                <a:spcPts val="0"/>
              </a:spcBef>
              <a:spcAft>
                <a:spcPts val="0"/>
              </a:spcAft>
              <a:buClr>
                <a:srgbClr val="FDFDFD"/>
              </a:buClr>
              <a:buSzPts val="2550"/>
              <a:buFont typeface="Roboto"/>
              <a:buNone/>
            </a:pPr>
            <a:r>
              <a:rPr b="1" i="0" lang="en-US" sz="2550" u="none" cap="none" strike="noStrike">
                <a:solidFill>
                  <a:srgbClr val="FDFDFD"/>
                </a:solidFill>
                <a:latin typeface="Roboto"/>
                <a:ea typeface="Roboto"/>
                <a:cs typeface="Roboto"/>
                <a:sym typeface="Roboto"/>
              </a:rPr>
              <a:t>Join Online Communities</a:t>
            </a:r>
            <a:endParaRPr b="0" i="0" sz="1800" u="none" cap="none" strike="noStrike">
              <a:solidFill>
                <a:schemeClr val="dk1"/>
              </a:solidFill>
              <a:latin typeface="Arial"/>
              <a:ea typeface="Arial"/>
              <a:cs typeface="Arial"/>
              <a:sym typeface="Arial"/>
            </a:endParaRPr>
          </a:p>
        </p:txBody>
      </p:sp>
      <p:sp>
        <p:nvSpPr>
          <p:cNvPr id="668" name="Google Shape;668;p43"/>
          <p:cNvSpPr/>
          <p:nvPr/>
        </p:nvSpPr>
        <p:spPr>
          <a:xfrm>
            <a:off x="6475375" y="4829750"/>
            <a:ext cx="5118900" cy="10815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FFFFFF"/>
              </a:buClr>
              <a:buSzPts val="1875"/>
              <a:buFont typeface="Roboto"/>
              <a:buNone/>
            </a:pPr>
            <a:r>
              <a:rPr b="0" i="0" lang="en-US" sz="1875" u="none" cap="none" strike="noStrike">
                <a:solidFill>
                  <a:srgbClr val="FFFFFF"/>
                </a:solidFill>
                <a:latin typeface="Roboto"/>
                <a:ea typeface="Roboto"/>
                <a:cs typeface="Roboto"/>
                <a:sym typeface="Roboto"/>
              </a:rPr>
              <a:t>Engage with other GBP managers in online forums and communities to share best practices, troubleshoot issues, and stay up-to-date on industry changes.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673" name="Shape 673"/>
        <p:cNvGrpSpPr/>
        <p:nvPr/>
      </p:nvGrpSpPr>
      <p:grpSpPr>
        <a:xfrm>
          <a:off x="0" y="0"/>
          <a:ext cx="0" cy="0"/>
          <a:chOff x="0" y="0"/>
          <a:chExt cx="0" cy="0"/>
        </a:xfrm>
      </p:grpSpPr>
      <p:sp>
        <p:nvSpPr>
          <p:cNvPr id="674" name="Google Shape;674;p44"/>
          <p:cNvSpPr/>
          <p:nvPr/>
        </p:nvSpPr>
        <p:spPr>
          <a:xfrm>
            <a:off x="476131" y="476131"/>
            <a:ext cx="5740200" cy="59136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75" name="Google Shape;675;p44"/>
          <p:cNvPicPr preferRelativeResize="0"/>
          <p:nvPr/>
        </p:nvPicPr>
        <p:blipFill rotWithShape="1">
          <a:blip r:embed="rId3">
            <a:alphaModFix/>
          </a:blip>
          <a:srcRect b="-31142" l="-18848" r="-18835" t="-31142"/>
          <a:stretch/>
        </p:blipFill>
        <p:spPr>
          <a:xfrm>
            <a:off x="476131" y="476131"/>
            <a:ext cx="5740234" cy="5913547"/>
          </a:xfrm>
          <a:prstGeom prst="rect">
            <a:avLst/>
          </a:prstGeom>
          <a:noFill/>
          <a:ln>
            <a:noFill/>
          </a:ln>
        </p:spPr>
      </p:pic>
      <p:sp>
        <p:nvSpPr>
          <p:cNvPr id="676" name="Google Shape;676;p44"/>
          <p:cNvSpPr/>
          <p:nvPr/>
        </p:nvSpPr>
        <p:spPr>
          <a:xfrm>
            <a:off x="6511091" y="1947573"/>
            <a:ext cx="53736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Thank You!</a:t>
            </a:r>
            <a:endParaRPr b="0" i="0" sz="1800" u="none" cap="none" strike="noStrike">
              <a:solidFill>
                <a:schemeClr val="dk1"/>
              </a:solidFill>
              <a:latin typeface="Arial"/>
              <a:ea typeface="Arial"/>
              <a:cs typeface="Arial"/>
              <a:sym typeface="Arial"/>
            </a:endParaRPr>
          </a:p>
        </p:txBody>
      </p:sp>
      <p:sp>
        <p:nvSpPr>
          <p:cNvPr id="677" name="Google Shape;677;p44"/>
          <p:cNvSpPr/>
          <p:nvPr/>
        </p:nvSpPr>
        <p:spPr>
          <a:xfrm>
            <a:off x="6511091" y="2784172"/>
            <a:ext cx="5373600" cy="12975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C2F35"/>
              </a:buClr>
              <a:buSzPts val="1800"/>
              <a:buFont typeface="Roboto"/>
              <a:buNone/>
            </a:pPr>
            <a:r>
              <a:rPr b="0" i="0" lang="en-US" sz="1800" u="none" cap="none" strike="noStrike">
                <a:solidFill>
                  <a:srgbClr val="1C2F35"/>
                </a:solidFill>
                <a:latin typeface="Roboto"/>
                <a:ea typeface="Roboto"/>
                <a:cs typeface="Roboto"/>
                <a:sym typeface="Roboto"/>
              </a:rPr>
              <a:t>Thank you for attending this workshop. Please feel free to reach out to us with any questions or if you require further assistance as you continue to optimize and maintain your Google Business Profile.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DFD"/>
        </a:solidFill>
      </p:bgPr>
    </p:bg>
    <p:spTree>
      <p:nvGrpSpPr>
        <p:cNvPr id="60" name="Shape 60"/>
        <p:cNvGrpSpPr/>
        <p:nvPr/>
      </p:nvGrpSpPr>
      <p:grpSpPr>
        <a:xfrm>
          <a:off x="0" y="0"/>
          <a:ext cx="0" cy="0"/>
          <a:chOff x="0" y="0"/>
          <a:chExt cx="0" cy="0"/>
        </a:xfrm>
      </p:grpSpPr>
      <p:sp>
        <p:nvSpPr>
          <p:cNvPr id="61" name="Google Shape;61;p7"/>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What to Expect</a:t>
            </a:r>
            <a:endParaRPr b="0" i="0" sz="1800" u="none" cap="none" strike="noStrike">
              <a:solidFill>
                <a:schemeClr val="dk1"/>
              </a:solidFill>
              <a:latin typeface="Arial"/>
              <a:ea typeface="Arial"/>
              <a:cs typeface="Arial"/>
              <a:sym typeface="Arial"/>
            </a:endParaRPr>
          </a:p>
        </p:txBody>
      </p:sp>
      <p:sp>
        <p:nvSpPr>
          <p:cNvPr id="62" name="Google Shape;62;p7"/>
          <p:cNvSpPr/>
          <p:nvPr/>
        </p:nvSpPr>
        <p:spPr>
          <a:xfrm>
            <a:off x="1476006" y="1604561"/>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3" name="Google Shape;63;p7"/>
          <p:cNvPicPr preferRelativeResize="0"/>
          <p:nvPr/>
        </p:nvPicPr>
        <p:blipFill rotWithShape="1">
          <a:blip r:embed="rId3">
            <a:alphaModFix/>
          </a:blip>
          <a:srcRect b="0" l="0" r="0" t="0"/>
          <a:stretch/>
        </p:blipFill>
        <p:spPr>
          <a:xfrm>
            <a:off x="1997700" y="2017457"/>
            <a:ext cx="390427" cy="599925"/>
          </a:xfrm>
          <a:prstGeom prst="rect">
            <a:avLst/>
          </a:prstGeom>
          <a:noFill/>
          <a:ln>
            <a:noFill/>
          </a:ln>
        </p:spPr>
      </p:pic>
      <p:sp>
        <p:nvSpPr>
          <p:cNvPr id="64" name="Google Shape;64;p7"/>
          <p:cNvSpPr/>
          <p:nvPr/>
        </p:nvSpPr>
        <p:spPr>
          <a:xfrm>
            <a:off x="430422" y="3130561"/>
            <a:ext cx="3519560"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Active participation and questions are encouraged</a:t>
            </a:r>
            <a:endParaRPr b="0" i="0" sz="1800" u="none" cap="none" strike="noStrike">
              <a:solidFill>
                <a:schemeClr val="dk1"/>
              </a:solidFill>
              <a:latin typeface="Arial"/>
              <a:ea typeface="Arial"/>
              <a:cs typeface="Arial"/>
              <a:sym typeface="Arial"/>
            </a:endParaRPr>
          </a:p>
        </p:txBody>
      </p:sp>
      <p:sp>
        <p:nvSpPr>
          <p:cNvPr id="65" name="Google Shape;65;p7"/>
          <p:cNvSpPr/>
          <p:nvPr/>
        </p:nvSpPr>
        <p:spPr>
          <a:xfrm>
            <a:off x="377572" y="3751401"/>
            <a:ext cx="35196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We want this to be an engaging and interactive session, so feel free to ask questions and share your experiences throughout the workshop.</a:t>
            </a:r>
            <a:endParaRPr b="0" i="0" sz="1800" u="none" cap="none" strike="noStrike">
              <a:solidFill>
                <a:schemeClr val="dk1"/>
              </a:solidFill>
              <a:latin typeface="Arial"/>
              <a:ea typeface="Arial"/>
              <a:cs typeface="Arial"/>
              <a:sym typeface="Arial"/>
            </a:endParaRPr>
          </a:p>
        </p:txBody>
      </p:sp>
      <p:sp>
        <p:nvSpPr>
          <p:cNvPr id="66" name="Google Shape;66;p7"/>
          <p:cNvSpPr/>
          <p:nvPr/>
        </p:nvSpPr>
        <p:spPr>
          <a:xfrm>
            <a:off x="5380280" y="1604561"/>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7" name="Google Shape;67;p7"/>
          <p:cNvPicPr preferRelativeResize="0"/>
          <p:nvPr/>
        </p:nvPicPr>
        <p:blipFill rotWithShape="1">
          <a:blip r:embed="rId4">
            <a:alphaModFix/>
          </a:blip>
          <a:srcRect b="0" l="0" r="0" t="0"/>
          <a:stretch/>
        </p:blipFill>
        <p:spPr>
          <a:xfrm>
            <a:off x="5759696" y="2109524"/>
            <a:ext cx="685629" cy="428518"/>
          </a:xfrm>
          <a:prstGeom prst="rect">
            <a:avLst/>
          </a:prstGeom>
          <a:noFill/>
          <a:ln>
            <a:noFill/>
          </a:ln>
        </p:spPr>
      </p:pic>
      <p:sp>
        <p:nvSpPr>
          <p:cNvPr id="68" name="Google Shape;68;p7"/>
          <p:cNvSpPr/>
          <p:nvPr/>
        </p:nvSpPr>
        <p:spPr>
          <a:xfrm>
            <a:off x="4219472" y="3130561"/>
            <a:ext cx="3750007"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Hands-on activities will help you work directly on your GBP</a:t>
            </a:r>
            <a:endParaRPr b="0" i="0" sz="1800" u="none" cap="none" strike="noStrike">
              <a:solidFill>
                <a:schemeClr val="dk1"/>
              </a:solidFill>
              <a:latin typeface="Arial"/>
              <a:ea typeface="Arial"/>
              <a:cs typeface="Arial"/>
              <a:sym typeface="Arial"/>
            </a:endParaRPr>
          </a:p>
        </p:txBody>
      </p:sp>
      <p:sp>
        <p:nvSpPr>
          <p:cNvPr id="69" name="Google Shape;69;p7"/>
          <p:cNvSpPr/>
          <p:nvPr/>
        </p:nvSpPr>
        <p:spPr>
          <a:xfrm>
            <a:off x="4166647" y="3751414"/>
            <a:ext cx="3750000" cy="865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You'll have the opportunity to make real-time updates and improvements to your own Google Business Profile, putting the lessons into practice.</a:t>
            </a:r>
            <a:endParaRPr b="0" i="0" sz="1800" u="none" cap="none" strike="noStrike">
              <a:solidFill>
                <a:schemeClr val="dk1"/>
              </a:solidFill>
              <a:latin typeface="Arial"/>
              <a:ea typeface="Arial"/>
              <a:cs typeface="Arial"/>
              <a:sym typeface="Arial"/>
            </a:endParaRPr>
          </a:p>
        </p:txBody>
      </p:sp>
      <p:sp>
        <p:nvSpPr>
          <p:cNvPr id="70" name="Google Shape;70;p7"/>
          <p:cNvSpPr/>
          <p:nvPr/>
        </p:nvSpPr>
        <p:spPr>
          <a:xfrm>
            <a:off x="9284553" y="1604561"/>
            <a:ext cx="1428393" cy="1428393"/>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1" name="Google Shape;71;p7"/>
          <p:cNvPicPr preferRelativeResize="0"/>
          <p:nvPr/>
        </p:nvPicPr>
        <p:blipFill rotWithShape="1">
          <a:blip r:embed="rId5">
            <a:alphaModFix/>
          </a:blip>
          <a:srcRect b="0" l="0" r="0" t="0"/>
          <a:stretch/>
        </p:blipFill>
        <p:spPr>
          <a:xfrm>
            <a:off x="9747665" y="1975609"/>
            <a:ext cx="504699" cy="685629"/>
          </a:xfrm>
          <a:prstGeom prst="rect">
            <a:avLst/>
          </a:prstGeom>
          <a:noFill/>
          <a:ln>
            <a:noFill/>
          </a:ln>
        </p:spPr>
      </p:pic>
      <p:sp>
        <p:nvSpPr>
          <p:cNvPr id="72" name="Google Shape;72;p7"/>
          <p:cNvSpPr/>
          <p:nvPr/>
        </p:nvSpPr>
        <p:spPr>
          <a:xfrm>
            <a:off x="8118500" y="3130553"/>
            <a:ext cx="3760500" cy="600000"/>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Aim to leave with actionable steps and a more optimized profile</a:t>
            </a:r>
            <a:endParaRPr b="0" i="0" sz="1800" u="none" cap="none" strike="noStrike">
              <a:solidFill>
                <a:schemeClr val="dk1"/>
              </a:solidFill>
              <a:latin typeface="Arial"/>
              <a:ea typeface="Arial"/>
              <a:cs typeface="Arial"/>
              <a:sym typeface="Arial"/>
            </a:endParaRPr>
          </a:p>
        </p:txBody>
      </p:sp>
      <p:sp>
        <p:nvSpPr>
          <p:cNvPr id="73" name="Google Shape;73;p7"/>
          <p:cNvSpPr/>
          <p:nvPr/>
        </p:nvSpPr>
        <p:spPr>
          <a:xfrm>
            <a:off x="8066959" y="3751406"/>
            <a:ext cx="3760500" cy="10818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By the end of the workshop, you'll have a clear understanding of how to optimize your Google Business Profile and a set of next steps to implement back at your business.</a:t>
            </a:r>
            <a:endParaRPr b="0" i="0" sz="1800" u="none" cap="none" strike="noStrike">
              <a:solidFill>
                <a:schemeClr val="dk1"/>
              </a:solidFill>
              <a:latin typeface="Arial"/>
              <a:ea typeface="Arial"/>
              <a:cs typeface="Arial"/>
              <a:sym typeface="Arial"/>
            </a:endParaRPr>
          </a:p>
        </p:txBody>
      </p:sp>
      <p:sp>
        <p:nvSpPr>
          <p:cNvPr id="74" name="Google Shape;74;p7"/>
          <p:cNvSpPr/>
          <p:nvPr/>
        </p:nvSpPr>
        <p:spPr>
          <a:xfrm>
            <a:off x="0" y="5551687"/>
            <a:ext cx="12188952" cy="1304599"/>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7"/>
          <p:cNvSpPr/>
          <p:nvPr/>
        </p:nvSpPr>
        <p:spPr>
          <a:xfrm>
            <a:off x="47762" y="5876051"/>
            <a:ext cx="12093428"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B2F35"/>
              </a:buClr>
              <a:buSzPts val="2250"/>
              <a:buFont typeface="Roboto"/>
              <a:buNone/>
            </a:pPr>
            <a:r>
              <a:rPr b="1" i="0" lang="en-US" sz="2250" u="none" cap="none" strike="noStrike">
                <a:solidFill>
                  <a:srgbClr val="1B2F35"/>
                </a:solidFill>
                <a:latin typeface="Roboto"/>
                <a:ea typeface="Roboto"/>
                <a:cs typeface="Roboto"/>
                <a:sym typeface="Roboto"/>
              </a:rPr>
              <a:t>This workshop is designed to be practical and hands-on, helping you take your Google Business Profile to the next level for better online visibility and customer engagement.</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5ACB"/>
        </a:solidFill>
      </p:bgPr>
    </p:bg>
    <p:spTree>
      <p:nvGrpSpPr>
        <p:cNvPr id="80" name="Shape 80"/>
        <p:cNvGrpSpPr/>
        <p:nvPr/>
      </p:nvGrpSpPr>
      <p:grpSpPr>
        <a:xfrm>
          <a:off x="0" y="0"/>
          <a:ext cx="0" cy="0"/>
          <a:chOff x="0" y="0"/>
          <a:chExt cx="0" cy="0"/>
        </a:xfrm>
      </p:grpSpPr>
      <p:sp>
        <p:nvSpPr>
          <p:cNvPr id="81" name="Google Shape;81;p8"/>
          <p:cNvSpPr/>
          <p:nvPr/>
        </p:nvSpPr>
        <p:spPr>
          <a:xfrm>
            <a:off x="0" y="363794"/>
            <a:ext cx="12189000" cy="548400"/>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FDFDFD"/>
              </a:buClr>
              <a:buSzPts val="3750"/>
              <a:buFont typeface="Lato"/>
              <a:buNone/>
            </a:pPr>
            <a:r>
              <a:rPr b="1" lang="en-US" sz="3750">
                <a:solidFill>
                  <a:srgbClr val="FDFDFD"/>
                </a:solidFill>
                <a:latin typeface="Lato"/>
                <a:ea typeface="Lato"/>
                <a:cs typeface="Lato"/>
                <a:sym typeface="Lato"/>
              </a:rPr>
              <a:t>Did You Know?</a:t>
            </a:r>
            <a:endParaRPr b="0" i="0" sz="1800" u="none" cap="none" strike="noStrike">
              <a:solidFill>
                <a:schemeClr val="dk1"/>
              </a:solidFill>
              <a:latin typeface="Arial"/>
              <a:ea typeface="Arial"/>
              <a:cs typeface="Arial"/>
              <a:sym typeface="Arial"/>
            </a:endParaRPr>
          </a:p>
        </p:txBody>
      </p:sp>
      <p:sp>
        <p:nvSpPr>
          <p:cNvPr id="82" name="Google Shape;82;p8"/>
          <p:cNvSpPr/>
          <p:nvPr/>
        </p:nvSpPr>
        <p:spPr>
          <a:xfrm>
            <a:off x="476131" y="1580755"/>
            <a:ext cx="5523000" cy="1490400"/>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 name="Google Shape;83;p8"/>
          <p:cNvSpPr/>
          <p:nvPr/>
        </p:nvSpPr>
        <p:spPr>
          <a:xfrm>
            <a:off x="686126" y="1915725"/>
            <a:ext cx="5103000" cy="441300"/>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1530"/>
              <a:buFont typeface="Roboto"/>
              <a:buNone/>
            </a:pPr>
            <a:r>
              <a:rPr b="1" lang="en-US" sz="1600">
                <a:solidFill>
                  <a:schemeClr val="lt1"/>
                </a:solidFill>
                <a:latin typeface="Lato"/>
                <a:ea typeface="Lato"/>
                <a:cs typeface="Lato"/>
                <a:sym typeface="Lato"/>
              </a:rPr>
              <a:t>Businesses with a completed GBP are 70% more likely to be visited by users and 50% more likely to be considered for purchase.</a:t>
            </a:r>
            <a:endParaRPr b="1" i="0" sz="2200" u="none" cap="none" strike="noStrike">
              <a:solidFill>
                <a:schemeClr val="lt1"/>
              </a:solidFill>
              <a:latin typeface="Lato"/>
              <a:ea typeface="Lato"/>
              <a:cs typeface="Lato"/>
              <a:sym typeface="Lato"/>
            </a:endParaRPr>
          </a:p>
        </p:txBody>
      </p:sp>
      <p:sp>
        <p:nvSpPr>
          <p:cNvPr id="84" name="Google Shape;84;p8"/>
          <p:cNvSpPr/>
          <p:nvPr/>
        </p:nvSpPr>
        <p:spPr>
          <a:xfrm>
            <a:off x="6189702" y="1580755"/>
            <a:ext cx="5523000" cy="14904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8"/>
          <p:cNvSpPr/>
          <p:nvPr/>
        </p:nvSpPr>
        <p:spPr>
          <a:xfrm>
            <a:off x="6597250" y="1955150"/>
            <a:ext cx="4707900" cy="741600"/>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FDFDFD"/>
              </a:buClr>
              <a:buSzPts val="1530"/>
              <a:buFont typeface="Roboto"/>
              <a:buNone/>
            </a:pPr>
            <a:r>
              <a:rPr b="1" lang="en-US" sz="1600">
                <a:solidFill>
                  <a:schemeClr val="lt1"/>
                </a:solidFill>
                <a:latin typeface="Lato"/>
                <a:ea typeface="Lato"/>
                <a:cs typeface="Lato"/>
                <a:sym typeface="Lato"/>
              </a:rPr>
              <a:t>Complete GBPs are seven times (7x) more likely to get clicks than incomplete ones.</a:t>
            </a:r>
            <a:endParaRPr b="1" i="0" sz="1600" u="none" cap="none" strike="noStrike">
              <a:solidFill>
                <a:schemeClr val="lt1"/>
              </a:solidFill>
              <a:latin typeface="Lato"/>
              <a:ea typeface="Lato"/>
              <a:cs typeface="Lato"/>
              <a:sym typeface="Lato"/>
            </a:endParaRPr>
          </a:p>
        </p:txBody>
      </p:sp>
      <p:sp>
        <p:nvSpPr>
          <p:cNvPr id="86" name="Google Shape;86;p8"/>
          <p:cNvSpPr/>
          <p:nvPr/>
        </p:nvSpPr>
        <p:spPr>
          <a:xfrm>
            <a:off x="476131" y="3261497"/>
            <a:ext cx="5523000" cy="1490400"/>
          </a:xfrm>
          <a:prstGeom prst="rect">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8"/>
          <p:cNvSpPr/>
          <p:nvPr/>
        </p:nvSpPr>
        <p:spPr>
          <a:xfrm>
            <a:off x="723925" y="3610023"/>
            <a:ext cx="5027400" cy="590700"/>
          </a:xfrm>
          <a:prstGeom prst="rect">
            <a:avLst/>
          </a:prstGeom>
          <a:noFill/>
          <a:ln>
            <a:noFill/>
          </a:ln>
        </p:spPr>
        <p:txBody>
          <a:bodyPr anchorCtr="0" anchor="t" bIns="0" lIns="0" spcFirstLastPara="1" rIns="0" wrap="square" tIns="0">
            <a:noAutofit/>
          </a:bodyPr>
          <a:lstStyle/>
          <a:p>
            <a:pPr indent="0" lvl="0" marL="0" marR="0" rtl="0" algn="l">
              <a:lnSpc>
                <a:spcPct val="113594"/>
              </a:lnSpc>
              <a:spcBef>
                <a:spcPts val="0"/>
              </a:spcBef>
              <a:spcAft>
                <a:spcPts val="0"/>
              </a:spcAft>
              <a:buClr>
                <a:srgbClr val="1B2F35"/>
              </a:buClr>
              <a:buSzPts val="1530"/>
              <a:buFont typeface="Roboto"/>
              <a:buNone/>
            </a:pPr>
            <a:r>
              <a:rPr b="1" lang="en-US" sz="1629">
                <a:solidFill>
                  <a:srgbClr val="1B2F35"/>
                </a:solidFill>
                <a:latin typeface="Lato"/>
                <a:ea typeface="Lato"/>
                <a:cs typeface="Lato"/>
                <a:sym typeface="Lato"/>
              </a:rPr>
              <a:t>83% of U.S. shoppers who visited a store in the last week say they used online search before going into a store.</a:t>
            </a:r>
            <a:endParaRPr b="1" i="0" sz="1900" u="none" cap="none" strike="noStrike">
              <a:solidFill>
                <a:schemeClr val="dk1"/>
              </a:solidFill>
              <a:latin typeface="Lato"/>
              <a:ea typeface="Lato"/>
              <a:cs typeface="Lato"/>
              <a:sym typeface="Lato"/>
            </a:endParaRPr>
          </a:p>
        </p:txBody>
      </p:sp>
      <p:sp>
        <p:nvSpPr>
          <p:cNvPr id="88" name="Google Shape;88;p8"/>
          <p:cNvSpPr/>
          <p:nvPr/>
        </p:nvSpPr>
        <p:spPr>
          <a:xfrm>
            <a:off x="6189702" y="3261497"/>
            <a:ext cx="5523000" cy="1490400"/>
          </a:xfrm>
          <a:prstGeom prst="rect">
            <a:avLst/>
          </a:prstGeom>
          <a:solidFill>
            <a:srgbClr val="0F9D5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8"/>
          <p:cNvSpPr/>
          <p:nvPr/>
        </p:nvSpPr>
        <p:spPr>
          <a:xfrm>
            <a:off x="6437500" y="3610023"/>
            <a:ext cx="5027400" cy="590700"/>
          </a:xfrm>
          <a:prstGeom prst="rect">
            <a:avLst/>
          </a:prstGeom>
          <a:noFill/>
          <a:ln>
            <a:noFill/>
          </a:ln>
        </p:spPr>
        <p:txBody>
          <a:bodyPr anchorCtr="0" anchor="t" bIns="0" lIns="0" spcFirstLastPara="1" rIns="0" wrap="square" tIns="0">
            <a:noAutofit/>
          </a:bodyPr>
          <a:lstStyle/>
          <a:p>
            <a:pPr indent="0" lvl="0" marL="0" rtl="0" algn="l">
              <a:lnSpc>
                <a:spcPct val="100000"/>
              </a:lnSpc>
              <a:spcBef>
                <a:spcPts val="1400"/>
              </a:spcBef>
              <a:spcAft>
                <a:spcPts val="0"/>
              </a:spcAft>
              <a:buNone/>
            </a:pPr>
            <a:r>
              <a:rPr b="1" lang="en-US" sz="1600">
                <a:solidFill>
                  <a:schemeClr val="lt1"/>
                </a:solidFill>
                <a:latin typeface="Lato"/>
                <a:ea typeface="Lato"/>
                <a:cs typeface="Lato"/>
                <a:sym typeface="Lato"/>
              </a:rPr>
              <a:t>76% of people who search on their smartphones for something nearby visit a business within a day.</a:t>
            </a:r>
            <a:endParaRPr b="1" sz="1600">
              <a:solidFill>
                <a:schemeClr val="lt1"/>
              </a:solidFill>
              <a:latin typeface="Lato"/>
              <a:ea typeface="Lato"/>
              <a:cs typeface="Lato"/>
              <a:sym typeface="Lato"/>
            </a:endParaRPr>
          </a:p>
          <a:p>
            <a:pPr indent="0" lvl="0" marL="0" marR="0" rtl="0" algn="l">
              <a:lnSpc>
                <a:spcPct val="113594"/>
              </a:lnSpc>
              <a:spcBef>
                <a:spcPts val="1400"/>
              </a:spcBef>
              <a:spcAft>
                <a:spcPts val="0"/>
              </a:spcAft>
              <a:buClr>
                <a:srgbClr val="FDFDFD"/>
              </a:buClr>
              <a:buSzPts val="1530"/>
              <a:buFont typeface="Roboto"/>
              <a:buNone/>
            </a:pPr>
            <a:r>
              <a:t/>
            </a:r>
            <a:endParaRPr b="1" sz="1530">
              <a:solidFill>
                <a:srgbClr val="FDFDFD"/>
              </a:solidFill>
              <a:latin typeface="Roboto"/>
              <a:ea typeface="Roboto"/>
              <a:cs typeface="Roboto"/>
              <a:sym typeface="Roboto"/>
            </a:endParaRPr>
          </a:p>
        </p:txBody>
      </p:sp>
      <p:sp>
        <p:nvSpPr>
          <p:cNvPr id="90" name="Google Shape;90;p8"/>
          <p:cNvSpPr/>
          <p:nvPr/>
        </p:nvSpPr>
        <p:spPr>
          <a:xfrm>
            <a:off x="0" y="5227918"/>
            <a:ext cx="12189000" cy="1628400"/>
          </a:xfrm>
          <a:prstGeom prst="rect">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8"/>
          <p:cNvSpPr/>
          <p:nvPr/>
        </p:nvSpPr>
        <p:spPr>
          <a:xfrm>
            <a:off x="1365395" y="5552282"/>
            <a:ext cx="9458100" cy="97350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lang="en-US" sz="2250">
                <a:solidFill>
                  <a:srgbClr val="FDFDFD"/>
                </a:solidFill>
                <a:latin typeface="Roboto"/>
                <a:ea typeface="Roboto"/>
                <a:cs typeface="Roboto"/>
                <a:sym typeface="Roboto"/>
              </a:rPr>
              <a:t>As you can see it is vital for you to not only ensure that your Google Business Profile listing is claimed but to optimize it as well!</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65ACB"/>
        </a:solidFill>
      </p:bgPr>
    </p:bg>
    <p:spTree>
      <p:nvGrpSpPr>
        <p:cNvPr id="96" name="Shape 96"/>
        <p:cNvGrpSpPr/>
        <p:nvPr/>
      </p:nvGrpSpPr>
      <p:grpSpPr>
        <a:xfrm>
          <a:off x="0" y="0"/>
          <a:ext cx="0" cy="0"/>
          <a:chOff x="0" y="0"/>
          <a:chExt cx="0" cy="0"/>
        </a:xfrm>
      </p:grpSpPr>
      <p:sp>
        <p:nvSpPr>
          <p:cNvPr id="97" name="Google Shape;97;p9"/>
          <p:cNvSpPr/>
          <p:nvPr/>
        </p:nvSpPr>
        <p:spPr>
          <a:xfrm>
            <a:off x="476131" y="476131"/>
            <a:ext cx="5066033" cy="5913546"/>
          </a:xfrm>
          <a:prstGeom prst="rect">
            <a:avLst/>
          </a:prstGeom>
          <a:solidFill>
            <a:srgbClr val="FEFEF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98" name="Google Shape;98;p9"/>
          <p:cNvPicPr preferRelativeResize="0"/>
          <p:nvPr/>
        </p:nvPicPr>
        <p:blipFill rotWithShape="1">
          <a:blip r:embed="rId3">
            <a:alphaModFix/>
          </a:blip>
          <a:srcRect b="-16553" l="4332" r="5013" t="-16554"/>
          <a:stretch/>
        </p:blipFill>
        <p:spPr>
          <a:xfrm>
            <a:off x="476131" y="476131"/>
            <a:ext cx="5066033" cy="5913546"/>
          </a:xfrm>
          <a:prstGeom prst="rect">
            <a:avLst/>
          </a:prstGeom>
          <a:noFill/>
          <a:ln>
            <a:noFill/>
          </a:ln>
        </p:spPr>
      </p:pic>
      <p:sp>
        <p:nvSpPr>
          <p:cNvPr id="99" name="Google Shape;99;p9"/>
          <p:cNvSpPr/>
          <p:nvPr/>
        </p:nvSpPr>
        <p:spPr>
          <a:xfrm>
            <a:off x="6838981" y="1735051"/>
            <a:ext cx="4043631" cy="1096887"/>
          </a:xfrm>
          <a:prstGeom prst="rect">
            <a:avLst/>
          </a:prstGeom>
          <a:noFill/>
          <a:ln>
            <a:noFill/>
          </a:ln>
        </p:spPr>
        <p:txBody>
          <a:bodyPr anchorCtr="0" anchor="t" bIns="0" lIns="0" spcFirstLastPara="1" rIns="0" wrap="square" tIns="0">
            <a:noAutofit/>
          </a:bodyPr>
          <a:lstStyle/>
          <a:p>
            <a:pPr indent="0" lvl="0" marL="0" marR="0" rtl="0" algn="ctr">
              <a:lnSpc>
                <a:spcPct val="900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What is Google Business Profile?</a:t>
            </a:r>
            <a:endParaRPr b="0" i="0" sz="1800" u="none" cap="none" strike="noStrike">
              <a:solidFill>
                <a:schemeClr val="dk1"/>
              </a:solidFill>
              <a:latin typeface="Arial"/>
              <a:ea typeface="Arial"/>
              <a:cs typeface="Arial"/>
              <a:sym typeface="Arial"/>
            </a:endParaRPr>
          </a:p>
        </p:txBody>
      </p:sp>
      <p:sp>
        <p:nvSpPr>
          <p:cNvPr id="100" name="Google Shape;100;p9"/>
          <p:cNvSpPr/>
          <p:nvPr/>
        </p:nvSpPr>
        <p:spPr>
          <a:xfrm>
            <a:off x="5760232" y="2978943"/>
            <a:ext cx="6201129" cy="2075931"/>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Google Business Profile (GBP) is a free tool provided by Google that helps businesses appear in Google Search and Maps. A well-maintained GBP can significantly improve a business's local search visibility, as it provides accurate and up-to-date information about the company. This, in turn, helps to build trust with potential customers by giving them the confidence that the business information they find online is reliable.</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DB4437"/>
        </a:solidFill>
      </p:bgPr>
    </p:bg>
    <p:spTree>
      <p:nvGrpSpPr>
        <p:cNvPr id="105" name="Shape 105"/>
        <p:cNvGrpSpPr/>
        <p:nvPr/>
      </p:nvGrpSpPr>
      <p:grpSpPr>
        <a:xfrm>
          <a:off x="0" y="0"/>
          <a:ext cx="0" cy="0"/>
          <a:chOff x="0" y="0"/>
          <a:chExt cx="0" cy="0"/>
        </a:xfrm>
      </p:grpSpPr>
      <p:sp>
        <p:nvSpPr>
          <p:cNvPr id="106" name="Google Shape;106;p10"/>
          <p:cNvSpPr/>
          <p:nvPr/>
        </p:nvSpPr>
        <p:spPr>
          <a:xfrm>
            <a:off x="7667613" y="476131"/>
            <a:ext cx="4054731" cy="5913546"/>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07" name="Google Shape;107;p10"/>
          <p:cNvPicPr preferRelativeResize="0"/>
          <p:nvPr/>
        </p:nvPicPr>
        <p:blipFill rotWithShape="1">
          <a:blip r:embed="rId3">
            <a:alphaModFix/>
          </a:blip>
          <a:srcRect b="-76487" l="2266" r="9709" t="-76487"/>
          <a:stretch/>
        </p:blipFill>
        <p:spPr>
          <a:xfrm>
            <a:off x="7667613" y="476131"/>
            <a:ext cx="4054731" cy="5913546"/>
          </a:xfrm>
          <a:prstGeom prst="rect">
            <a:avLst/>
          </a:prstGeom>
          <a:noFill/>
          <a:ln>
            <a:noFill/>
          </a:ln>
        </p:spPr>
      </p:pic>
      <p:sp>
        <p:nvSpPr>
          <p:cNvPr id="108" name="Google Shape;108;p10"/>
          <p:cNvSpPr/>
          <p:nvPr/>
        </p:nvSpPr>
        <p:spPr>
          <a:xfrm>
            <a:off x="425675" y="2122200"/>
            <a:ext cx="6148200" cy="1059600"/>
          </a:xfrm>
          <a:prstGeom prst="rect">
            <a:avLst/>
          </a:prstGeom>
          <a:noFill/>
          <a:ln>
            <a:noFill/>
          </a:ln>
        </p:spPr>
        <p:txBody>
          <a:bodyPr anchorCtr="0" anchor="t" bIns="0" lIns="0" spcFirstLastPara="1" rIns="0" wrap="square" tIns="0">
            <a:noAutofit/>
          </a:bodyPr>
          <a:lstStyle/>
          <a:p>
            <a:pPr indent="0" lvl="0" marL="0" marR="0" rtl="0" algn="l">
              <a:lnSpc>
                <a:spcPct val="90000"/>
              </a:lnSpc>
              <a:spcBef>
                <a:spcPts val="0"/>
              </a:spcBef>
              <a:spcAft>
                <a:spcPts val="0"/>
              </a:spcAft>
              <a:buClr>
                <a:srgbClr val="FDFDFD"/>
              </a:buClr>
              <a:buSzPts val="3750"/>
              <a:buFont typeface="Lato"/>
              <a:buNone/>
            </a:pPr>
            <a:r>
              <a:rPr b="1" i="0" lang="en-US" sz="3750" u="none" cap="none" strike="noStrike">
                <a:solidFill>
                  <a:srgbClr val="FDFDFD"/>
                </a:solidFill>
                <a:latin typeface="Lato"/>
                <a:ea typeface="Lato"/>
                <a:cs typeface="Lato"/>
                <a:sym typeface="Lato"/>
              </a:rPr>
              <a:t>Module 2: Claim and Verify Your Google Business Profile</a:t>
            </a:r>
            <a:endParaRPr b="0" i="0" sz="1800" u="none" cap="none" strike="noStrike">
              <a:solidFill>
                <a:schemeClr val="dk1"/>
              </a:solidFill>
              <a:latin typeface="Arial"/>
              <a:ea typeface="Arial"/>
              <a:cs typeface="Arial"/>
              <a:sym typeface="Arial"/>
            </a:endParaRPr>
          </a:p>
        </p:txBody>
      </p:sp>
      <p:sp>
        <p:nvSpPr>
          <p:cNvPr id="109" name="Google Shape;109;p10"/>
          <p:cNvSpPr/>
          <p:nvPr/>
        </p:nvSpPr>
        <p:spPr>
          <a:xfrm>
            <a:off x="425675" y="3291800"/>
            <a:ext cx="7084800" cy="1059600"/>
          </a:xfrm>
          <a:prstGeom prst="rect">
            <a:avLst/>
          </a:prstGeom>
          <a:noFill/>
          <a:ln>
            <a:noFill/>
          </a:ln>
        </p:spPr>
        <p:txBody>
          <a:bodyPr anchorCtr="0" anchor="t" bIns="0" lIns="0" spcFirstLastPara="1" rIns="0" wrap="square" tIns="0">
            <a:noAutofit/>
          </a:bodyPr>
          <a:lstStyle/>
          <a:p>
            <a:pPr indent="0" lvl="0" marL="0" marR="0" rtl="0" algn="l">
              <a:lnSpc>
                <a:spcPct val="113611"/>
              </a:lnSpc>
              <a:spcBef>
                <a:spcPts val="0"/>
              </a:spcBef>
              <a:spcAft>
                <a:spcPts val="0"/>
              </a:spcAft>
              <a:buClr>
                <a:srgbClr val="FFFFFF"/>
              </a:buClr>
              <a:buSzPts val="1800"/>
              <a:buFont typeface="Roboto"/>
              <a:buNone/>
            </a:pPr>
            <a:r>
              <a:rPr b="0" i="0" lang="en-US" sz="1800" u="none" cap="none" strike="noStrike">
                <a:solidFill>
                  <a:srgbClr val="FFFFFF"/>
                </a:solidFill>
                <a:latin typeface="Roboto"/>
                <a:ea typeface="Roboto"/>
                <a:cs typeface="Roboto"/>
                <a:sym typeface="Roboto"/>
              </a:rPr>
              <a:t>In this module, we'll dive into the process of claiming and verifying your Google Business Profile, empowering you to take control of your business's online presence and reputation.</a:t>
            </a:r>
            <a:endParaRPr b="0" i="0" sz="1800" u="none" cap="none" strike="noStrike">
              <a:solidFill>
                <a:schemeClr val="dk1"/>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DFAF2"/>
        </a:solidFill>
      </p:bgPr>
    </p:bg>
    <p:spTree>
      <p:nvGrpSpPr>
        <p:cNvPr id="114" name="Shape 114"/>
        <p:cNvGrpSpPr/>
        <p:nvPr/>
      </p:nvGrpSpPr>
      <p:grpSpPr>
        <a:xfrm>
          <a:off x="0" y="0"/>
          <a:ext cx="0" cy="0"/>
          <a:chOff x="0" y="0"/>
          <a:chExt cx="0" cy="0"/>
        </a:xfrm>
      </p:grpSpPr>
      <p:sp>
        <p:nvSpPr>
          <p:cNvPr id="115" name="Google Shape;115;p11"/>
          <p:cNvSpPr/>
          <p:nvPr/>
        </p:nvSpPr>
        <p:spPr>
          <a:xfrm>
            <a:off x="0" y="363794"/>
            <a:ext cx="12188952" cy="548443"/>
          </a:xfrm>
          <a:prstGeom prst="rect">
            <a:avLst/>
          </a:prstGeom>
          <a:noFill/>
          <a:ln>
            <a:noFill/>
          </a:ln>
        </p:spPr>
        <p:txBody>
          <a:bodyPr anchorCtr="0" anchor="t" bIns="0" lIns="0" spcFirstLastPara="1" rIns="0" wrap="square" tIns="0">
            <a:noAutofit/>
          </a:bodyPr>
          <a:lstStyle/>
          <a:p>
            <a:pPr indent="0" lvl="0" marL="0" marR="0" rtl="0" algn="ctr">
              <a:lnSpc>
                <a:spcPct val="115200"/>
              </a:lnSpc>
              <a:spcBef>
                <a:spcPts val="0"/>
              </a:spcBef>
              <a:spcAft>
                <a:spcPts val="0"/>
              </a:spcAft>
              <a:buClr>
                <a:srgbClr val="1B2F35"/>
              </a:buClr>
              <a:buSzPts val="3750"/>
              <a:buFont typeface="Lato"/>
              <a:buNone/>
            </a:pPr>
            <a:r>
              <a:rPr b="1" i="0" lang="en-US" sz="3750" u="none" cap="none" strike="noStrike">
                <a:solidFill>
                  <a:srgbClr val="1B2F35"/>
                </a:solidFill>
                <a:latin typeface="Lato"/>
                <a:ea typeface="Lato"/>
                <a:cs typeface="Lato"/>
                <a:sym typeface="Lato"/>
              </a:rPr>
              <a:t>Why Claim and Verify?</a:t>
            </a:r>
            <a:endParaRPr b="0" i="0" sz="1800" u="none" cap="none" strike="noStrike">
              <a:solidFill>
                <a:schemeClr val="dk1"/>
              </a:solidFill>
              <a:latin typeface="Arial"/>
              <a:ea typeface="Arial"/>
              <a:cs typeface="Arial"/>
              <a:sym typeface="Arial"/>
            </a:endParaRPr>
          </a:p>
        </p:txBody>
      </p:sp>
      <p:sp>
        <p:nvSpPr>
          <p:cNvPr id="116" name="Google Shape;116;p11"/>
          <p:cNvSpPr/>
          <p:nvPr/>
        </p:nvSpPr>
        <p:spPr>
          <a:xfrm>
            <a:off x="1476006" y="1733117"/>
            <a:ext cx="1428393" cy="1428393"/>
          </a:xfrm>
          <a:prstGeom prst="ellipse">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17" name="Google Shape;117;p11"/>
          <p:cNvPicPr preferRelativeResize="0"/>
          <p:nvPr/>
        </p:nvPicPr>
        <p:blipFill rotWithShape="1">
          <a:blip r:embed="rId3">
            <a:alphaModFix/>
          </a:blip>
          <a:srcRect b="0" l="0" r="0" t="0"/>
          <a:stretch/>
        </p:blipFill>
        <p:spPr>
          <a:xfrm>
            <a:off x="1888901" y="2154381"/>
            <a:ext cx="609448" cy="599925"/>
          </a:xfrm>
          <a:prstGeom prst="rect">
            <a:avLst/>
          </a:prstGeom>
          <a:noFill/>
          <a:ln>
            <a:noFill/>
          </a:ln>
        </p:spPr>
      </p:pic>
      <p:sp>
        <p:nvSpPr>
          <p:cNvPr id="118" name="Google Shape;118;p11"/>
          <p:cNvSpPr/>
          <p:nvPr/>
        </p:nvSpPr>
        <p:spPr>
          <a:xfrm>
            <a:off x="404235" y="3259116"/>
            <a:ext cx="3571934"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Gain control over your business information</a:t>
            </a:r>
            <a:endParaRPr b="0" i="0" sz="1800" u="none" cap="none" strike="noStrike">
              <a:solidFill>
                <a:schemeClr val="dk1"/>
              </a:solidFill>
              <a:latin typeface="Arial"/>
              <a:ea typeface="Arial"/>
              <a:cs typeface="Arial"/>
              <a:sym typeface="Arial"/>
            </a:endParaRPr>
          </a:p>
        </p:txBody>
      </p:sp>
      <p:sp>
        <p:nvSpPr>
          <p:cNvPr id="119" name="Google Shape;119;p11"/>
          <p:cNvSpPr/>
          <p:nvPr/>
        </p:nvSpPr>
        <p:spPr>
          <a:xfrm>
            <a:off x="404235" y="3878682"/>
            <a:ext cx="3571934" cy="108171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By claiming and verifying your Google Business Profile, you can take ownership of your business's online presence and ensure the information displayed is accurate.</a:t>
            </a:r>
            <a:endParaRPr b="0" i="0" sz="1800" u="none" cap="none" strike="noStrike">
              <a:solidFill>
                <a:schemeClr val="dk1"/>
              </a:solidFill>
              <a:latin typeface="Arial"/>
              <a:ea typeface="Arial"/>
              <a:cs typeface="Arial"/>
              <a:sym typeface="Arial"/>
            </a:endParaRPr>
          </a:p>
        </p:txBody>
      </p:sp>
      <p:sp>
        <p:nvSpPr>
          <p:cNvPr id="120" name="Google Shape;120;p11"/>
          <p:cNvSpPr/>
          <p:nvPr/>
        </p:nvSpPr>
        <p:spPr>
          <a:xfrm>
            <a:off x="5380280" y="1733117"/>
            <a:ext cx="1428393" cy="1428393"/>
          </a:xfrm>
          <a:prstGeom prst="ellipse">
            <a:avLst/>
          </a:prstGeom>
          <a:solidFill>
            <a:srgbClr val="DB443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21" name="Google Shape;121;p11"/>
          <p:cNvPicPr preferRelativeResize="0"/>
          <p:nvPr/>
        </p:nvPicPr>
        <p:blipFill rotWithShape="1">
          <a:blip r:embed="rId4">
            <a:alphaModFix/>
          </a:blip>
          <a:srcRect b="0" l="0" r="0" t="0"/>
          <a:stretch/>
        </p:blipFill>
        <p:spPr>
          <a:xfrm>
            <a:off x="5843391" y="2112533"/>
            <a:ext cx="504699" cy="685629"/>
          </a:xfrm>
          <a:prstGeom prst="rect">
            <a:avLst/>
          </a:prstGeom>
          <a:noFill/>
          <a:ln>
            <a:noFill/>
          </a:ln>
        </p:spPr>
      </p:pic>
      <p:sp>
        <p:nvSpPr>
          <p:cNvPr id="122" name="Google Shape;122;p11"/>
          <p:cNvSpPr/>
          <p:nvPr/>
        </p:nvSpPr>
        <p:spPr>
          <a:xfrm>
            <a:off x="4250897" y="3259116"/>
            <a:ext cx="3687158"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Improve local search visibility and rankings</a:t>
            </a:r>
            <a:endParaRPr b="0" i="0" sz="1800" u="none" cap="none" strike="noStrike">
              <a:solidFill>
                <a:schemeClr val="dk1"/>
              </a:solidFill>
              <a:latin typeface="Arial"/>
              <a:ea typeface="Arial"/>
              <a:cs typeface="Arial"/>
              <a:sym typeface="Arial"/>
            </a:endParaRPr>
          </a:p>
        </p:txBody>
      </p:sp>
      <p:sp>
        <p:nvSpPr>
          <p:cNvPr id="123" name="Google Shape;123;p11"/>
          <p:cNvSpPr/>
          <p:nvPr/>
        </p:nvSpPr>
        <p:spPr>
          <a:xfrm>
            <a:off x="4250897" y="3878682"/>
            <a:ext cx="3687158" cy="865368"/>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A verified Google Business Profile helps your business appear more prominently in local search results, driving more potential customers to your doorstep.</a:t>
            </a:r>
            <a:endParaRPr b="0" i="0" sz="1800" u="none" cap="none" strike="noStrike">
              <a:solidFill>
                <a:schemeClr val="dk1"/>
              </a:solidFill>
              <a:latin typeface="Arial"/>
              <a:ea typeface="Arial"/>
              <a:cs typeface="Arial"/>
              <a:sym typeface="Arial"/>
            </a:endParaRPr>
          </a:p>
        </p:txBody>
      </p:sp>
      <p:sp>
        <p:nvSpPr>
          <p:cNvPr id="124" name="Google Shape;124;p11"/>
          <p:cNvSpPr/>
          <p:nvPr/>
        </p:nvSpPr>
        <p:spPr>
          <a:xfrm>
            <a:off x="9284553" y="1733117"/>
            <a:ext cx="1428393" cy="1428393"/>
          </a:xfrm>
          <a:prstGeom prst="ellipse">
            <a:avLst/>
          </a:prstGeom>
          <a:solidFill>
            <a:srgbClr val="F4B4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25" name="Google Shape;125;p11"/>
          <p:cNvPicPr preferRelativeResize="0"/>
          <p:nvPr/>
        </p:nvPicPr>
        <p:blipFill rotWithShape="1">
          <a:blip r:embed="rId5">
            <a:alphaModFix/>
          </a:blip>
          <a:srcRect b="0" l="0" r="0" t="0"/>
          <a:stretch/>
        </p:blipFill>
        <p:spPr>
          <a:xfrm>
            <a:off x="9689079" y="2154381"/>
            <a:ext cx="618970" cy="628493"/>
          </a:xfrm>
          <a:prstGeom prst="rect">
            <a:avLst/>
          </a:prstGeom>
          <a:noFill/>
          <a:ln>
            <a:noFill/>
          </a:ln>
        </p:spPr>
      </p:pic>
      <p:sp>
        <p:nvSpPr>
          <p:cNvPr id="126" name="Google Shape;126;p11"/>
          <p:cNvSpPr/>
          <p:nvPr/>
        </p:nvSpPr>
        <p:spPr>
          <a:xfrm>
            <a:off x="8123746" y="3259116"/>
            <a:ext cx="3750007" cy="518983"/>
          </a:xfrm>
          <a:prstGeom prst="rect">
            <a:avLst/>
          </a:prstGeom>
          <a:noFill/>
          <a:ln>
            <a:noFill/>
          </a:ln>
        </p:spPr>
        <p:txBody>
          <a:bodyPr anchorCtr="0" anchor="t" bIns="0" lIns="0" spcFirstLastPara="1" rIns="0" wrap="square" tIns="0">
            <a:noAutofit/>
          </a:bodyPr>
          <a:lstStyle/>
          <a:p>
            <a:pPr indent="0" lvl="0" marL="0" marR="0" rtl="0" algn="ctr">
              <a:lnSpc>
                <a:spcPct val="113611"/>
              </a:lnSpc>
              <a:spcBef>
                <a:spcPts val="0"/>
              </a:spcBef>
              <a:spcAft>
                <a:spcPts val="0"/>
              </a:spcAft>
              <a:buClr>
                <a:srgbClr val="1B2F35"/>
              </a:buClr>
              <a:buSzPts val="1800"/>
              <a:buFont typeface="Roboto"/>
              <a:buNone/>
            </a:pPr>
            <a:r>
              <a:rPr b="1" i="0" lang="en-US" sz="1800" u="none" cap="none" strike="noStrike">
                <a:solidFill>
                  <a:srgbClr val="1B2F35"/>
                </a:solidFill>
                <a:latin typeface="Roboto"/>
                <a:ea typeface="Roboto"/>
                <a:cs typeface="Roboto"/>
                <a:sym typeface="Roboto"/>
              </a:rPr>
              <a:t>Build customer trust by providing accurate and verified details</a:t>
            </a:r>
            <a:endParaRPr b="0" i="0" sz="1800" u="none" cap="none" strike="noStrike">
              <a:solidFill>
                <a:schemeClr val="dk1"/>
              </a:solidFill>
              <a:latin typeface="Arial"/>
              <a:ea typeface="Arial"/>
              <a:cs typeface="Arial"/>
              <a:sym typeface="Arial"/>
            </a:endParaRPr>
          </a:p>
        </p:txBody>
      </p:sp>
      <p:sp>
        <p:nvSpPr>
          <p:cNvPr id="127" name="Google Shape;127;p11"/>
          <p:cNvSpPr/>
          <p:nvPr/>
        </p:nvSpPr>
        <p:spPr>
          <a:xfrm>
            <a:off x="8123746" y="3878682"/>
            <a:ext cx="3750007" cy="1081710"/>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1C2F35"/>
              </a:buClr>
              <a:buSzPts val="1500"/>
              <a:buFont typeface="Roboto"/>
              <a:buNone/>
            </a:pPr>
            <a:r>
              <a:rPr b="0" i="0" lang="en-US" sz="1500" u="none" cap="none" strike="noStrike">
                <a:solidFill>
                  <a:srgbClr val="1C2F35"/>
                </a:solidFill>
                <a:latin typeface="Roboto"/>
                <a:ea typeface="Roboto"/>
                <a:cs typeface="Roboto"/>
                <a:sym typeface="Roboto"/>
              </a:rPr>
              <a:t>When customers see a verified Google Business Profile, they can trust that the information they're seeing is up-to-date and reliable, fostering a sense of confidence in your business.</a:t>
            </a:r>
            <a:endParaRPr b="0" i="0" sz="1800" u="none" cap="none" strike="noStrike">
              <a:solidFill>
                <a:schemeClr val="dk1"/>
              </a:solidFill>
              <a:latin typeface="Arial"/>
              <a:ea typeface="Arial"/>
              <a:cs typeface="Arial"/>
              <a:sym typeface="Arial"/>
            </a:endParaRPr>
          </a:p>
        </p:txBody>
      </p:sp>
      <p:sp>
        <p:nvSpPr>
          <p:cNvPr id="128" name="Google Shape;128;p11"/>
          <p:cNvSpPr/>
          <p:nvPr/>
        </p:nvSpPr>
        <p:spPr>
          <a:xfrm>
            <a:off x="0" y="5551687"/>
            <a:ext cx="12188952" cy="1304599"/>
          </a:xfrm>
          <a:prstGeom prst="rect">
            <a:avLst/>
          </a:prstGeom>
          <a:solidFill>
            <a:srgbClr val="4285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9" name="Google Shape;129;p11"/>
          <p:cNvSpPr/>
          <p:nvPr/>
        </p:nvSpPr>
        <p:spPr>
          <a:xfrm>
            <a:off x="1042" y="5876051"/>
            <a:ext cx="12186869" cy="649026"/>
          </a:xfrm>
          <a:prstGeom prst="rect">
            <a:avLst/>
          </a:prstGeom>
          <a:noFill/>
          <a:ln>
            <a:noFill/>
          </a:ln>
        </p:spPr>
        <p:txBody>
          <a:bodyPr anchorCtr="0" anchor="t" bIns="0" lIns="0" spcFirstLastPara="1" rIns="0" wrap="square" tIns="0">
            <a:noAutofit/>
          </a:bodyPr>
          <a:lstStyle/>
          <a:p>
            <a:pPr indent="0" lvl="0" marL="0" marR="0" rtl="0" algn="ctr">
              <a:lnSpc>
                <a:spcPct val="113600"/>
              </a:lnSpc>
              <a:spcBef>
                <a:spcPts val="0"/>
              </a:spcBef>
              <a:spcAft>
                <a:spcPts val="0"/>
              </a:spcAft>
              <a:buClr>
                <a:srgbClr val="FDFDFD"/>
              </a:buClr>
              <a:buSzPts val="2250"/>
              <a:buFont typeface="Roboto"/>
              <a:buNone/>
            </a:pPr>
            <a:r>
              <a:rPr b="1" i="0" lang="en-US" sz="2250" u="none" cap="none" strike="noStrike">
                <a:solidFill>
                  <a:srgbClr val="FDFDFD"/>
                </a:solidFill>
                <a:latin typeface="Roboto"/>
                <a:ea typeface="Roboto"/>
                <a:cs typeface="Roboto"/>
                <a:sym typeface="Roboto"/>
              </a:rPr>
              <a:t>Claiming and verifying your Google Business Profile is a crucial step in taking control of your online presence, improving visibility, and building trust with potential customers.</a:t>
            </a:r>
            <a:endParaRPr b="0" i="0" sz="1800" u="none" cap="none" strike="noStrike">
              <a:solidFill>
                <a:schemeClr val="dk1"/>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