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6858000" cx="12192000"/>
  <p:notesSz cx="6858000" cy="12192000"/>
  <p:embeddedFontLst>
    <p:embeddedFont>
      <p:font typeface="Roboto"/>
      <p:regular r:id="rId27"/>
      <p:bold r:id="rId28"/>
      <p:italic r:id="rId29"/>
      <p:boldItalic r:id="rId30"/>
    </p:embeddedFont>
    <p:embeddedFont>
      <p:font typeface="Lato"/>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Roboto-bold.fntdata"/><Relationship Id="rId27" Type="http://schemas.openxmlformats.org/officeDocument/2006/relationships/font" Target="fonts/Roboto-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regular.fntdata"/><Relationship Id="rId30" Type="http://schemas.openxmlformats.org/officeDocument/2006/relationships/font" Target="fonts/Roboto-boldItalic.fntdata"/><Relationship Id="rId11" Type="http://schemas.openxmlformats.org/officeDocument/2006/relationships/slide" Target="slides/slide7.xml"/><Relationship Id="rId33" Type="http://schemas.openxmlformats.org/officeDocument/2006/relationships/font" Target="fonts/Lato-italic.fntdata"/><Relationship Id="rId10" Type="http://schemas.openxmlformats.org/officeDocument/2006/relationships/slide" Target="slides/slide6.xml"/><Relationship Id="rId32" Type="http://schemas.openxmlformats.org/officeDocument/2006/relationships/font" Target="fonts/Lato-bold.fntdata"/><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font" Target="fonts/Lato-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 name="Google Shape;2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 name="Google Shape;2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 name="Google Shape;3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 name="Google Shape;3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 name="Google Shape;4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 name="Google Shape;4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 name="Google Shape;5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 name="Google Shape;56;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 name="Google Shape;70;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 name="Google Shape;7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png"/><Relationship Id="rId6"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14.png"/><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4.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0.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14.png"/><Relationship Id="rId5"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1.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4.png"/><Relationship Id="rId5"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26.png"/><Relationship Id="rId5" Type="http://schemas.openxmlformats.org/officeDocument/2006/relationships/image" Target="../media/image9.png"/><Relationship Id="rId6"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5" name="Shape 15"/>
        <p:cNvGrpSpPr/>
        <p:nvPr/>
      </p:nvGrpSpPr>
      <p:grpSpPr>
        <a:xfrm>
          <a:off x="0" y="0"/>
          <a:ext cx="0" cy="0"/>
          <a:chOff x="0" y="0"/>
          <a:chExt cx="0" cy="0"/>
        </a:xfrm>
      </p:grpSpPr>
      <p:sp>
        <p:nvSpPr>
          <p:cNvPr id="16" name="Google Shape;16;p3"/>
          <p:cNvSpPr/>
          <p:nvPr/>
        </p:nvSpPr>
        <p:spPr>
          <a:xfrm>
            <a:off x="95226" y="95226"/>
            <a:ext cx="11998500" cy="6665833"/>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 name="Google Shape;17;p3"/>
          <p:cNvPicPr preferRelativeResize="0"/>
          <p:nvPr/>
        </p:nvPicPr>
        <p:blipFill rotWithShape="1">
          <a:blip r:embed="rId3">
            <a:alphaModFix/>
          </a:blip>
          <a:srcRect b="13969" l="1650" r="1650" t="5194"/>
          <a:stretch/>
        </p:blipFill>
        <p:spPr>
          <a:xfrm>
            <a:off x="95226" y="95226"/>
            <a:ext cx="11998500" cy="6665833"/>
          </a:xfrm>
          <a:prstGeom prst="rect">
            <a:avLst/>
          </a:prstGeom>
          <a:noFill/>
          <a:ln>
            <a:noFill/>
          </a:ln>
        </p:spPr>
      </p:pic>
      <p:sp>
        <p:nvSpPr>
          <p:cNvPr id="18" name="Google Shape;18;p3"/>
          <p:cNvSpPr/>
          <p:nvPr/>
        </p:nvSpPr>
        <p:spPr>
          <a:xfrm>
            <a:off x="2108784" y="2318758"/>
            <a:ext cx="7971384" cy="1542664"/>
          </a:xfrm>
          <a:prstGeom prst="rect">
            <a:avLst/>
          </a:prstGeom>
          <a:noFill/>
          <a:ln>
            <a:noFill/>
          </a:ln>
        </p:spPr>
        <p:txBody>
          <a:bodyPr anchorCtr="0" anchor="t" bIns="0" lIns="0" spcFirstLastPara="1" rIns="0" wrap="square" tIns="0">
            <a:noAutofit/>
          </a:bodyPr>
          <a:lstStyle/>
          <a:p>
            <a:pPr indent="0" lvl="0" marL="0" marR="0" rtl="0" algn="ctr">
              <a:lnSpc>
                <a:spcPct val="108000"/>
              </a:lnSpc>
              <a:spcBef>
                <a:spcPts val="0"/>
              </a:spcBef>
              <a:spcAft>
                <a:spcPts val="0"/>
              </a:spcAft>
              <a:buClr>
                <a:srgbClr val="FDFDFD"/>
              </a:buClr>
              <a:buSzPts val="11250"/>
              <a:buFont typeface="Lato"/>
              <a:buNone/>
            </a:pPr>
            <a:r>
              <a:rPr b="1" i="0" lang="en-US" sz="11250" u="none" cap="none" strike="noStrike">
                <a:solidFill>
                  <a:srgbClr val="FDFDFD"/>
                </a:solidFill>
                <a:latin typeface="Lato"/>
                <a:ea typeface="Lato"/>
                <a:cs typeface="Lato"/>
                <a:sym typeface="Lato"/>
              </a:rPr>
              <a:t>MODULE 1</a:t>
            </a:r>
            <a:endParaRPr b="0" i="0" sz="1800" u="none" cap="none" strike="noStrike">
              <a:solidFill>
                <a:schemeClr val="dk1"/>
              </a:solidFill>
              <a:latin typeface="Arial"/>
              <a:ea typeface="Arial"/>
              <a:cs typeface="Arial"/>
              <a:sym typeface="Arial"/>
            </a:endParaRPr>
          </a:p>
        </p:txBody>
      </p:sp>
      <p:sp>
        <p:nvSpPr>
          <p:cNvPr id="19" name="Google Shape;19;p3"/>
          <p:cNvSpPr/>
          <p:nvPr/>
        </p:nvSpPr>
        <p:spPr>
          <a:xfrm>
            <a:off x="2108784" y="3828093"/>
            <a:ext cx="7971384" cy="519132"/>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3600"/>
              <a:buFont typeface="Roboto"/>
              <a:buNone/>
            </a:pPr>
            <a:r>
              <a:rPr b="0" i="0" lang="en-US" sz="3600" u="none" cap="none" strike="noStrike">
                <a:solidFill>
                  <a:srgbClr val="FFFFFF"/>
                </a:solidFill>
                <a:latin typeface="Roboto"/>
                <a:ea typeface="Roboto"/>
                <a:cs typeface="Roboto"/>
                <a:sym typeface="Roboto"/>
              </a:rPr>
              <a:t>FOUNDATION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29" name="Shape 129"/>
        <p:cNvGrpSpPr/>
        <p:nvPr/>
      </p:nvGrpSpPr>
      <p:grpSpPr>
        <a:xfrm>
          <a:off x="0" y="0"/>
          <a:ext cx="0" cy="0"/>
          <a:chOff x="0" y="0"/>
          <a:chExt cx="0" cy="0"/>
        </a:xfrm>
      </p:grpSpPr>
      <p:sp>
        <p:nvSpPr>
          <p:cNvPr id="130" name="Google Shape;130;p12"/>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Key Components</a:t>
            </a:r>
            <a:endParaRPr b="0" i="0" sz="1800" u="none" cap="none" strike="noStrike">
              <a:solidFill>
                <a:schemeClr val="dk1"/>
              </a:solidFill>
              <a:latin typeface="Arial"/>
              <a:ea typeface="Arial"/>
              <a:cs typeface="Arial"/>
              <a:sym typeface="Arial"/>
            </a:endParaRPr>
          </a:p>
        </p:txBody>
      </p:sp>
      <p:sp>
        <p:nvSpPr>
          <p:cNvPr id="131" name="Google Shape;131;p12"/>
          <p:cNvSpPr/>
          <p:nvPr/>
        </p:nvSpPr>
        <p:spPr>
          <a:xfrm>
            <a:off x="987972" y="2102832"/>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2" name="Google Shape;132;p12"/>
          <p:cNvPicPr preferRelativeResize="0"/>
          <p:nvPr/>
        </p:nvPicPr>
        <p:blipFill rotWithShape="1">
          <a:blip r:embed="rId3">
            <a:alphaModFix/>
          </a:blip>
          <a:srcRect b="0" l="0" r="0" t="0"/>
          <a:stretch/>
        </p:blipFill>
        <p:spPr>
          <a:xfrm>
            <a:off x="1350646" y="2532346"/>
            <a:ext cx="714196" cy="571357"/>
          </a:xfrm>
          <a:prstGeom prst="rect">
            <a:avLst/>
          </a:prstGeom>
          <a:noFill/>
          <a:ln>
            <a:noFill/>
          </a:ln>
        </p:spPr>
      </p:pic>
      <p:sp>
        <p:nvSpPr>
          <p:cNvPr id="133" name="Google Shape;133;p12"/>
          <p:cNvSpPr/>
          <p:nvPr/>
        </p:nvSpPr>
        <p:spPr>
          <a:xfrm>
            <a:off x="387571" y="3628832"/>
            <a:ext cx="2629195"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Structured Review Strategy</a:t>
            </a:r>
            <a:endParaRPr b="0" i="0" sz="1800" u="none" cap="none" strike="noStrike">
              <a:solidFill>
                <a:schemeClr val="dk1"/>
              </a:solidFill>
              <a:latin typeface="Arial"/>
              <a:ea typeface="Arial"/>
              <a:cs typeface="Arial"/>
              <a:sym typeface="Arial"/>
            </a:endParaRPr>
          </a:p>
        </p:txBody>
      </p:sp>
      <p:sp>
        <p:nvSpPr>
          <p:cNvPr id="134" name="Google Shape;134;p12"/>
          <p:cNvSpPr/>
          <p:nvPr/>
        </p:nvSpPr>
        <p:spPr>
          <a:xfrm>
            <a:off x="387571" y="4248397"/>
            <a:ext cx="2629195"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Create a plan to effectively generate, track, and respond to customer reviews.</a:t>
            </a:r>
            <a:endParaRPr b="0" i="0" sz="1800" u="none" cap="none" strike="noStrike">
              <a:solidFill>
                <a:schemeClr val="dk1"/>
              </a:solidFill>
              <a:latin typeface="Arial"/>
              <a:ea typeface="Arial"/>
              <a:cs typeface="Arial"/>
              <a:sym typeface="Arial"/>
            </a:endParaRPr>
          </a:p>
        </p:txBody>
      </p:sp>
      <p:sp>
        <p:nvSpPr>
          <p:cNvPr id="135" name="Google Shape;135;p12"/>
          <p:cNvSpPr/>
          <p:nvPr/>
        </p:nvSpPr>
        <p:spPr>
          <a:xfrm>
            <a:off x="3916177" y="2102832"/>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6" name="Google Shape;136;p12"/>
          <p:cNvPicPr preferRelativeResize="0"/>
          <p:nvPr/>
        </p:nvPicPr>
        <p:blipFill rotWithShape="1">
          <a:blip r:embed="rId4">
            <a:alphaModFix/>
          </a:blip>
          <a:srcRect b="0" l="0" r="0" t="0"/>
          <a:stretch/>
        </p:blipFill>
        <p:spPr>
          <a:xfrm>
            <a:off x="4262116" y="2448654"/>
            <a:ext cx="742764" cy="742764"/>
          </a:xfrm>
          <a:prstGeom prst="rect">
            <a:avLst/>
          </a:prstGeom>
          <a:noFill/>
          <a:ln>
            <a:noFill/>
          </a:ln>
        </p:spPr>
      </p:pic>
      <p:sp>
        <p:nvSpPr>
          <p:cNvPr id="137" name="Google Shape;137;p12"/>
          <p:cNvSpPr/>
          <p:nvPr/>
        </p:nvSpPr>
        <p:spPr>
          <a:xfrm>
            <a:off x="3326251" y="3628832"/>
            <a:ext cx="2608245"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Mapping Customer Journey</a:t>
            </a:r>
            <a:endParaRPr b="0" i="0" sz="1800" u="none" cap="none" strike="noStrike">
              <a:solidFill>
                <a:schemeClr val="dk1"/>
              </a:solidFill>
              <a:latin typeface="Arial"/>
              <a:ea typeface="Arial"/>
              <a:cs typeface="Arial"/>
              <a:sym typeface="Arial"/>
            </a:endParaRPr>
          </a:p>
        </p:txBody>
      </p:sp>
      <p:sp>
        <p:nvSpPr>
          <p:cNvPr id="138" name="Google Shape;138;p12"/>
          <p:cNvSpPr/>
          <p:nvPr/>
        </p:nvSpPr>
        <p:spPr>
          <a:xfrm>
            <a:off x="3326251" y="4248397"/>
            <a:ext cx="2608245"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Identify key touchpoints where customers are most satisfied to request reviews.</a:t>
            </a:r>
            <a:endParaRPr b="0" i="0" sz="1800" u="none" cap="none" strike="noStrike">
              <a:solidFill>
                <a:schemeClr val="dk1"/>
              </a:solidFill>
              <a:latin typeface="Arial"/>
              <a:ea typeface="Arial"/>
              <a:cs typeface="Arial"/>
              <a:sym typeface="Arial"/>
            </a:endParaRPr>
          </a:p>
        </p:txBody>
      </p:sp>
      <p:sp>
        <p:nvSpPr>
          <p:cNvPr id="139" name="Google Shape;139;p12"/>
          <p:cNvSpPr/>
          <p:nvPr/>
        </p:nvSpPr>
        <p:spPr>
          <a:xfrm>
            <a:off x="6844382" y="2102832"/>
            <a:ext cx="1428393" cy="1428393"/>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40" name="Google Shape;140;p12"/>
          <p:cNvPicPr preferRelativeResize="0"/>
          <p:nvPr/>
        </p:nvPicPr>
        <p:blipFill rotWithShape="1">
          <a:blip r:embed="rId5">
            <a:alphaModFix/>
          </a:blip>
          <a:srcRect b="0" l="0" r="0" t="0"/>
          <a:stretch/>
        </p:blipFill>
        <p:spPr>
          <a:xfrm>
            <a:off x="7324236" y="2490494"/>
            <a:ext cx="466608" cy="657061"/>
          </a:xfrm>
          <a:prstGeom prst="rect">
            <a:avLst/>
          </a:prstGeom>
          <a:noFill/>
          <a:ln>
            <a:noFill/>
          </a:ln>
        </p:spPr>
      </p:pic>
      <p:sp>
        <p:nvSpPr>
          <p:cNvPr id="141" name="Google Shape;141;p12"/>
          <p:cNvSpPr/>
          <p:nvPr/>
        </p:nvSpPr>
        <p:spPr>
          <a:xfrm>
            <a:off x="6296356" y="3628832"/>
            <a:ext cx="2524446"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Setting Clear Goals</a:t>
            </a:r>
            <a:endParaRPr b="0" i="0" sz="1800" u="none" cap="none" strike="noStrike">
              <a:solidFill>
                <a:schemeClr val="dk1"/>
              </a:solidFill>
              <a:latin typeface="Arial"/>
              <a:ea typeface="Arial"/>
              <a:cs typeface="Arial"/>
              <a:sym typeface="Arial"/>
            </a:endParaRPr>
          </a:p>
        </p:txBody>
      </p:sp>
      <p:sp>
        <p:nvSpPr>
          <p:cNvPr id="142" name="Google Shape;142;p12"/>
          <p:cNvSpPr/>
          <p:nvPr/>
        </p:nvSpPr>
        <p:spPr>
          <a:xfrm>
            <a:off x="6296356" y="3988906"/>
            <a:ext cx="2524446"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Establish monthly and quarterly review generation targets to track progress.</a:t>
            </a:r>
            <a:endParaRPr b="0" i="0" sz="1800" u="none" cap="none" strike="noStrike">
              <a:solidFill>
                <a:schemeClr val="dk1"/>
              </a:solidFill>
              <a:latin typeface="Arial"/>
              <a:ea typeface="Arial"/>
              <a:cs typeface="Arial"/>
              <a:sym typeface="Arial"/>
            </a:endParaRPr>
          </a:p>
        </p:txBody>
      </p:sp>
      <p:sp>
        <p:nvSpPr>
          <p:cNvPr id="143" name="Google Shape;143;p12"/>
          <p:cNvSpPr/>
          <p:nvPr/>
        </p:nvSpPr>
        <p:spPr>
          <a:xfrm>
            <a:off x="9772587" y="2102832"/>
            <a:ext cx="1428393" cy="1428393"/>
          </a:xfrm>
          <a:prstGeom prst="ellipse">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44" name="Google Shape;144;p12"/>
          <p:cNvPicPr preferRelativeResize="0"/>
          <p:nvPr/>
        </p:nvPicPr>
        <p:blipFill rotWithShape="1">
          <a:blip r:embed="rId6">
            <a:alphaModFix/>
          </a:blip>
          <a:srcRect b="0" l="0" r="0" t="0"/>
          <a:stretch/>
        </p:blipFill>
        <p:spPr>
          <a:xfrm>
            <a:off x="10210580" y="2482126"/>
            <a:ext cx="552312" cy="685629"/>
          </a:xfrm>
          <a:prstGeom prst="rect">
            <a:avLst/>
          </a:prstGeom>
          <a:noFill/>
          <a:ln>
            <a:noFill/>
          </a:ln>
        </p:spPr>
      </p:pic>
      <p:sp>
        <p:nvSpPr>
          <p:cNvPr id="145" name="Google Shape;145;p12"/>
          <p:cNvSpPr/>
          <p:nvPr/>
        </p:nvSpPr>
        <p:spPr>
          <a:xfrm>
            <a:off x="9156474" y="3628832"/>
            <a:ext cx="2660620"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Tracking and Response</a:t>
            </a:r>
            <a:endParaRPr b="0" i="0" sz="1800" u="none" cap="none" strike="noStrike">
              <a:solidFill>
                <a:schemeClr val="dk1"/>
              </a:solidFill>
              <a:latin typeface="Arial"/>
              <a:ea typeface="Arial"/>
              <a:cs typeface="Arial"/>
              <a:sym typeface="Arial"/>
            </a:endParaRPr>
          </a:p>
        </p:txBody>
      </p:sp>
      <p:sp>
        <p:nvSpPr>
          <p:cNvPr id="146" name="Google Shape;146;p12"/>
          <p:cNvSpPr/>
          <p:nvPr/>
        </p:nvSpPr>
        <p:spPr>
          <a:xfrm>
            <a:off x="9156474" y="3988906"/>
            <a:ext cx="2660620"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Develop a system to monitor reviews and provide timely, personalized responses.</a:t>
            </a:r>
            <a:endParaRPr b="0" i="0" sz="1800" u="none" cap="none" strike="noStrike">
              <a:solidFill>
                <a:schemeClr val="dk1"/>
              </a:solidFill>
              <a:latin typeface="Arial"/>
              <a:ea typeface="Arial"/>
              <a:cs typeface="Arial"/>
              <a:sym typeface="Arial"/>
            </a:endParaRPr>
          </a:p>
        </p:txBody>
      </p:sp>
      <p:sp>
        <p:nvSpPr>
          <p:cNvPr id="147" name="Google Shape;147;p12"/>
          <p:cNvSpPr/>
          <p:nvPr/>
        </p:nvSpPr>
        <p:spPr>
          <a:xfrm>
            <a:off x="0" y="5875456"/>
            <a:ext cx="12188952" cy="98083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2"/>
          <p:cNvSpPr/>
          <p:nvPr/>
        </p:nvSpPr>
        <p:spPr>
          <a:xfrm>
            <a:off x="-95226" y="6199820"/>
            <a:ext cx="12379404" cy="324513"/>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The key components needed to build an effective review strategy for your business.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285F4"/>
        </a:solidFill>
      </p:bgPr>
    </p:bg>
    <p:spTree>
      <p:nvGrpSpPr>
        <p:cNvPr id="153" name="Shape 153"/>
        <p:cNvGrpSpPr/>
        <p:nvPr/>
      </p:nvGrpSpPr>
      <p:grpSpPr>
        <a:xfrm>
          <a:off x="0" y="0"/>
          <a:ext cx="0" cy="0"/>
          <a:chOff x="0" y="0"/>
          <a:chExt cx="0" cy="0"/>
        </a:xfrm>
      </p:grpSpPr>
      <p:sp>
        <p:nvSpPr>
          <p:cNvPr id="154" name="Google Shape;154;p13"/>
          <p:cNvSpPr/>
          <p:nvPr/>
        </p:nvSpPr>
        <p:spPr>
          <a:xfrm>
            <a:off x="476131" y="476131"/>
            <a:ext cx="5178400" cy="591354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55" name="Google Shape;155;p13"/>
          <p:cNvPicPr preferRelativeResize="0"/>
          <p:nvPr/>
        </p:nvPicPr>
        <p:blipFill rotWithShape="1">
          <a:blip r:embed="rId3">
            <a:alphaModFix/>
          </a:blip>
          <a:srcRect b="1781" l="0" r="0" t="1782"/>
          <a:stretch/>
        </p:blipFill>
        <p:spPr>
          <a:xfrm>
            <a:off x="476131" y="476131"/>
            <a:ext cx="5178400" cy="5913546"/>
          </a:xfrm>
          <a:prstGeom prst="rect">
            <a:avLst/>
          </a:prstGeom>
          <a:noFill/>
          <a:ln>
            <a:noFill/>
          </a:ln>
        </p:spPr>
      </p:pic>
      <p:sp>
        <p:nvSpPr>
          <p:cNvPr id="156" name="Google Shape;156;p13"/>
          <p:cNvSpPr/>
          <p:nvPr/>
        </p:nvSpPr>
        <p:spPr>
          <a:xfrm>
            <a:off x="6533127" y="1863606"/>
            <a:ext cx="4767707"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Why a Review Strategy is Essential</a:t>
            </a:r>
            <a:endParaRPr b="0" i="0" sz="1800" u="none" cap="none" strike="noStrike">
              <a:solidFill>
                <a:schemeClr val="dk1"/>
              </a:solidFill>
              <a:latin typeface="Arial"/>
              <a:ea typeface="Arial"/>
              <a:cs typeface="Arial"/>
              <a:sym typeface="Arial"/>
            </a:endParaRPr>
          </a:p>
        </p:txBody>
      </p:sp>
      <p:sp>
        <p:nvSpPr>
          <p:cNvPr id="157" name="Google Shape;157;p13"/>
          <p:cNvSpPr/>
          <p:nvPr/>
        </p:nvSpPr>
        <p:spPr>
          <a:xfrm>
            <a:off x="5868790" y="3107498"/>
            <a:ext cx="6096381" cy="181644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A structured review strategy helps ensure your business consistently receives valuable customer feedback, improves the overall customer experience, and builds a stronger online reputation. Without a clear plan, review generation and management become reactive instead of proactive, leaving you at the mercy of unpredictable customer input.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62" name="Shape 162"/>
        <p:cNvGrpSpPr/>
        <p:nvPr/>
      </p:nvGrpSpPr>
      <p:grpSpPr>
        <a:xfrm>
          <a:off x="0" y="0"/>
          <a:ext cx="0" cy="0"/>
          <a:chOff x="0" y="0"/>
          <a:chExt cx="0" cy="0"/>
        </a:xfrm>
      </p:grpSpPr>
      <p:sp>
        <p:nvSpPr>
          <p:cNvPr id="163" name="Google Shape;163;p14"/>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1: Mapping the Customer Journey</a:t>
            </a:r>
            <a:endParaRPr b="0" i="0" sz="1800" u="none" cap="none" strike="noStrike">
              <a:solidFill>
                <a:schemeClr val="dk1"/>
              </a:solidFill>
              <a:latin typeface="Arial"/>
              <a:ea typeface="Arial"/>
              <a:cs typeface="Arial"/>
              <a:sym typeface="Arial"/>
            </a:endParaRPr>
          </a:p>
        </p:txBody>
      </p:sp>
      <p:pic>
        <p:nvPicPr>
          <p:cNvPr descr="preencoded.png" id="164" name="Google Shape;164;p14"/>
          <p:cNvPicPr preferRelativeResize="0"/>
          <p:nvPr/>
        </p:nvPicPr>
        <p:blipFill rotWithShape="1">
          <a:blip r:embed="rId3">
            <a:alphaModFix/>
          </a:blip>
          <a:srcRect b="0" l="0" r="0" t="0"/>
          <a:stretch/>
        </p:blipFill>
        <p:spPr>
          <a:xfrm>
            <a:off x="476137" y="2656810"/>
            <a:ext cx="3875706" cy="1190327"/>
          </a:xfrm>
          <a:prstGeom prst="rect">
            <a:avLst/>
          </a:prstGeom>
          <a:noFill/>
          <a:ln>
            <a:noFill/>
          </a:ln>
        </p:spPr>
      </p:pic>
      <p:sp>
        <p:nvSpPr>
          <p:cNvPr id="165" name="Google Shape;165;p14"/>
          <p:cNvSpPr/>
          <p:nvPr/>
        </p:nvSpPr>
        <p:spPr>
          <a:xfrm>
            <a:off x="506291" y="3121038"/>
            <a:ext cx="352643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Identify Key Touchpoints</a:t>
            </a:r>
            <a:endParaRPr b="0" i="0" sz="1800" u="none" cap="none" strike="noStrike">
              <a:solidFill>
                <a:schemeClr val="dk1"/>
              </a:solidFill>
              <a:latin typeface="Arial"/>
              <a:ea typeface="Arial"/>
              <a:cs typeface="Arial"/>
              <a:sym typeface="Arial"/>
            </a:endParaRPr>
          </a:p>
        </p:txBody>
      </p:sp>
      <p:sp>
        <p:nvSpPr>
          <p:cNvPr id="166" name="Google Shape;166;p14"/>
          <p:cNvSpPr/>
          <p:nvPr/>
        </p:nvSpPr>
        <p:spPr>
          <a:xfrm>
            <a:off x="761810" y="3999946"/>
            <a:ext cx="3526434" cy="1298052"/>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Analyze your customer journey to pinpoint the moments when customers are most satisfied, such as after a purchase, upon completion of a service, or during positive interactions.</a:t>
            </a:r>
            <a:endParaRPr b="0" i="0" sz="1800" u="none" cap="none" strike="noStrike">
              <a:solidFill>
                <a:schemeClr val="dk1"/>
              </a:solidFill>
              <a:latin typeface="Arial"/>
              <a:ea typeface="Arial"/>
              <a:cs typeface="Arial"/>
              <a:sym typeface="Arial"/>
            </a:endParaRPr>
          </a:p>
        </p:txBody>
      </p:sp>
      <p:pic>
        <p:nvPicPr>
          <p:cNvPr descr="preencoded.png" id="167" name="Google Shape;167;p14"/>
          <p:cNvPicPr preferRelativeResize="0"/>
          <p:nvPr/>
        </p:nvPicPr>
        <p:blipFill rotWithShape="1">
          <a:blip r:embed="rId4">
            <a:alphaModFix/>
          </a:blip>
          <a:srcRect b="0" l="0" r="0" t="0"/>
          <a:stretch/>
        </p:blipFill>
        <p:spPr>
          <a:xfrm>
            <a:off x="4158108" y="2656810"/>
            <a:ext cx="3875706" cy="1190327"/>
          </a:xfrm>
          <a:prstGeom prst="rect">
            <a:avLst/>
          </a:prstGeom>
          <a:noFill/>
          <a:ln>
            <a:noFill/>
          </a:ln>
        </p:spPr>
      </p:pic>
      <p:sp>
        <p:nvSpPr>
          <p:cNvPr id="168" name="Google Shape;168;p14"/>
          <p:cNvSpPr/>
          <p:nvPr/>
        </p:nvSpPr>
        <p:spPr>
          <a:xfrm>
            <a:off x="4488333" y="2992483"/>
            <a:ext cx="3212188"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Determine Best Times to Request Reviews</a:t>
            </a:r>
            <a:endParaRPr b="0" i="0" sz="1800" u="none" cap="none" strike="noStrike">
              <a:solidFill>
                <a:schemeClr val="dk1"/>
              </a:solidFill>
              <a:latin typeface="Arial"/>
              <a:ea typeface="Arial"/>
              <a:cs typeface="Arial"/>
              <a:sym typeface="Arial"/>
            </a:endParaRPr>
          </a:p>
        </p:txBody>
      </p:sp>
      <p:sp>
        <p:nvSpPr>
          <p:cNvPr id="169" name="Google Shape;169;p14"/>
          <p:cNvSpPr/>
          <p:nvPr/>
        </p:nvSpPr>
        <p:spPr>
          <a:xfrm>
            <a:off x="4443889" y="3999946"/>
            <a:ext cx="3526434"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The optimal times to request reviews are typically after a purchase, upon service completion, or following other positive interactions with your business.</a:t>
            </a:r>
            <a:endParaRPr b="0" i="0" sz="1800" u="none" cap="none" strike="noStrike">
              <a:solidFill>
                <a:schemeClr val="dk1"/>
              </a:solidFill>
              <a:latin typeface="Arial"/>
              <a:ea typeface="Arial"/>
              <a:cs typeface="Arial"/>
              <a:sym typeface="Arial"/>
            </a:endParaRPr>
          </a:p>
        </p:txBody>
      </p:sp>
      <p:pic>
        <p:nvPicPr>
          <p:cNvPr descr="preencoded.png" id="170" name="Google Shape;170;p14"/>
          <p:cNvPicPr preferRelativeResize="0"/>
          <p:nvPr/>
        </p:nvPicPr>
        <p:blipFill rotWithShape="1">
          <a:blip r:embed="rId5">
            <a:alphaModFix/>
          </a:blip>
          <a:srcRect b="0" l="0" r="0" t="0"/>
          <a:stretch/>
        </p:blipFill>
        <p:spPr>
          <a:xfrm>
            <a:off x="7840237" y="2656810"/>
            <a:ext cx="3875706" cy="1190327"/>
          </a:xfrm>
          <a:prstGeom prst="rect">
            <a:avLst/>
          </a:prstGeom>
          <a:noFill/>
          <a:ln>
            <a:noFill/>
          </a:ln>
        </p:spPr>
      </p:pic>
      <p:sp>
        <p:nvSpPr>
          <p:cNvPr id="171" name="Google Shape;171;p14"/>
          <p:cNvSpPr/>
          <p:nvPr/>
        </p:nvSpPr>
        <p:spPr>
          <a:xfrm>
            <a:off x="8170412" y="3121038"/>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Create Tailored Strategies</a:t>
            </a:r>
            <a:endParaRPr b="0" i="0" sz="1800" u="none" cap="none" strike="noStrike">
              <a:solidFill>
                <a:schemeClr val="dk1"/>
              </a:solidFill>
              <a:latin typeface="Arial"/>
              <a:ea typeface="Arial"/>
              <a:cs typeface="Arial"/>
              <a:sym typeface="Arial"/>
            </a:endParaRPr>
          </a:p>
        </p:txBody>
      </p:sp>
      <p:sp>
        <p:nvSpPr>
          <p:cNvPr id="172" name="Google Shape;172;p14"/>
          <p:cNvSpPr/>
          <p:nvPr/>
        </p:nvSpPr>
        <p:spPr>
          <a:xfrm>
            <a:off x="8125968" y="3999946"/>
            <a:ext cx="3526434" cy="108171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Develop different review request strategies for each identified touchpoint, such as sending a post-purchase email or making in-person requests.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77" name="Shape 177"/>
        <p:cNvGrpSpPr/>
        <p:nvPr/>
      </p:nvGrpSpPr>
      <p:grpSpPr>
        <a:xfrm>
          <a:off x="0" y="0"/>
          <a:ext cx="0" cy="0"/>
          <a:chOff x="0" y="0"/>
          <a:chExt cx="0" cy="0"/>
        </a:xfrm>
      </p:grpSpPr>
      <p:sp>
        <p:nvSpPr>
          <p:cNvPr id="178" name="Google Shape;178;p15"/>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Step 2: Setting Review Goals</a:t>
            </a:r>
            <a:endParaRPr b="0" i="0" sz="1800" u="none" cap="none" strike="noStrike">
              <a:solidFill>
                <a:schemeClr val="dk1"/>
              </a:solidFill>
              <a:latin typeface="Arial"/>
              <a:ea typeface="Arial"/>
              <a:cs typeface="Arial"/>
              <a:sym typeface="Arial"/>
            </a:endParaRPr>
          </a:p>
        </p:txBody>
      </p:sp>
      <p:pic>
        <p:nvPicPr>
          <p:cNvPr descr="preencoded.png" id="179" name="Google Shape;179;p15"/>
          <p:cNvPicPr preferRelativeResize="0"/>
          <p:nvPr/>
        </p:nvPicPr>
        <p:blipFill rotWithShape="1">
          <a:blip r:embed="rId3">
            <a:alphaModFix/>
          </a:blip>
          <a:srcRect b="0" l="0" r="0" t="0"/>
          <a:stretch/>
        </p:blipFill>
        <p:spPr>
          <a:xfrm>
            <a:off x="476129" y="2536736"/>
            <a:ext cx="11255735" cy="2885353"/>
          </a:xfrm>
          <a:prstGeom prst="rect">
            <a:avLst/>
          </a:prstGeom>
          <a:noFill/>
          <a:ln>
            <a:noFill/>
          </a:ln>
        </p:spPr>
      </p:pic>
      <p:pic>
        <p:nvPicPr>
          <p:cNvPr descr="preencoded.png" id="180" name="Google Shape;180;p15"/>
          <p:cNvPicPr preferRelativeResize="0"/>
          <p:nvPr/>
        </p:nvPicPr>
        <p:blipFill rotWithShape="1">
          <a:blip r:embed="rId4">
            <a:alphaModFix/>
          </a:blip>
          <a:srcRect b="0" l="0" r="0" t="0"/>
          <a:stretch/>
        </p:blipFill>
        <p:spPr>
          <a:xfrm>
            <a:off x="476129" y="2536736"/>
            <a:ext cx="11246213" cy="2875831"/>
          </a:xfrm>
          <a:prstGeom prst="rect">
            <a:avLst/>
          </a:prstGeom>
          <a:noFill/>
          <a:ln>
            <a:noFill/>
          </a:ln>
        </p:spPr>
      </p:pic>
      <p:sp>
        <p:nvSpPr>
          <p:cNvPr id="181" name="Google Shape;181;p15"/>
          <p:cNvSpPr/>
          <p:nvPr/>
        </p:nvSpPr>
        <p:spPr>
          <a:xfrm>
            <a:off x="476131" y="2536826"/>
            <a:ext cx="5618345"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Business Size</a:t>
            </a:r>
            <a:endParaRPr b="0" i="0" sz="1530" u="none" cap="none" strike="noStrike">
              <a:solidFill>
                <a:schemeClr val="dk1"/>
              </a:solidFill>
              <a:latin typeface="Arial"/>
              <a:ea typeface="Arial"/>
              <a:cs typeface="Arial"/>
              <a:sym typeface="Arial"/>
            </a:endParaRPr>
          </a:p>
        </p:txBody>
      </p:sp>
      <p:sp>
        <p:nvSpPr>
          <p:cNvPr id="182" name="Google Shape;182;p15"/>
          <p:cNvSpPr/>
          <p:nvPr/>
        </p:nvSpPr>
        <p:spPr>
          <a:xfrm>
            <a:off x="6094476" y="2536826"/>
            <a:ext cx="5618345"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Monthly Review Target</a:t>
            </a:r>
            <a:endParaRPr b="0" i="0" sz="1530" u="none" cap="none" strike="noStrike">
              <a:solidFill>
                <a:schemeClr val="dk1"/>
              </a:solidFill>
              <a:latin typeface="Arial"/>
              <a:ea typeface="Arial"/>
              <a:cs typeface="Arial"/>
              <a:sym typeface="Arial"/>
            </a:endParaRPr>
          </a:p>
        </p:txBody>
      </p:sp>
      <p:sp>
        <p:nvSpPr>
          <p:cNvPr id="183" name="Google Shape;183;p15"/>
          <p:cNvSpPr/>
          <p:nvPr/>
        </p:nvSpPr>
        <p:spPr>
          <a:xfrm>
            <a:off x="476131" y="3319065"/>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Small Business (&lt; 50 employees)</a:t>
            </a:r>
            <a:endParaRPr b="0" i="0" sz="1530" u="none" cap="none" strike="noStrike">
              <a:solidFill>
                <a:schemeClr val="dk1"/>
              </a:solidFill>
              <a:latin typeface="Arial"/>
              <a:ea typeface="Arial"/>
              <a:cs typeface="Arial"/>
              <a:sym typeface="Arial"/>
            </a:endParaRPr>
          </a:p>
        </p:txBody>
      </p:sp>
      <p:sp>
        <p:nvSpPr>
          <p:cNvPr id="184" name="Google Shape;184;p15"/>
          <p:cNvSpPr/>
          <p:nvPr/>
        </p:nvSpPr>
        <p:spPr>
          <a:xfrm>
            <a:off x="6094476" y="3319065"/>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5-10 new reviews</a:t>
            </a:r>
            <a:endParaRPr b="0" i="0" sz="1530" u="none" cap="none" strike="noStrike">
              <a:solidFill>
                <a:schemeClr val="dk1"/>
              </a:solidFill>
              <a:latin typeface="Arial"/>
              <a:ea typeface="Arial"/>
              <a:cs typeface="Arial"/>
              <a:sym typeface="Arial"/>
            </a:endParaRPr>
          </a:p>
        </p:txBody>
      </p:sp>
      <p:sp>
        <p:nvSpPr>
          <p:cNvPr id="185" name="Google Shape;185;p15"/>
          <p:cNvSpPr/>
          <p:nvPr/>
        </p:nvSpPr>
        <p:spPr>
          <a:xfrm>
            <a:off x="476131" y="4362052"/>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Medium Business (50-500 employees)</a:t>
            </a:r>
            <a:endParaRPr b="0" i="0" sz="1530" u="none" cap="none" strike="noStrike">
              <a:solidFill>
                <a:schemeClr val="dk1"/>
              </a:solidFill>
              <a:latin typeface="Arial"/>
              <a:ea typeface="Arial"/>
              <a:cs typeface="Arial"/>
              <a:sym typeface="Arial"/>
            </a:endParaRPr>
          </a:p>
        </p:txBody>
      </p:sp>
      <p:sp>
        <p:nvSpPr>
          <p:cNvPr id="186" name="Google Shape;186;p15"/>
          <p:cNvSpPr/>
          <p:nvPr/>
        </p:nvSpPr>
        <p:spPr>
          <a:xfrm>
            <a:off x="6094476" y="4362052"/>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10-25 new reviews</a:t>
            </a:r>
            <a:endParaRPr b="0" i="0" sz="1530" u="none" cap="none" strike="noStrike">
              <a:solidFill>
                <a:schemeClr val="dk1"/>
              </a:solidFill>
              <a:latin typeface="Arial"/>
              <a:ea typeface="Arial"/>
              <a:cs typeface="Arial"/>
              <a:sym typeface="Arial"/>
            </a:endParaRPr>
          </a:p>
        </p:txBody>
      </p:sp>
      <p:sp>
        <p:nvSpPr>
          <p:cNvPr id="187" name="Google Shape;187;p15"/>
          <p:cNvSpPr/>
          <p:nvPr/>
        </p:nvSpPr>
        <p:spPr>
          <a:xfrm>
            <a:off x="-476131" y="6521506"/>
            <a:ext cx="12188952" cy="173044"/>
          </a:xfrm>
          <a:prstGeom prst="rect">
            <a:avLst/>
          </a:prstGeom>
          <a:noFill/>
          <a:ln>
            <a:noFill/>
          </a:ln>
        </p:spPr>
        <p:txBody>
          <a:bodyPr anchorCtr="0" anchor="t" bIns="0" lIns="0" spcFirstLastPara="1" rIns="0" wrap="square" tIns="0">
            <a:noAutofit/>
          </a:bodyPr>
          <a:lstStyle/>
          <a:p>
            <a:pPr indent="0" lvl="0" marL="0" marR="0" rtl="0" algn="r">
              <a:lnSpc>
                <a:spcPct val="113666"/>
              </a:lnSpc>
              <a:spcBef>
                <a:spcPts val="0"/>
              </a:spcBef>
              <a:spcAft>
                <a:spcPts val="0"/>
              </a:spcAft>
              <a:buClr>
                <a:srgbClr val="1C2F35"/>
              </a:buClr>
              <a:buSzPts val="1200"/>
              <a:buFont typeface="Roboto"/>
              <a:buNone/>
            </a:pPr>
            <a:r>
              <a:rPr b="0" i="0" lang="en-US" sz="1200" u="none" cap="none" strike="noStrike">
                <a:solidFill>
                  <a:srgbClr val="1C2F35"/>
                </a:solidFill>
                <a:latin typeface="Roboto"/>
                <a:ea typeface="Roboto"/>
                <a:cs typeface="Roboto"/>
                <a:sym typeface="Roboto"/>
              </a:rPr>
              <a:t>*Based on industry benchmarks from BrightLocal's 2022 Local Consumer Review Survey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92" name="Shape 192"/>
        <p:cNvGrpSpPr/>
        <p:nvPr/>
      </p:nvGrpSpPr>
      <p:grpSpPr>
        <a:xfrm>
          <a:off x="0" y="0"/>
          <a:ext cx="0" cy="0"/>
          <a:chOff x="0" y="0"/>
          <a:chExt cx="0" cy="0"/>
        </a:xfrm>
      </p:grpSpPr>
      <p:sp>
        <p:nvSpPr>
          <p:cNvPr id="193" name="Google Shape;193;p16"/>
          <p:cNvSpPr/>
          <p:nvPr/>
        </p:nvSpPr>
        <p:spPr>
          <a:xfrm>
            <a:off x="2474423" y="363794"/>
            <a:ext cx="7240107"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 3: Establishing a Review Tracking and Response System</a:t>
            </a:r>
            <a:endParaRPr b="0" i="0" sz="1800" u="none" cap="none" strike="noStrike">
              <a:solidFill>
                <a:schemeClr val="dk1"/>
              </a:solidFill>
              <a:latin typeface="Arial"/>
              <a:ea typeface="Arial"/>
              <a:cs typeface="Arial"/>
              <a:sym typeface="Arial"/>
            </a:endParaRPr>
          </a:p>
        </p:txBody>
      </p:sp>
      <p:sp>
        <p:nvSpPr>
          <p:cNvPr id="194" name="Google Shape;194;p16"/>
          <p:cNvSpPr/>
          <p:nvPr/>
        </p:nvSpPr>
        <p:spPr>
          <a:xfrm>
            <a:off x="476131" y="2133067"/>
            <a:ext cx="5523119" cy="2028318"/>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6"/>
          <p:cNvSpPr/>
          <p:nvPr/>
        </p:nvSpPr>
        <p:spPr>
          <a:xfrm>
            <a:off x="761810" y="2357890"/>
            <a:ext cx="5551687" cy="349361"/>
          </a:xfrm>
          <a:prstGeom prst="rect">
            <a:avLst/>
          </a:prstGeom>
          <a:noFill/>
          <a:ln>
            <a:noFill/>
          </a:ln>
        </p:spPr>
        <p:txBody>
          <a:bodyPr anchorCtr="0" anchor="t" bIns="0" lIns="0" spcFirstLastPara="1" rIns="0" wrap="square" tIns="0">
            <a:noAutofit/>
          </a:bodyPr>
          <a:lstStyle/>
          <a:p>
            <a:pPr indent="0" lvl="0" marL="0" marR="0" rtl="0" algn="l">
              <a:lnSpc>
                <a:spcPct val="113578"/>
              </a:lnSpc>
              <a:spcBef>
                <a:spcPts val="0"/>
              </a:spcBef>
              <a:spcAft>
                <a:spcPts val="0"/>
              </a:spcAft>
              <a:buClr>
                <a:srgbClr val="FDFDFD"/>
              </a:buClr>
              <a:buSzPts val="2423"/>
              <a:buFont typeface="Roboto"/>
              <a:buNone/>
            </a:pPr>
            <a:r>
              <a:rPr b="1" i="0" lang="en-US" sz="2423" u="none" cap="none" strike="noStrike">
                <a:solidFill>
                  <a:srgbClr val="FDFDFD"/>
                </a:solidFill>
                <a:latin typeface="Roboto"/>
                <a:ea typeface="Roboto"/>
                <a:cs typeface="Roboto"/>
                <a:sym typeface="Roboto"/>
              </a:rPr>
              <a:t>Utilize Tracking Tools</a:t>
            </a:r>
            <a:endParaRPr b="0" i="0" sz="1800" u="none" cap="none" strike="noStrike">
              <a:solidFill>
                <a:schemeClr val="dk1"/>
              </a:solidFill>
              <a:latin typeface="Arial"/>
              <a:ea typeface="Arial"/>
              <a:cs typeface="Arial"/>
              <a:sym typeface="Arial"/>
            </a:endParaRPr>
          </a:p>
        </p:txBody>
      </p:sp>
      <p:sp>
        <p:nvSpPr>
          <p:cNvPr id="196" name="Google Shape;196;p16"/>
          <p:cNvSpPr/>
          <p:nvPr/>
        </p:nvSpPr>
        <p:spPr>
          <a:xfrm>
            <a:off x="761810" y="2863630"/>
            <a:ext cx="5551687" cy="770439"/>
          </a:xfrm>
          <a:prstGeom prst="rect">
            <a:avLst/>
          </a:prstGeom>
          <a:noFill/>
          <a:ln>
            <a:noFill/>
          </a:ln>
        </p:spPr>
        <p:txBody>
          <a:bodyPr anchorCtr="0" anchor="t" bIns="0" lIns="0" spcFirstLastPara="1" rIns="0" wrap="square" tIns="0">
            <a:noAutofit/>
          </a:bodyPr>
          <a:lstStyle/>
          <a:p>
            <a:pPr indent="0" lvl="0" marL="0" marR="0" rtl="0" algn="l">
              <a:lnSpc>
                <a:spcPct val="113644"/>
              </a:lnSpc>
              <a:spcBef>
                <a:spcPts val="0"/>
              </a:spcBef>
              <a:spcAft>
                <a:spcPts val="0"/>
              </a:spcAft>
              <a:buClr>
                <a:srgbClr val="FFFFFF"/>
              </a:buClr>
              <a:buSzPts val="1781"/>
              <a:buFont typeface="Roboto"/>
              <a:buNone/>
            </a:pPr>
            <a:r>
              <a:rPr b="0" i="0" lang="en-US" sz="1781" u="none" cap="none" strike="noStrike">
                <a:solidFill>
                  <a:srgbClr val="FFFFFF"/>
                </a:solidFill>
                <a:latin typeface="Roboto"/>
                <a:ea typeface="Roboto"/>
                <a:cs typeface="Roboto"/>
                <a:sym typeface="Roboto"/>
              </a:rPr>
              <a:t>Leverage tools like spreadsheets, CRM systems, or dedicated review management software to track and manage your reviews.</a:t>
            </a:r>
            <a:endParaRPr b="0" i="0" sz="1800" u="none" cap="none" strike="noStrike">
              <a:solidFill>
                <a:schemeClr val="dk1"/>
              </a:solidFill>
              <a:latin typeface="Arial"/>
              <a:ea typeface="Arial"/>
              <a:cs typeface="Arial"/>
              <a:sym typeface="Arial"/>
            </a:endParaRPr>
          </a:p>
        </p:txBody>
      </p:sp>
      <p:sp>
        <p:nvSpPr>
          <p:cNvPr id="197" name="Google Shape;197;p16"/>
          <p:cNvSpPr/>
          <p:nvPr/>
        </p:nvSpPr>
        <p:spPr>
          <a:xfrm>
            <a:off x="6189702" y="2133067"/>
            <a:ext cx="5523119" cy="2028318"/>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6"/>
          <p:cNvSpPr/>
          <p:nvPr/>
        </p:nvSpPr>
        <p:spPr>
          <a:xfrm>
            <a:off x="6475381" y="2357890"/>
            <a:ext cx="5551687" cy="349361"/>
          </a:xfrm>
          <a:prstGeom prst="rect">
            <a:avLst/>
          </a:prstGeom>
          <a:noFill/>
          <a:ln>
            <a:noFill/>
          </a:ln>
        </p:spPr>
        <p:txBody>
          <a:bodyPr anchorCtr="0" anchor="t" bIns="0" lIns="0" spcFirstLastPara="1" rIns="0" wrap="square" tIns="0">
            <a:noAutofit/>
          </a:bodyPr>
          <a:lstStyle/>
          <a:p>
            <a:pPr indent="0" lvl="0" marL="0" marR="0" rtl="0" algn="l">
              <a:lnSpc>
                <a:spcPct val="113578"/>
              </a:lnSpc>
              <a:spcBef>
                <a:spcPts val="0"/>
              </a:spcBef>
              <a:spcAft>
                <a:spcPts val="0"/>
              </a:spcAft>
              <a:buClr>
                <a:srgbClr val="FDFDFD"/>
              </a:buClr>
              <a:buSzPts val="2423"/>
              <a:buFont typeface="Roboto"/>
              <a:buNone/>
            </a:pPr>
            <a:r>
              <a:rPr b="1" i="0" lang="en-US" sz="2423" u="none" cap="none" strike="noStrike">
                <a:solidFill>
                  <a:srgbClr val="FDFDFD"/>
                </a:solidFill>
                <a:latin typeface="Roboto"/>
                <a:ea typeface="Roboto"/>
                <a:cs typeface="Roboto"/>
                <a:sym typeface="Roboto"/>
              </a:rPr>
              <a:t>Track Key Review Data</a:t>
            </a:r>
            <a:endParaRPr b="0" i="0" sz="1800" u="none" cap="none" strike="noStrike">
              <a:solidFill>
                <a:schemeClr val="dk1"/>
              </a:solidFill>
              <a:latin typeface="Arial"/>
              <a:ea typeface="Arial"/>
              <a:cs typeface="Arial"/>
              <a:sym typeface="Arial"/>
            </a:endParaRPr>
          </a:p>
        </p:txBody>
      </p:sp>
      <p:sp>
        <p:nvSpPr>
          <p:cNvPr id="199" name="Google Shape;199;p16"/>
          <p:cNvSpPr/>
          <p:nvPr/>
        </p:nvSpPr>
        <p:spPr>
          <a:xfrm>
            <a:off x="6475381" y="2863630"/>
            <a:ext cx="5551687" cy="770439"/>
          </a:xfrm>
          <a:prstGeom prst="rect">
            <a:avLst/>
          </a:prstGeom>
          <a:noFill/>
          <a:ln>
            <a:noFill/>
          </a:ln>
        </p:spPr>
        <p:txBody>
          <a:bodyPr anchorCtr="0" anchor="t" bIns="0" lIns="0" spcFirstLastPara="1" rIns="0" wrap="square" tIns="0">
            <a:noAutofit/>
          </a:bodyPr>
          <a:lstStyle/>
          <a:p>
            <a:pPr indent="0" lvl="0" marL="0" marR="0" rtl="0" algn="l">
              <a:lnSpc>
                <a:spcPct val="113644"/>
              </a:lnSpc>
              <a:spcBef>
                <a:spcPts val="0"/>
              </a:spcBef>
              <a:spcAft>
                <a:spcPts val="0"/>
              </a:spcAft>
              <a:buClr>
                <a:srgbClr val="FFFFFF"/>
              </a:buClr>
              <a:buSzPts val="1781"/>
              <a:buFont typeface="Roboto"/>
              <a:buNone/>
            </a:pPr>
            <a:r>
              <a:rPr b="0" i="0" lang="en-US" sz="1781" u="none" cap="none" strike="noStrike">
                <a:solidFill>
                  <a:srgbClr val="FFFFFF"/>
                </a:solidFill>
                <a:latin typeface="Roboto"/>
                <a:ea typeface="Roboto"/>
                <a:cs typeface="Roboto"/>
                <a:sym typeface="Roboto"/>
              </a:rPr>
              <a:t>Monitor fields such as review date, rating, response status, and any necessary follow-up actions.</a:t>
            </a:r>
            <a:endParaRPr b="0" i="0" sz="1800" u="none" cap="none" strike="noStrike">
              <a:solidFill>
                <a:schemeClr val="dk1"/>
              </a:solidFill>
              <a:latin typeface="Arial"/>
              <a:ea typeface="Arial"/>
              <a:cs typeface="Arial"/>
              <a:sym typeface="Arial"/>
            </a:endParaRPr>
          </a:p>
        </p:txBody>
      </p:sp>
      <p:sp>
        <p:nvSpPr>
          <p:cNvPr id="200" name="Google Shape;200;p16"/>
          <p:cNvSpPr/>
          <p:nvPr/>
        </p:nvSpPr>
        <p:spPr>
          <a:xfrm>
            <a:off x="476131" y="4351837"/>
            <a:ext cx="5523119" cy="2028318"/>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6"/>
          <p:cNvSpPr/>
          <p:nvPr/>
        </p:nvSpPr>
        <p:spPr>
          <a:xfrm>
            <a:off x="761810" y="4576660"/>
            <a:ext cx="5551687" cy="349361"/>
          </a:xfrm>
          <a:prstGeom prst="rect">
            <a:avLst/>
          </a:prstGeom>
          <a:noFill/>
          <a:ln>
            <a:noFill/>
          </a:ln>
        </p:spPr>
        <p:txBody>
          <a:bodyPr anchorCtr="0" anchor="t" bIns="0" lIns="0" spcFirstLastPara="1" rIns="0" wrap="square" tIns="0">
            <a:noAutofit/>
          </a:bodyPr>
          <a:lstStyle/>
          <a:p>
            <a:pPr indent="0" lvl="0" marL="0" marR="0" rtl="0" algn="l">
              <a:lnSpc>
                <a:spcPct val="113578"/>
              </a:lnSpc>
              <a:spcBef>
                <a:spcPts val="0"/>
              </a:spcBef>
              <a:spcAft>
                <a:spcPts val="0"/>
              </a:spcAft>
              <a:buClr>
                <a:srgbClr val="1B2F35"/>
              </a:buClr>
              <a:buSzPts val="2423"/>
              <a:buFont typeface="Roboto"/>
              <a:buNone/>
            </a:pPr>
            <a:r>
              <a:rPr b="1" i="0" lang="en-US" sz="2423" u="none" cap="none" strike="noStrike">
                <a:solidFill>
                  <a:srgbClr val="1B2F35"/>
                </a:solidFill>
                <a:latin typeface="Roboto"/>
                <a:ea typeface="Roboto"/>
                <a:cs typeface="Roboto"/>
                <a:sym typeface="Roboto"/>
              </a:rPr>
              <a:t>Set Up Automatic Alerts</a:t>
            </a:r>
            <a:endParaRPr b="0" i="0" sz="1800" u="none" cap="none" strike="noStrike">
              <a:solidFill>
                <a:schemeClr val="dk1"/>
              </a:solidFill>
              <a:latin typeface="Arial"/>
              <a:ea typeface="Arial"/>
              <a:cs typeface="Arial"/>
              <a:sym typeface="Arial"/>
            </a:endParaRPr>
          </a:p>
        </p:txBody>
      </p:sp>
      <p:sp>
        <p:nvSpPr>
          <p:cNvPr id="202" name="Google Shape;202;p16"/>
          <p:cNvSpPr/>
          <p:nvPr/>
        </p:nvSpPr>
        <p:spPr>
          <a:xfrm>
            <a:off x="761810" y="5082400"/>
            <a:ext cx="5551687" cy="770439"/>
          </a:xfrm>
          <a:prstGeom prst="rect">
            <a:avLst/>
          </a:prstGeom>
          <a:noFill/>
          <a:ln>
            <a:noFill/>
          </a:ln>
        </p:spPr>
        <p:txBody>
          <a:bodyPr anchorCtr="0" anchor="t" bIns="0" lIns="0" spcFirstLastPara="1" rIns="0" wrap="square" tIns="0">
            <a:noAutofit/>
          </a:bodyPr>
          <a:lstStyle/>
          <a:p>
            <a:pPr indent="0" lvl="0" marL="0" marR="0" rtl="0" algn="l">
              <a:lnSpc>
                <a:spcPct val="113644"/>
              </a:lnSpc>
              <a:spcBef>
                <a:spcPts val="0"/>
              </a:spcBef>
              <a:spcAft>
                <a:spcPts val="0"/>
              </a:spcAft>
              <a:buClr>
                <a:srgbClr val="1C2F35"/>
              </a:buClr>
              <a:buSzPts val="1781"/>
              <a:buFont typeface="Roboto"/>
              <a:buNone/>
            </a:pPr>
            <a:r>
              <a:rPr b="0" i="0" lang="en-US" sz="1781" u="none" cap="none" strike="noStrike">
                <a:solidFill>
                  <a:srgbClr val="1C2F35"/>
                </a:solidFill>
                <a:latin typeface="Roboto"/>
                <a:ea typeface="Roboto"/>
                <a:cs typeface="Roboto"/>
                <a:sym typeface="Roboto"/>
              </a:rPr>
              <a:t>Implement automatic alerts to notify you of new reviews, ensuring timely and responsive engagement with your customers.</a:t>
            </a:r>
            <a:endParaRPr b="0" i="0" sz="1800" u="none" cap="none" strike="noStrike">
              <a:solidFill>
                <a:schemeClr val="dk1"/>
              </a:solidFill>
              <a:latin typeface="Arial"/>
              <a:ea typeface="Arial"/>
              <a:cs typeface="Arial"/>
              <a:sym typeface="Arial"/>
            </a:endParaRPr>
          </a:p>
        </p:txBody>
      </p:sp>
      <p:sp>
        <p:nvSpPr>
          <p:cNvPr id="203" name="Google Shape;203;p16"/>
          <p:cNvSpPr/>
          <p:nvPr/>
        </p:nvSpPr>
        <p:spPr>
          <a:xfrm>
            <a:off x="6189702" y="4351837"/>
            <a:ext cx="5523119" cy="2028318"/>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6"/>
          <p:cNvSpPr/>
          <p:nvPr/>
        </p:nvSpPr>
        <p:spPr>
          <a:xfrm>
            <a:off x="6475381" y="4576660"/>
            <a:ext cx="5551687" cy="349361"/>
          </a:xfrm>
          <a:prstGeom prst="rect">
            <a:avLst/>
          </a:prstGeom>
          <a:noFill/>
          <a:ln>
            <a:noFill/>
          </a:ln>
        </p:spPr>
        <p:txBody>
          <a:bodyPr anchorCtr="0" anchor="t" bIns="0" lIns="0" spcFirstLastPara="1" rIns="0" wrap="square" tIns="0">
            <a:noAutofit/>
          </a:bodyPr>
          <a:lstStyle/>
          <a:p>
            <a:pPr indent="0" lvl="0" marL="0" marR="0" rtl="0" algn="l">
              <a:lnSpc>
                <a:spcPct val="113578"/>
              </a:lnSpc>
              <a:spcBef>
                <a:spcPts val="0"/>
              </a:spcBef>
              <a:spcAft>
                <a:spcPts val="0"/>
              </a:spcAft>
              <a:buClr>
                <a:srgbClr val="FDFDFD"/>
              </a:buClr>
              <a:buSzPts val="2423"/>
              <a:buFont typeface="Roboto"/>
              <a:buNone/>
            </a:pPr>
            <a:r>
              <a:rPr b="1" i="0" lang="en-US" sz="2423" u="none" cap="none" strike="noStrike">
                <a:solidFill>
                  <a:srgbClr val="FDFDFD"/>
                </a:solidFill>
                <a:latin typeface="Roboto"/>
                <a:ea typeface="Roboto"/>
                <a:cs typeface="Roboto"/>
                <a:sym typeface="Roboto"/>
              </a:rPr>
              <a:t>Centralize Review Management</a:t>
            </a:r>
            <a:endParaRPr b="0" i="0" sz="1800" u="none" cap="none" strike="noStrike">
              <a:solidFill>
                <a:schemeClr val="dk1"/>
              </a:solidFill>
              <a:latin typeface="Arial"/>
              <a:ea typeface="Arial"/>
              <a:cs typeface="Arial"/>
              <a:sym typeface="Arial"/>
            </a:endParaRPr>
          </a:p>
        </p:txBody>
      </p:sp>
      <p:sp>
        <p:nvSpPr>
          <p:cNvPr id="205" name="Google Shape;205;p16"/>
          <p:cNvSpPr/>
          <p:nvPr/>
        </p:nvSpPr>
        <p:spPr>
          <a:xfrm>
            <a:off x="6475381" y="5082400"/>
            <a:ext cx="5551687" cy="770439"/>
          </a:xfrm>
          <a:prstGeom prst="rect">
            <a:avLst/>
          </a:prstGeom>
          <a:noFill/>
          <a:ln>
            <a:noFill/>
          </a:ln>
        </p:spPr>
        <p:txBody>
          <a:bodyPr anchorCtr="0" anchor="t" bIns="0" lIns="0" spcFirstLastPara="1" rIns="0" wrap="square" tIns="0">
            <a:noAutofit/>
          </a:bodyPr>
          <a:lstStyle/>
          <a:p>
            <a:pPr indent="0" lvl="0" marL="0" marR="0" rtl="0" algn="l">
              <a:lnSpc>
                <a:spcPct val="113644"/>
              </a:lnSpc>
              <a:spcBef>
                <a:spcPts val="0"/>
              </a:spcBef>
              <a:spcAft>
                <a:spcPts val="0"/>
              </a:spcAft>
              <a:buClr>
                <a:srgbClr val="FFFFFF"/>
              </a:buClr>
              <a:buSzPts val="1781"/>
              <a:buFont typeface="Roboto"/>
              <a:buNone/>
            </a:pPr>
            <a:r>
              <a:rPr b="0" i="0" lang="en-US" sz="1781" u="none" cap="none" strike="noStrike">
                <a:solidFill>
                  <a:srgbClr val="FFFFFF"/>
                </a:solidFill>
                <a:latin typeface="Roboto"/>
                <a:ea typeface="Roboto"/>
                <a:cs typeface="Roboto"/>
                <a:sym typeface="Roboto"/>
              </a:rPr>
              <a:t>Consolidate all review data and responses into a single, accessible platform for efficient, comprehensive review tracking and management.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9D58"/>
        </a:solidFill>
      </p:bgPr>
    </p:bg>
    <p:spTree>
      <p:nvGrpSpPr>
        <p:cNvPr id="210" name="Shape 210"/>
        <p:cNvGrpSpPr/>
        <p:nvPr/>
      </p:nvGrpSpPr>
      <p:grpSpPr>
        <a:xfrm>
          <a:off x="0" y="0"/>
          <a:ext cx="0" cy="0"/>
          <a:chOff x="0" y="0"/>
          <a:chExt cx="0" cy="0"/>
        </a:xfrm>
      </p:grpSpPr>
      <p:sp>
        <p:nvSpPr>
          <p:cNvPr id="211" name="Google Shape;211;p17"/>
          <p:cNvSpPr/>
          <p:nvPr/>
        </p:nvSpPr>
        <p:spPr>
          <a:xfrm>
            <a:off x="476131" y="476131"/>
            <a:ext cx="4953666" cy="591354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12" name="Google Shape;212;p17"/>
          <p:cNvPicPr preferRelativeResize="0"/>
          <p:nvPr/>
        </p:nvPicPr>
        <p:blipFill rotWithShape="1">
          <a:blip r:embed="rId3">
            <a:alphaModFix/>
          </a:blip>
          <a:srcRect b="0" l="20167" r="20167" t="0"/>
          <a:stretch/>
        </p:blipFill>
        <p:spPr>
          <a:xfrm>
            <a:off x="476131" y="476131"/>
            <a:ext cx="4953666" cy="5913546"/>
          </a:xfrm>
          <a:prstGeom prst="rect">
            <a:avLst/>
          </a:prstGeom>
          <a:noFill/>
          <a:ln>
            <a:noFill/>
          </a:ln>
        </p:spPr>
      </p:pic>
      <p:sp>
        <p:nvSpPr>
          <p:cNvPr id="213" name="Google Shape;213;p17"/>
          <p:cNvSpPr/>
          <p:nvPr/>
        </p:nvSpPr>
        <p:spPr>
          <a:xfrm>
            <a:off x="6379024" y="1992162"/>
            <a:ext cx="4851179"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Personalized Review Strategy Plan</a:t>
            </a:r>
            <a:endParaRPr b="0" i="0" sz="1800" u="none" cap="none" strike="noStrike">
              <a:solidFill>
                <a:schemeClr val="dk1"/>
              </a:solidFill>
              <a:latin typeface="Arial"/>
              <a:ea typeface="Arial"/>
              <a:cs typeface="Arial"/>
              <a:sym typeface="Arial"/>
            </a:endParaRPr>
          </a:p>
        </p:txBody>
      </p:sp>
      <p:sp>
        <p:nvSpPr>
          <p:cNvPr id="214" name="Google Shape;214;p17"/>
          <p:cNvSpPr/>
          <p:nvPr/>
        </p:nvSpPr>
        <p:spPr>
          <a:xfrm>
            <a:off x="5714524" y="3236054"/>
            <a:ext cx="6180180" cy="1556948"/>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Crafting a personalized review strategy can strengthen your business's online reputation and drive customer loyalty. This slide provides a template to help you map your customer journey, set review generation goals, and establish a tracking and response system for managing feedback effectively.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285F4"/>
        </a:solidFill>
      </p:bgPr>
    </p:bg>
    <p:spTree>
      <p:nvGrpSpPr>
        <p:cNvPr id="219" name="Shape 219"/>
        <p:cNvGrpSpPr/>
        <p:nvPr/>
      </p:nvGrpSpPr>
      <p:grpSpPr>
        <a:xfrm>
          <a:off x="0" y="0"/>
          <a:ext cx="0" cy="0"/>
          <a:chOff x="0" y="0"/>
          <a:chExt cx="0" cy="0"/>
        </a:xfrm>
      </p:grpSpPr>
      <p:sp>
        <p:nvSpPr>
          <p:cNvPr id="220" name="Google Shape;220;p18"/>
          <p:cNvSpPr/>
          <p:nvPr/>
        </p:nvSpPr>
        <p:spPr>
          <a:xfrm>
            <a:off x="380905" y="1992757"/>
            <a:ext cx="8039798" cy="1974455"/>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Training Your Team to Ask for Reviews</a:t>
            </a:r>
            <a:endParaRPr b="0" i="0" sz="1800" u="none" cap="none" strike="noStrike">
              <a:solidFill>
                <a:schemeClr val="dk1"/>
              </a:solidFill>
              <a:latin typeface="Arial"/>
              <a:ea typeface="Arial"/>
              <a:cs typeface="Arial"/>
              <a:sym typeface="Arial"/>
            </a:endParaRPr>
          </a:p>
        </p:txBody>
      </p:sp>
      <p:sp>
        <p:nvSpPr>
          <p:cNvPr id="221" name="Google Shape;221;p18"/>
          <p:cNvSpPr/>
          <p:nvPr/>
        </p:nvSpPr>
        <p:spPr>
          <a:xfrm>
            <a:off x="380905" y="4129097"/>
            <a:ext cx="8076133" cy="584153"/>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An overview of the key topics and objectives to be covered in the training session on how to effectively request customer reviews.</a:t>
            </a:r>
            <a:endParaRPr b="0" i="0" sz="1800" u="none" cap="none" strike="noStrike">
              <a:solidFill>
                <a:schemeClr val="dk1"/>
              </a:solidFill>
              <a:latin typeface="Arial"/>
              <a:ea typeface="Arial"/>
              <a:cs typeface="Arial"/>
              <a:sym typeface="Arial"/>
            </a:endParaRPr>
          </a:p>
        </p:txBody>
      </p:sp>
      <p:pic>
        <p:nvPicPr>
          <p:cNvPr descr="preencoded.png" id="222" name="Google Shape;222;p18"/>
          <p:cNvPicPr preferRelativeResize="0"/>
          <p:nvPr/>
        </p:nvPicPr>
        <p:blipFill rotWithShape="1">
          <a:blip r:embed="rId3">
            <a:alphaModFix/>
          </a:blip>
          <a:srcRect b="0" l="10000" r="52963" t="0"/>
          <a:stretch/>
        </p:blipFill>
        <p:spPr>
          <a:xfrm>
            <a:off x="8379905" y="0"/>
            <a:ext cx="3809047" cy="685628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27" name="Shape 227"/>
        <p:cNvGrpSpPr/>
        <p:nvPr/>
      </p:nvGrpSpPr>
      <p:grpSpPr>
        <a:xfrm>
          <a:off x="0" y="0"/>
          <a:ext cx="0" cy="0"/>
          <a:chOff x="0" y="0"/>
          <a:chExt cx="0" cy="0"/>
        </a:xfrm>
      </p:grpSpPr>
      <p:sp>
        <p:nvSpPr>
          <p:cNvPr id="228" name="Google Shape;228;p19"/>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What We'll Cover</a:t>
            </a:r>
            <a:endParaRPr b="0" i="0" sz="1800" u="none" cap="none" strike="noStrike">
              <a:solidFill>
                <a:schemeClr val="dk1"/>
              </a:solidFill>
              <a:latin typeface="Arial"/>
              <a:ea typeface="Arial"/>
              <a:cs typeface="Arial"/>
              <a:sym typeface="Arial"/>
            </a:endParaRPr>
          </a:p>
        </p:txBody>
      </p:sp>
      <p:sp>
        <p:nvSpPr>
          <p:cNvPr id="229" name="Google Shape;229;p19"/>
          <p:cNvSpPr/>
          <p:nvPr/>
        </p:nvSpPr>
        <p:spPr>
          <a:xfrm>
            <a:off x="2761559" y="2068075"/>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0" name="Google Shape;230;p19"/>
          <p:cNvPicPr preferRelativeResize="0"/>
          <p:nvPr/>
        </p:nvPicPr>
        <p:blipFill rotWithShape="1">
          <a:blip r:embed="rId3">
            <a:alphaModFix/>
          </a:blip>
          <a:srcRect b="0" l="0" r="0" t="0"/>
          <a:stretch/>
        </p:blipFill>
        <p:spPr>
          <a:xfrm>
            <a:off x="3182823" y="2493493"/>
            <a:ext cx="618970" cy="618970"/>
          </a:xfrm>
          <a:prstGeom prst="rect">
            <a:avLst/>
          </a:prstGeom>
          <a:noFill/>
          <a:ln>
            <a:noFill/>
          </a:ln>
        </p:spPr>
      </p:pic>
      <p:sp>
        <p:nvSpPr>
          <p:cNvPr id="231" name="Google Shape;231;p19"/>
          <p:cNvSpPr/>
          <p:nvPr/>
        </p:nvSpPr>
        <p:spPr>
          <a:xfrm>
            <a:off x="1459341" y="3594074"/>
            <a:ext cx="4032829"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Training Objectives</a:t>
            </a:r>
            <a:endParaRPr b="0" i="0" sz="1800" u="none" cap="none" strike="noStrike">
              <a:solidFill>
                <a:schemeClr val="dk1"/>
              </a:solidFill>
              <a:latin typeface="Arial"/>
              <a:ea typeface="Arial"/>
              <a:cs typeface="Arial"/>
              <a:sym typeface="Arial"/>
            </a:endParaRPr>
          </a:p>
        </p:txBody>
      </p:sp>
      <p:sp>
        <p:nvSpPr>
          <p:cNvPr id="232" name="Google Shape;232;p19"/>
          <p:cNvSpPr/>
          <p:nvPr/>
        </p:nvSpPr>
        <p:spPr>
          <a:xfrm>
            <a:off x="1459341" y="3954148"/>
            <a:ext cx="4032829"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Equip team members with scripts and confidence to request reviews naturally and effectively.</a:t>
            </a:r>
            <a:endParaRPr b="0" i="0" sz="1800" u="none" cap="none" strike="noStrike">
              <a:solidFill>
                <a:schemeClr val="dk1"/>
              </a:solidFill>
              <a:latin typeface="Arial"/>
              <a:ea typeface="Arial"/>
              <a:cs typeface="Arial"/>
              <a:sym typeface="Arial"/>
            </a:endParaRPr>
          </a:p>
        </p:txBody>
      </p:sp>
      <p:sp>
        <p:nvSpPr>
          <p:cNvPr id="233" name="Google Shape;233;p19"/>
          <p:cNvSpPr/>
          <p:nvPr/>
        </p:nvSpPr>
        <p:spPr>
          <a:xfrm>
            <a:off x="7999000" y="2068075"/>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4" name="Google Shape;234;p19"/>
          <p:cNvPicPr preferRelativeResize="0"/>
          <p:nvPr/>
        </p:nvPicPr>
        <p:blipFill rotWithShape="1">
          <a:blip r:embed="rId4">
            <a:alphaModFix/>
          </a:blip>
          <a:srcRect b="0" l="0" r="0" t="0"/>
          <a:stretch/>
        </p:blipFill>
        <p:spPr>
          <a:xfrm>
            <a:off x="8470480" y="2472570"/>
            <a:ext cx="485654" cy="628493"/>
          </a:xfrm>
          <a:prstGeom prst="rect">
            <a:avLst/>
          </a:prstGeom>
          <a:noFill/>
          <a:ln>
            <a:noFill/>
          </a:ln>
        </p:spPr>
      </p:pic>
      <p:sp>
        <p:nvSpPr>
          <p:cNvPr id="235" name="Google Shape;235;p19"/>
          <p:cNvSpPr/>
          <p:nvPr/>
        </p:nvSpPr>
        <p:spPr>
          <a:xfrm>
            <a:off x="6901042" y="3594074"/>
            <a:ext cx="3624309"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Training Topics</a:t>
            </a:r>
            <a:endParaRPr b="0" i="0" sz="1800" u="none" cap="none" strike="noStrike">
              <a:solidFill>
                <a:schemeClr val="dk1"/>
              </a:solidFill>
              <a:latin typeface="Arial"/>
              <a:ea typeface="Arial"/>
              <a:cs typeface="Arial"/>
              <a:sym typeface="Arial"/>
            </a:endParaRPr>
          </a:p>
        </p:txBody>
      </p:sp>
      <p:sp>
        <p:nvSpPr>
          <p:cNvPr id="236" name="Google Shape;236;p19"/>
          <p:cNvSpPr/>
          <p:nvPr/>
        </p:nvSpPr>
        <p:spPr>
          <a:xfrm>
            <a:off x="6901042" y="3954148"/>
            <a:ext cx="3624309"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Role-playing scenarios, creating simple scripts, and handling objections.</a:t>
            </a:r>
            <a:endParaRPr b="0" i="0" sz="1800" u="none" cap="none" strike="noStrike">
              <a:solidFill>
                <a:schemeClr val="dk1"/>
              </a:solidFill>
              <a:latin typeface="Arial"/>
              <a:ea typeface="Arial"/>
              <a:cs typeface="Arial"/>
              <a:sym typeface="Arial"/>
            </a:endParaRPr>
          </a:p>
        </p:txBody>
      </p:sp>
      <p:sp>
        <p:nvSpPr>
          <p:cNvPr id="237" name="Google Shape;237;p19"/>
          <p:cNvSpPr/>
          <p:nvPr/>
        </p:nvSpPr>
        <p:spPr>
          <a:xfrm>
            <a:off x="0" y="5551687"/>
            <a:ext cx="12188952" cy="1304599"/>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9"/>
          <p:cNvSpPr/>
          <p:nvPr/>
        </p:nvSpPr>
        <p:spPr>
          <a:xfrm>
            <a:off x="857363" y="5876051"/>
            <a:ext cx="10474226"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This training session will provide the necessary tools and practice for your team to confidently and effectively request reviews from customers.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43" name="Shape 243"/>
        <p:cNvGrpSpPr/>
        <p:nvPr/>
      </p:nvGrpSpPr>
      <p:grpSpPr>
        <a:xfrm>
          <a:off x="0" y="0"/>
          <a:ext cx="0" cy="0"/>
          <a:chOff x="0" y="0"/>
          <a:chExt cx="0" cy="0"/>
        </a:xfrm>
      </p:grpSpPr>
      <p:sp>
        <p:nvSpPr>
          <p:cNvPr id="244" name="Google Shape;244;p20"/>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Training is Important</a:t>
            </a:r>
            <a:endParaRPr b="0" i="0" sz="1800" u="none" cap="none" strike="noStrike">
              <a:solidFill>
                <a:schemeClr val="dk1"/>
              </a:solidFill>
              <a:latin typeface="Arial"/>
              <a:ea typeface="Arial"/>
              <a:cs typeface="Arial"/>
              <a:sym typeface="Arial"/>
            </a:endParaRPr>
          </a:p>
        </p:txBody>
      </p:sp>
      <p:sp>
        <p:nvSpPr>
          <p:cNvPr id="245" name="Google Shape;245;p20"/>
          <p:cNvSpPr/>
          <p:nvPr/>
        </p:nvSpPr>
        <p:spPr>
          <a:xfrm>
            <a:off x="952262" y="2260432"/>
            <a:ext cx="5446938" cy="3405675"/>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Direct Customer Interaction</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Your team members have the most frequent and direct contact with customers, positioning them to significantly influence review volume.</a:t>
            </a:r>
            <a:endParaRPr/>
          </a:p>
          <a:p>
            <a:pPr indent="-242900" lvl="0" marL="242900" marR="0" rtl="0" algn="l">
              <a:lnSpc>
                <a:spcPct val="113592"/>
              </a:lnSpc>
              <a:spcBef>
                <a:spcPts val="2766"/>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Review Request Professionalism</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Proper training ensures that review requests made by your team are natural, professional, and well-received, leading to improved success rates.</a:t>
            </a:r>
            <a:endParaRPr b="0" i="0" sz="1800" u="none" cap="none" strike="noStrike">
              <a:solidFill>
                <a:schemeClr val="dk1"/>
              </a:solidFill>
              <a:latin typeface="Arial"/>
              <a:ea typeface="Arial"/>
              <a:cs typeface="Arial"/>
              <a:sym typeface="Arial"/>
            </a:endParaRPr>
          </a:p>
        </p:txBody>
      </p:sp>
      <p:sp>
        <p:nvSpPr>
          <p:cNvPr id="246" name="Google Shape;246;p20"/>
          <p:cNvSpPr/>
          <p:nvPr/>
        </p:nvSpPr>
        <p:spPr>
          <a:xfrm>
            <a:off x="6284928" y="2260432"/>
            <a:ext cx="5446938" cy="1842776"/>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Improved Customer Relationships</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Well-executed review requests can help strengthen customer relationships and foster a positive brand image, further enhancing the likelihood of receiving valuable feedback.</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285F4"/>
        </a:solidFill>
      </p:bgPr>
    </p:bg>
    <p:spTree>
      <p:nvGrpSpPr>
        <p:cNvPr id="251" name="Shape 251"/>
        <p:cNvGrpSpPr/>
        <p:nvPr/>
      </p:nvGrpSpPr>
      <p:grpSpPr>
        <a:xfrm>
          <a:off x="0" y="0"/>
          <a:ext cx="0" cy="0"/>
          <a:chOff x="0" y="0"/>
          <a:chExt cx="0" cy="0"/>
        </a:xfrm>
      </p:grpSpPr>
      <p:sp>
        <p:nvSpPr>
          <p:cNvPr id="252" name="Google Shape;252;p21"/>
          <p:cNvSpPr/>
          <p:nvPr/>
        </p:nvSpPr>
        <p:spPr>
          <a:xfrm>
            <a:off x="476131" y="476131"/>
            <a:ext cx="3380530" cy="591354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3" name="Google Shape;253;p21"/>
          <p:cNvPicPr preferRelativeResize="0"/>
          <p:nvPr/>
        </p:nvPicPr>
        <p:blipFill rotWithShape="1">
          <a:blip r:embed="rId3">
            <a:alphaModFix/>
          </a:blip>
          <a:srcRect b="0" l="43781" r="12510" t="0"/>
          <a:stretch/>
        </p:blipFill>
        <p:spPr>
          <a:xfrm>
            <a:off x="476131" y="476131"/>
            <a:ext cx="3380530" cy="5913546"/>
          </a:xfrm>
          <a:prstGeom prst="rect">
            <a:avLst/>
          </a:prstGeom>
          <a:noFill/>
          <a:ln>
            <a:noFill/>
          </a:ln>
        </p:spPr>
      </p:pic>
      <p:sp>
        <p:nvSpPr>
          <p:cNvPr id="254" name="Google Shape;254;p21"/>
          <p:cNvSpPr/>
          <p:nvPr/>
        </p:nvSpPr>
        <p:spPr>
          <a:xfrm>
            <a:off x="4989495" y="2254034"/>
            <a:ext cx="6057100"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Creating Effective Review Request Scripts</a:t>
            </a:r>
            <a:endParaRPr b="0" i="0" sz="1800" u="none" cap="none" strike="noStrike">
              <a:solidFill>
                <a:schemeClr val="dk1"/>
              </a:solidFill>
              <a:latin typeface="Arial"/>
              <a:ea typeface="Arial"/>
              <a:cs typeface="Arial"/>
              <a:sym typeface="Arial"/>
            </a:endParaRPr>
          </a:p>
        </p:txBody>
      </p:sp>
      <p:sp>
        <p:nvSpPr>
          <p:cNvPr id="255" name="Google Shape;255;p21"/>
          <p:cNvSpPr/>
          <p:nvPr/>
        </p:nvSpPr>
        <p:spPr>
          <a:xfrm>
            <a:off x="4184239" y="3497926"/>
            <a:ext cx="7667613" cy="1037965"/>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Crafting effective review request scripts is crucial for success. These scripts should strike a balance between being friendly, concise, and natural, while also conveying the value of customer feedback and making a simple request.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285F4"/>
        </a:solidFill>
      </p:bgPr>
    </p:bg>
    <p:spTree>
      <p:nvGrpSpPr>
        <p:cNvPr id="24" name="Shape 24"/>
        <p:cNvGrpSpPr/>
        <p:nvPr/>
      </p:nvGrpSpPr>
      <p:grpSpPr>
        <a:xfrm>
          <a:off x="0" y="0"/>
          <a:ext cx="0" cy="0"/>
          <a:chOff x="0" y="0"/>
          <a:chExt cx="0" cy="0"/>
        </a:xfrm>
      </p:grpSpPr>
      <p:sp>
        <p:nvSpPr>
          <p:cNvPr id="25" name="Google Shape;25;p4"/>
          <p:cNvSpPr/>
          <p:nvPr/>
        </p:nvSpPr>
        <p:spPr>
          <a:xfrm>
            <a:off x="380905" y="1354741"/>
            <a:ext cx="6881506" cy="2961683"/>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Optimizing Your Google Business Profile</a:t>
            </a:r>
            <a:endParaRPr b="0" i="0" sz="1800" u="none" cap="none" strike="noStrike">
              <a:solidFill>
                <a:schemeClr val="dk1"/>
              </a:solidFill>
              <a:latin typeface="Arial"/>
              <a:ea typeface="Arial"/>
              <a:cs typeface="Arial"/>
              <a:sym typeface="Arial"/>
            </a:endParaRPr>
          </a:p>
        </p:txBody>
      </p:sp>
      <p:sp>
        <p:nvSpPr>
          <p:cNvPr id="26" name="Google Shape;26;p4"/>
          <p:cNvSpPr/>
          <p:nvPr/>
        </p:nvSpPr>
        <p:spPr>
          <a:xfrm>
            <a:off x="380905" y="4478309"/>
            <a:ext cx="7217193" cy="876230"/>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An overview of why and how to fully optimize your Google Business Profile for better visibility, trust, and customer engagement.</a:t>
            </a:r>
            <a:endParaRPr b="0" i="0" sz="1800" u="none" cap="none" strike="noStrike">
              <a:solidFill>
                <a:schemeClr val="dk1"/>
              </a:solidFill>
              <a:latin typeface="Arial"/>
              <a:ea typeface="Arial"/>
              <a:cs typeface="Arial"/>
              <a:sym typeface="Arial"/>
            </a:endParaRPr>
          </a:p>
        </p:txBody>
      </p:sp>
      <p:pic>
        <p:nvPicPr>
          <p:cNvPr descr="preencoded.png" id="27" name="Google Shape;27;p4"/>
          <p:cNvPicPr preferRelativeResize="0"/>
          <p:nvPr/>
        </p:nvPicPr>
        <p:blipFill rotWithShape="1">
          <a:blip r:embed="rId3">
            <a:alphaModFix/>
          </a:blip>
          <a:srcRect b="19973" l="41048" r="37250" t="21439"/>
          <a:stretch/>
        </p:blipFill>
        <p:spPr>
          <a:xfrm>
            <a:off x="8379905" y="0"/>
            <a:ext cx="3809047" cy="685628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60" name="Shape 260"/>
        <p:cNvGrpSpPr/>
        <p:nvPr/>
      </p:nvGrpSpPr>
      <p:grpSpPr>
        <a:xfrm>
          <a:off x="0" y="0"/>
          <a:ext cx="0" cy="0"/>
          <a:chOff x="0" y="0"/>
          <a:chExt cx="0" cy="0"/>
        </a:xfrm>
      </p:grpSpPr>
      <p:sp>
        <p:nvSpPr>
          <p:cNvPr id="261" name="Google Shape;261;p22"/>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Role-Playing Scenarios for Practice</a:t>
            </a:r>
            <a:endParaRPr b="0" i="0" sz="1800" u="none" cap="none" strike="noStrike">
              <a:solidFill>
                <a:schemeClr val="dk1"/>
              </a:solidFill>
              <a:latin typeface="Arial"/>
              <a:ea typeface="Arial"/>
              <a:cs typeface="Arial"/>
              <a:sym typeface="Arial"/>
            </a:endParaRPr>
          </a:p>
        </p:txBody>
      </p:sp>
      <p:pic>
        <p:nvPicPr>
          <p:cNvPr descr="preencoded.png" id="262" name="Google Shape;262;p22"/>
          <p:cNvPicPr preferRelativeResize="0"/>
          <p:nvPr/>
        </p:nvPicPr>
        <p:blipFill rotWithShape="1">
          <a:blip r:embed="rId3">
            <a:alphaModFix/>
          </a:blip>
          <a:srcRect b="0" l="0" r="0" t="0"/>
          <a:stretch/>
        </p:blipFill>
        <p:spPr>
          <a:xfrm>
            <a:off x="476131" y="2828217"/>
            <a:ext cx="3875706" cy="1190327"/>
          </a:xfrm>
          <a:prstGeom prst="rect">
            <a:avLst/>
          </a:prstGeom>
          <a:noFill/>
          <a:ln>
            <a:noFill/>
          </a:ln>
        </p:spPr>
      </p:pic>
      <p:sp>
        <p:nvSpPr>
          <p:cNvPr id="263" name="Google Shape;263;p22"/>
          <p:cNvSpPr/>
          <p:nvPr/>
        </p:nvSpPr>
        <p:spPr>
          <a:xfrm>
            <a:off x="506291" y="3292445"/>
            <a:ext cx="352643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After Purchase Scenario</a:t>
            </a:r>
            <a:endParaRPr b="0" i="0" sz="1800" u="none" cap="none" strike="noStrike">
              <a:solidFill>
                <a:schemeClr val="dk1"/>
              </a:solidFill>
              <a:latin typeface="Arial"/>
              <a:ea typeface="Arial"/>
              <a:cs typeface="Arial"/>
              <a:sym typeface="Arial"/>
            </a:endParaRPr>
          </a:p>
        </p:txBody>
      </p:sp>
      <p:sp>
        <p:nvSpPr>
          <p:cNvPr id="264" name="Google Shape;264;p22"/>
          <p:cNvSpPr/>
          <p:nvPr/>
        </p:nvSpPr>
        <p:spPr>
          <a:xfrm>
            <a:off x="761810" y="4171353"/>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Practice a friendly, concise review request after a successful purchase, emphasizing the value of customer feedback.</a:t>
            </a:r>
            <a:endParaRPr b="0" i="0" sz="1800" u="none" cap="none" strike="noStrike">
              <a:solidFill>
                <a:schemeClr val="dk1"/>
              </a:solidFill>
              <a:latin typeface="Arial"/>
              <a:ea typeface="Arial"/>
              <a:cs typeface="Arial"/>
              <a:sym typeface="Arial"/>
            </a:endParaRPr>
          </a:p>
        </p:txBody>
      </p:sp>
      <p:pic>
        <p:nvPicPr>
          <p:cNvPr descr="preencoded.png" id="265" name="Google Shape;265;p22"/>
          <p:cNvPicPr preferRelativeResize="0"/>
          <p:nvPr/>
        </p:nvPicPr>
        <p:blipFill rotWithShape="1">
          <a:blip r:embed="rId4">
            <a:alphaModFix/>
          </a:blip>
          <a:srcRect b="0" l="0" r="0" t="0"/>
          <a:stretch/>
        </p:blipFill>
        <p:spPr>
          <a:xfrm>
            <a:off x="4158112" y="2828217"/>
            <a:ext cx="3875706" cy="1190327"/>
          </a:xfrm>
          <a:prstGeom prst="rect">
            <a:avLst/>
          </a:prstGeom>
          <a:noFill/>
          <a:ln>
            <a:noFill/>
          </a:ln>
        </p:spPr>
      </p:pic>
      <p:sp>
        <p:nvSpPr>
          <p:cNvPr id="266" name="Google Shape;266;p22"/>
          <p:cNvSpPr/>
          <p:nvPr/>
        </p:nvSpPr>
        <p:spPr>
          <a:xfrm>
            <a:off x="4488333" y="3163890"/>
            <a:ext cx="3212188"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Post-Problem Resolution Scenario</a:t>
            </a:r>
            <a:endParaRPr b="0" i="0" sz="1800" u="none" cap="none" strike="noStrike">
              <a:solidFill>
                <a:schemeClr val="dk1"/>
              </a:solidFill>
              <a:latin typeface="Arial"/>
              <a:ea typeface="Arial"/>
              <a:cs typeface="Arial"/>
              <a:sym typeface="Arial"/>
            </a:endParaRPr>
          </a:p>
        </p:txBody>
      </p:sp>
      <p:sp>
        <p:nvSpPr>
          <p:cNvPr id="267" name="Google Shape;267;p22"/>
          <p:cNvSpPr/>
          <p:nvPr/>
        </p:nvSpPr>
        <p:spPr>
          <a:xfrm>
            <a:off x="4443889" y="4171353"/>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Role-play requesting a review after resolving a customer issue, focusing on building rapport and highlighting the importance of their feedback.</a:t>
            </a:r>
            <a:endParaRPr b="0" i="0" sz="1800" u="none" cap="none" strike="noStrike">
              <a:solidFill>
                <a:schemeClr val="dk1"/>
              </a:solidFill>
              <a:latin typeface="Arial"/>
              <a:ea typeface="Arial"/>
              <a:cs typeface="Arial"/>
              <a:sym typeface="Arial"/>
            </a:endParaRPr>
          </a:p>
        </p:txBody>
      </p:sp>
      <p:pic>
        <p:nvPicPr>
          <p:cNvPr descr="preencoded.png" id="268" name="Google Shape;268;p22"/>
          <p:cNvPicPr preferRelativeResize="0"/>
          <p:nvPr/>
        </p:nvPicPr>
        <p:blipFill rotWithShape="1">
          <a:blip r:embed="rId5">
            <a:alphaModFix/>
          </a:blip>
          <a:srcRect b="0" l="0" r="0" t="0"/>
          <a:stretch/>
        </p:blipFill>
        <p:spPr>
          <a:xfrm>
            <a:off x="7840239" y="2828217"/>
            <a:ext cx="3875706" cy="1190327"/>
          </a:xfrm>
          <a:prstGeom prst="rect">
            <a:avLst/>
          </a:prstGeom>
          <a:noFill/>
          <a:ln>
            <a:noFill/>
          </a:ln>
        </p:spPr>
      </p:pic>
      <p:sp>
        <p:nvSpPr>
          <p:cNvPr id="269" name="Google Shape;269;p22"/>
          <p:cNvSpPr/>
          <p:nvPr/>
        </p:nvSpPr>
        <p:spPr>
          <a:xfrm>
            <a:off x="8170412" y="3292445"/>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Check-out Scenario</a:t>
            </a:r>
            <a:endParaRPr b="0" i="0" sz="1800" u="none" cap="none" strike="noStrike">
              <a:solidFill>
                <a:schemeClr val="dk1"/>
              </a:solidFill>
              <a:latin typeface="Arial"/>
              <a:ea typeface="Arial"/>
              <a:cs typeface="Arial"/>
              <a:sym typeface="Arial"/>
            </a:endParaRPr>
          </a:p>
        </p:txBody>
      </p:sp>
      <p:sp>
        <p:nvSpPr>
          <p:cNvPr id="270" name="Google Shape;270;p22"/>
          <p:cNvSpPr/>
          <p:nvPr/>
        </p:nvSpPr>
        <p:spPr>
          <a:xfrm>
            <a:off x="8125968" y="4171353"/>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Practice seamlessly incorporating a review request into the check-out process, ensuring the request is natural and non-intrusive.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75" name="Shape 275"/>
        <p:cNvGrpSpPr/>
        <p:nvPr/>
      </p:nvGrpSpPr>
      <p:grpSpPr>
        <a:xfrm>
          <a:off x="0" y="0"/>
          <a:ext cx="0" cy="0"/>
          <a:chOff x="0" y="0"/>
          <a:chExt cx="0" cy="0"/>
        </a:xfrm>
      </p:grpSpPr>
      <p:sp>
        <p:nvSpPr>
          <p:cNvPr id="276" name="Google Shape;276;p23"/>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Handling Objections Effectively</a:t>
            </a:r>
            <a:endParaRPr b="0" i="0" sz="1800" u="none" cap="none" strike="noStrike">
              <a:solidFill>
                <a:schemeClr val="dk1"/>
              </a:solidFill>
              <a:latin typeface="Arial"/>
              <a:ea typeface="Arial"/>
              <a:cs typeface="Arial"/>
              <a:sym typeface="Arial"/>
            </a:endParaRPr>
          </a:p>
        </p:txBody>
      </p:sp>
      <p:pic>
        <p:nvPicPr>
          <p:cNvPr descr="preencoded.png" id="277" name="Google Shape;277;p23"/>
          <p:cNvPicPr preferRelativeResize="0"/>
          <p:nvPr/>
        </p:nvPicPr>
        <p:blipFill rotWithShape="1">
          <a:blip r:embed="rId3">
            <a:alphaModFix/>
          </a:blip>
          <a:srcRect b="0" l="0" r="0" t="0"/>
          <a:stretch/>
        </p:blipFill>
        <p:spPr>
          <a:xfrm>
            <a:off x="476131" y="2536736"/>
            <a:ext cx="11246213" cy="2885353"/>
          </a:xfrm>
          <a:prstGeom prst="rect">
            <a:avLst/>
          </a:prstGeom>
          <a:noFill/>
          <a:ln>
            <a:noFill/>
          </a:ln>
        </p:spPr>
      </p:pic>
      <p:pic>
        <p:nvPicPr>
          <p:cNvPr descr="preencoded.png" id="278" name="Google Shape;278;p23"/>
          <p:cNvPicPr preferRelativeResize="0"/>
          <p:nvPr/>
        </p:nvPicPr>
        <p:blipFill rotWithShape="1">
          <a:blip r:embed="rId4">
            <a:alphaModFix/>
          </a:blip>
          <a:srcRect b="0" l="0" r="0" t="0"/>
          <a:stretch/>
        </p:blipFill>
        <p:spPr>
          <a:xfrm>
            <a:off x="476131" y="2536736"/>
            <a:ext cx="11236690" cy="2875831"/>
          </a:xfrm>
          <a:prstGeom prst="rect">
            <a:avLst/>
          </a:prstGeom>
          <a:noFill/>
          <a:ln>
            <a:noFill/>
          </a:ln>
        </p:spPr>
      </p:pic>
      <p:sp>
        <p:nvSpPr>
          <p:cNvPr id="279" name="Google Shape;279;p23"/>
          <p:cNvSpPr/>
          <p:nvPr/>
        </p:nvSpPr>
        <p:spPr>
          <a:xfrm>
            <a:off x="476131" y="2536826"/>
            <a:ext cx="5618345"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Objection</a:t>
            </a:r>
            <a:endParaRPr b="0" i="0" sz="1530" u="none" cap="none" strike="noStrike">
              <a:solidFill>
                <a:schemeClr val="dk1"/>
              </a:solidFill>
              <a:latin typeface="Arial"/>
              <a:ea typeface="Arial"/>
              <a:cs typeface="Arial"/>
              <a:sym typeface="Arial"/>
            </a:endParaRPr>
          </a:p>
        </p:txBody>
      </p:sp>
      <p:sp>
        <p:nvSpPr>
          <p:cNvPr id="280" name="Google Shape;280;p23"/>
          <p:cNvSpPr/>
          <p:nvPr/>
        </p:nvSpPr>
        <p:spPr>
          <a:xfrm>
            <a:off x="6094476" y="2536826"/>
            <a:ext cx="5618345" cy="78224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FDFDFD"/>
              </a:buClr>
              <a:buSzPts val="1700"/>
              <a:buFont typeface="Roboto"/>
              <a:buNone/>
            </a:pPr>
            <a:r>
              <a:rPr b="0" i="0" lang="en-US" sz="1700" u="none" cap="none" strike="noStrike">
                <a:solidFill>
                  <a:srgbClr val="FDFDFD"/>
                </a:solidFill>
                <a:latin typeface="Roboto"/>
                <a:ea typeface="Roboto"/>
                <a:cs typeface="Roboto"/>
                <a:sym typeface="Roboto"/>
              </a:rPr>
              <a:t>Empathetic Response</a:t>
            </a:r>
            <a:endParaRPr b="0" i="0" sz="1530" u="none" cap="none" strike="noStrike">
              <a:solidFill>
                <a:schemeClr val="dk1"/>
              </a:solidFill>
              <a:latin typeface="Arial"/>
              <a:ea typeface="Arial"/>
              <a:cs typeface="Arial"/>
              <a:sym typeface="Arial"/>
            </a:endParaRPr>
          </a:p>
        </p:txBody>
      </p:sp>
      <p:sp>
        <p:nvSpPr>
          <p:cNvPr id="281" name="Google Shape;281;p23"/>
          <p:cNvSpPr/>
          <p:nvPr/>
        </p:nvSpPr>
        <p:spPr>
          <a:xfrm>
            <a:off x="476131" y="3319065"/>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"I'm busy."</a:t>
            </a:r>
            <a:endParaRPr b="0" i="0" sz="1530" u="none" cap="none" strike="noStrike">
              <a:solidFill>
                <a:schemeClr val="dk1"/>
              </a:solidFill>
              <a:latin typeface="Arial"/>
              <a:ea typeface="Arial"/>
              <a:cs typeface="Arial"/>
              <a:sym typeface="Arial"/>
            </a:endParaRPr>
          </a:p>
        </p:txBody>
      </p:sp>
      <p:sp>
        <p:nvSpPr>
          <p:cNvPr id="282" name="Google Shape;282;p23"/>
          <p:cNvSpPr/>
          <p:nvPr/>
        </p:nvSpPr>
        <p:spPr>
          <a:xfrm>
            <a:off x="6094476" y="3319065"/>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"I understand, can I send you a reminder to provide the review later?"</a:t>
            </a:r>
            <a:endParaRPr b="0" i="0" sz="1530" u="none" cap="none" strike="noStrike">
              <a:solidFill>
                <a:schemeClr val="dk1"/>
              </a:solidFill>
              <a:latin typeface="Arial"/>
              <a:ea typeface="Arial"/>
              <a:cs typeface="Arial"/>
              <a:sym typeface="Arial"/>
            </a:endParaRPr>
          </a:p>
        </p:txBody>
      </p:sp>
      <p:sp>
        <p:nvSpPr>
          <p:cNvPr id="283" name="Google Shape;283;p23"/>
          <p:cNvSpPr/>
          <p:nvPr/>
        </p:nvSpPr>
        <p:spPr>
          <a:xfrm>
            <a:off x="476131" y="4362052"/>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"I don't have time for this."</a:t>
            </a:r>
            <a:endParaRPr b="0" i="0" sz="1530" u="none" cap="none" strike="noStrike">
              <a:solidFill>
                <a:schemeClr val="dk1"/>
              </a:solidFill>
              <a:latin typeface="Arial"/>
              <a:ea typeface="Arial"/>
              <a:cs typeface="Arial"/>
              <a:sym typeface="Arial"/>
            </a:endParaRPr>
          </a:p>
        </p:txBody>
      </p:sp>
      <p:sp>
        <p:nvSpPr>
          <p:cNvPr id="284" name="Google Shape;284;p23"/>
          <p:cNvSpPr/>
          <p:nvPr/>
        </p:nvSpPr>
        <p:spPr>
          <a:xfrm>
            <a:off x="6094476" y="4362052"/>
            <a:ext cx="5618345" cy="104298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1B2F35"/>
              </a:buClr>
              <a:buSzPts val="1700"/>
              <a:buFont typeface="Roboto"/>
              <a:buNone/>
            </a:pPr>
            <a:r>
              <a:rPr b="0" i="0" lang="en-US" sz="1700" u="none" cap="none" strike="noStrike">
                <a:solidFill>
                  <a:srgbClr val="1B2F35"/>
                </a:solidFill>
                <a:latin typeface="Roboto"/>
                <a:ea typeface="Roboto"/>
                <a:cs typeface="Roboto"/>
                <a:sym typeface="Roboto"/>
              </a:rPr>
              <a:t>"No problem, I can follow up with you later when you're less busy."</a:t>
            </a:r>
            <a:endParaRPr b="0" i="0" sz="1530" u="none" cap="none" strike="noStrike">
              <a:solidFill>
                <a:schemeClr val="dk1"/>
              </a:solidFill>
              <a:latin typeface="Arial"/>
              <a:ea typeface="Arial"/>
              <a:cs typeface="Arial"/>
              <a:sym typeface="Arial"/>
            </a:endParaRPr>
          </a:p>
        </p:txBody>
      </p:sp>
      <p:sp>
        <p:nvSpPr>
          <p:cNvPr id="285" name="Google Shape;285;p23"/>
          <p:cNvSpPr/>
          <p:nvPr/>
        </p:nvSpPr>
        <p:spPr>
          <a:xfrm>
            <a:off x="-476131" y="6521506"/>
            <a:ext cx="12188952" cy="173044"/>
          </a:xfrm>
          <a:prstGeom prst="rect">
            <a:avLst/>
          </a:prstGeom>
          <a:noFill/>
          <a:ln>
            <a:noFill/>
          </a:ln>
        </p:spPr>
        <p:txBody>
          <a:bodyPr anchorCtr="0" anchor="t" bIns="0" lIns="0" spcFirstLastPara="1" rIns="0" wrap="square" tIns="0">
            <a:noAutofit/>
          </a:bodyPr>
          <a:lstStyle/>
          <a:p>
            <a:pPr indent="0" lvl="0" marL="0" marR="0" rtl="0" algn="r">
              <a:lnSpc>
                <a:spcPct val="113666"/>
              </a:lnSpc>
              <a:spcBef>
                <a:spcPts val="0"/>
              </a:spcBef>
              <a:spcAft>
                <a:spcPts val="0"/>
              </a:spcAft>
              <a:buClr>
                <a:srgbClr val="FFFFFF"/>
              </a:buClr>
              <a:buSzPts val="1200"/>
              <a:buFont typeface="Roboto"/>
              <a:buNone/>
            </a:pPr>
            <a:r>
              <a:rPr b="0" i="0" lang="en-US" sz="1200" u="none" cap="none" strike="noStrike">
                <a:solidFill>
                  <a:srgbClr val="FFFFFF"/>
                </a:solidFill>
                <a:latin typeface="Roboto"/>
                <a:ea typeface="Roboto"/>
                <a:cs typeface="Roboto"/>
                <a:sym typeface="Roboto"/>
              </a:rPr>
              <a:t>*Adapted from customer service best practices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90" name="Shape 290"/>
        <p:cNvGrpSpPr/>
        <p:nvPr/>
      </p:nvGrpSpPr>
      <p:grpSpPr>
        <a:xfrm>
          <a:off x="0" y="0"/>
          <a:ext cx="0" cy="0"/>
          <a:chOff x="0" y="0"/>
          <a:chExt cx="0" cy="0"/>
        </a:xfrm>
      </p:grpSpPr>
      <p:sp>
        <p:nvSpPr>
          <p:cNvPr id="291" name="Google Shape;291;p24"/>
          <p:cNvSpPr/>
          <p:nvPr/>
        </p:nvSpPr>
        <p:spPr>
          <a:xfrm>
            <a:off x="1970646" y="363794"/>
            <a:ext cx="8247659"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Hands-On Activity: Create a Customized Review Request Guide</a:t>
            </a:r>
            <a:endParaRPr b="0" i="0" sz="1800" u="none" cap="none" strike="noStrike">
              <a:solidFill>
                <a:schemeClr val="dk1"/>
              </a:solidFill>
              <a:latin typeface="Arial"/>
              <a:ea typeface="Arial"/>
              <a:cs typeface="Arial"/>
              <a:sym typeface="Arial"/>
            </a:endParaRPr>
          </a:p>
        </p:txBody>
      </p:sp>
      <p:sp>
        <p:nvSpPr>
          <p:cNvPr id="292" name="Google Shape;292;p24"/>
          <p:cNvSpPr/>
          <p:nvPr/>
        </p:nvSpPr>
        <p:spPr>
          <a:xfrm>
            <a:off x="476131" y="2133067"/>
            <a:ext cx="3618595" cy="2028318"/>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24"/>
          <p:cNvSpPr/>
          <p:nvPr/>
        </p:nvSpPr>
        <p:spPr>
          <a:xfrm>
            <a:off x="761810" y="2370686"/>
            <a:ext cx="3456711" cy="551419"/>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Step 1: Compile Review Request Scripts</a:t>
            </a:r>
            <a:endParaRPr b="0" i="0" sz="1800" u="none" cap="none" strike="noStrike">
              <a:solidFill>
                <a:schemeClr val="dk1"/>
              </a:solidFill>
              <a:latin typeface="Arial"/>
              <a:ea typeface="Arial"/>
              <a:cs typeface="Arial"/>
              <a:sym typeface="Arial"/>
            </a:endParaRPr>
          </a:p>
        </p:txBody>
      </p:sp>
      <p:sp>
        <p:nvSpPr>
          <p:cNvPr id="294" name="Google Shape;294;p24"/>
          <p:cNvSpPr/>
          <p:nvPr/>
        </p:nvSpPr>
        <p:spPr>
          <a:xfrm>
            <a:off x="761810" y="3045601"/>
            <a:ext cx="3456711" cy="811208"/>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Write 3 custom review request scripts tailored to your team's needs, such as for in-person, email, and phone scenarios.</a:t>
            </a:r>
            <a:endParaRPr b="0" i="0" sz="1800" u="none" cap="none" strike="noStrike">
              <a:solidFill>
                <a:schemeClr val="dk1"/>
              </a:solidFill>
              <a:latin typeface="Arial"/>
              <a:ea typeface="Arial"/>
              <a:cs typeface="Arial"/>
              <a:sym typeface="Arial"/>
            </a:endParaRPr>
          </a:p>
        </p:txBody>
      </p:sp>
      <p:sp>
        <p:nvSpPr>
          <p:cNvPr id="295" name="Google Shape;295;p24"/>
          <p:cNvSpPr/>
          <p:nvPr/>
        </p:nvSpPr>
        <p:spPr>
          <a:xfrm>
            <a:off x="4285178" y="2133067"/>
            <a:ext cx="3618595" cy="2028318"/>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4"/>
          <p:cNvSpPr/>
          <p:nvPr/>
        </p:nvSpPr>
        <p:spPr>
          <a:xfrm>
            <a:off x="4570857" y="2370686"/>
            <a:ext cx="3456711" cy="551419"/>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Step 2: Identify Common Scenarios</a:t>
            </a:r>
            <a:endParaRPr b="0" i="0" sz="1800" u="none" cap="none" strike="noStrike">
              <a:solidFill>
                <a:schemeClr val="dk1"/>
              </a:solidFill>
              <a:latin typeface="Arial"/>
              <a:ea typeface="Arial"/>
              <a:cs typeface="Arial"/>
              <a:sym typeface="Arial"/>
            </a:endParaRPr>
          </a:p>
        </p:txBody>
      </p:sp>
      <p:sp>
        <p:nvSpPr>
          <p:cNvPr id="297" name="Google Shape;297;p24"/>
          <p:cNvSpPr/>
          <p:nvPr/>
        </p:nvSpPr>
        <p:spPr>
          <a:xfrm>
            <a:off x="4570857" y="3045601"/>
            <a:ext cx="3456711" cy="811208"/>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Outline 3-5 common review request scenarios, such as after purchase, after problem resolution, and during check-out, for role-playing practice.</a:t>
            </a:r>
            <a:endParaRPr b="0" i="0" sz="1800" u="none" cap="none" strike="noStrike">
              <a:solidFill>
                <a:schemeClr val="dk1"/>
              </a:solidFill>
              <a:latin typeface="Arial"/>
              <a:ea typeface="Arial"/>
              <a:cs typeface="Arial"/>
              <a:sym typeface="Arial"/>
            </a:endParaRPr>
          </a:p>
        </p:txBody>
      </p:sp>
      <p:sp>
        <p:nvSpPr>
          <p:cNvPr id="298" name="Google Shape;298;p24"/>
          <p:cNvSpPr/>
          <p:nvPr/>
        </p:nvSpPr>
        <p:spPr>
          <a:xfrm>
            <a:off x="8094226" y="2133067"/>
            <a:ext cx="3618595" cy="2028318"/>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24"/>
          <p:cNvSpPr/>
          <p:nvPr/>
        </p:nvSpPr>
        <p:spPr>
          <a:xfrm>
            <a:off x="8379905" y="2370686"/>
            <a:ext cx="3456711" cy="551419"/>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1B2F35"/>
              </a:buClr>
              <a:buSzPts val="1912"/>
              <a:buFont typeface="Roboto"/>
              <a:buNone/>
            </a:pPr>
            <a:r>
              <a:rPr b="1" i="0" lang="en-US" sz="1912" u="none" cap="none" strike="noStrike">
                <a:solidFill>
                  <a:srgbClr val="1B2F35"/>
                </a:solidFill>
                <a:latin typeface="Roboto"/>
                <a:ea typeface="Roboto"/>
                <a:cs typeface="Roboto"/>
                <a:sym typeface="Roboto"/>
              </a:rPr>
              <a:t>Step 3: Practice in Small Groups</a:t>
            </a:r>
            <a:endParaRPr b="0" i="0" sz="1800" u="none" cap="none" strike="noStrike">
              <a:solidFill>
                <a:schemeClr val="dk1"/>
              </a:solidFill>
              <a:latin typeface="Arial"/>
              <a:ea typeface="Arial"/>
              <a:cs typeface="Arial"/>
              <a:sym typeface="Arial"/>
            </a:endParaRPr>
          </a:p>
        </p:txBody>
      </p:sp>
      <p:sp>
        <p:nvSpPr>
          <p:cNvPr id="300" name="Google Shape;300;p24"/>
          <p:cNvSpPr/>
          <p:nvPr/>
        </p:nvSpPr>
        <p:spPr>
          <a:xfrm>
            <a:off x="8379905" y="3045601"/>
            <a:ext cx="3456711" cy="608406"/>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1C2F35"/>
              </a:buClr>
              <a:buSzPts val="1406"/>
              <a:buFont typeface="Roboto"/>
              <a:buNone/>
            </a:pPr>
            <a:r>
              <a:rPr b="0" i="0" lang="en-US" sz="1406" u="none" cap="none" strike="noStrike">
                <a:solidFill>
                  <a:srgbClr val="1C2F35"/>
                </a:solidFill>
                <a:latin typeface="Roboto"/>
                <a:ea typeface="Roboto"/>
                <a:cs typeface="Roboto"/>
                <a:sym typeface="Roboto"/>
              </a:rPr>
              <a:t>Divide participants into small groups to role-play the review request scenarios and provide feedback to each other.</a:t>
            </a:r>
            <a:endParaRPr b="0" i="0" sz="1800" u="none" cap="none" strike="noStrike">
              <a:solidFill>
                <a:schemeClr val="dk1"/>
              </a:solidFill>
              <a:latin typeface="Arial"/>
              <a:ea typeface="Arial"/>
              <a:cs typeface="Arial"/>
              <a:sym typeface="Arial"/>
            </a:endParaRPr>
          </a:p>
        </p:txBody>
      </p:sp>
      <p:sp>
        <p:nvSpPr>
          <p:cNvPr id="301" name="Google Shape;301;p24"/>
          <p:cNvSpPr/>
          <p:nvPr/>
        </p:nvSpPr>
        <p:spPr>
          <a:xfrm>
            <a:off x="476131" y="4351837"/>
            <a:ext cx="5523119" cy="2028318"/>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24"/>
          <p:cNvSpPr/>
          <p:nvPr/>
        </p:nvSpPr>
        <p:spPr>
          <a:xfrm>
            <a:off x="761810" y="4589456"/>
            <a:ext cx="5551687" cy="27571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Step 4: Document Best Practices</a:t>
            </a:r>
            <a:endParaRPr b="0" i="0" sz="1800" u="none" cap="none" strike="noStrike">
              <a:solidFill>
                <a:schemeClr val="dk1"/>
              </a:solidFill>
              <a:latin typeface="Arial"/>
              <a:ea typeface="Arial"/>
              <a:cs typeface="Arial"/>
              <a:sym typeface="Arial"/>
            </a:endParaRPr>
          </a:p>
        </p:txBody>
      </p:sp>
      <p:sp>
        <p:nvSpPr>
          <p:cNvPr id="303" name="Google Shape;303;p24"/>
          <p:cNvSpPr/>
          <p:nvPr/>
        </p:nvSpPr>
        <p:spPr>
          <a:xfrm>
            <a:off x="761810" y="4988662"/>
            <a:ext cx="5551687" cy="608406"/>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Compile a list of key dos and don'ts for requesting reviews effectively, such as staying positive, being concise, and respecting customer decisions.</a:t>
            </a:r>
            <a:endParaRPr b="0" i="0" sz="1800" u="none" cap="none" strike="noStrike">
              <a:solidFill>
                <a:schemeClr val="dk1"/>
              </a:solidFill>
              <a:latin typeface="Arial"/>
              <a:ea typeface="Arial"/>
              <a:cs typeface="Arial"/>
              <a:sym typeface="Arial"/>
            </a:endParaRPr>
          </a:p>
        </p:txBody>
      </p:sp>
      <p:sp>
        <p:nvSpPr>
          <p:cNvPr id="304" name="Google Shape;304;p24"/>
          <p:cNvSpPr/>
          <p:nvPr/>
        </p:nvSpPr>
        <p:spPr>
          <a:xfrm>
            <a:off x="6189702" y="4351837"/>
            <a:ext cx="5523119" cy="2028318"/>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4"/>
          <p:cNvSpPr/>
          <p:nvPr/>
        </p:nvSpPr>
        <p:spPr>
          <a:xfrm>
            <a:off x="6475381" y="4589456"/>
            <a:ext cx="5551687" cy="27571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Step 5: Create a Team Guide</a:t>
            </a:r>
            <a:endParaRPr b="0" i="0" sz="1800" u="none" cap="none" strike="noStrike">
              <a:solidFill>
                <a:schemeClr val="dk1"/>
              </a:solidFill>
              <a:latin typeface="Arial"/>
              <a:ea typeface="Arial"/>
              <a:cs typeface="Arial"/>
              <a:sym typeface="Arial"/>
            </a:endParaRPr>
          </a:p>
        </p:txBody>
      </p:sp>
      <p:sp>
        <p:nvSpPr>
          <p:cNvPr id="306" name="Google Shape;306;p24"/>
          <p:cNvSpPr/>
          <p:nvPr/>
        </p:nvSpPr>
        <p:spPr>
          <a:xfrm>
            <a:off x="6475381" y="4988662"/>
            <a:ext cx="5551687" cy="608406"/>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Assemble the scripts, scenarios, and best practices into a comprehensive review request guide for your team to reference and use.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2" name="Shape 32"/>
        <p:cNvGrpSpPr/>
        <p:nvPr/>
      </p:nvGrpSpPr>
      <p:grpSpPr>
        <a:xfrm>
          <a:off x="0" y="0"/>
          <a:ext cx="0" cy="0"/>
          <a:chOff x="0" y="0"/>
          <a:chExt cx="0" cy="0"/>
        </a:xfrm>
      </p:grpSpPr>
      <p:sp>
        <p:nvSpPr>
          <p:cNvPr id="33" name="Google Shape;33;p5"/>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What We'll Cover</a:t>
            </a:r>
            <a:endParaRPr b="0" i="0" sz="1800" u="none" cap="none" strike="noStrike">
              <a:solidFill>
                <a:schemeClr val="dk1"/>
              </a:solidFill>
              <a:latin typeface="Arial"/>
              <a:ea typeface="Arial"/>
              <a:cs typeface="Arial"/>
              <a:sym typeface="Arial"/>
            </a:endParaRPr>
          </a:p>
        </p:txBody>
      </p:sp>
      <p:sp>
        <p:nvSpPr>
          <p:cNvPr id="34" name="Google Shape;34;p5"/>
          <p:cNvSpPr/>
          <p:nvPr/>
        </p:nvSpPr>
        <p:spPr>
          <a:xfrm>
            <a:off x="2761559" y="1928330"/>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5" name="Google Shape;35;p5"/>
          <p:cNvPicPr preferRelativeResize="0"/>
          <p:nvPr/>
        </p:nvPicPr>
        <p:blipFill rotWithShape="1">
          <a:blip r:embed="rId3">
            <a:alphaModFix/>
          </a:blip>
          <a:srcRect b="0" l="0" r="0" t="0"/>
          <a:stretch/>
        </p:blipFill>
        <p:spPr>
          <a:xfrm>
            <a:off x="3157728" y="2324486"/>
            <a:ext cx="638015" cy="638015"/>
          </a:xfrm>
          <a:prstGeom prst="rect">
            <a:avLst/>
          </a:prstGeom>
          <a:noFill/>
          <a:ln>
            <a:noFill/>
          </a:ln>
        </p:spPr>
      </p:pic>
      <p:sp>
        <p:nvSpPr>
          <p:cNvPr id="36" name="Google Shape;36;p5"/>
          <p:cNvSpPr/>
          <p:nvPr/>
        </p:nvSpPr>
        <p:spPr>
          <a:xfrm>
            <a:off x="1490766" y="3454330"/>
            <a:ext cx="3969980" cy="778474"/>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Objective: Ensure your Google Business Profile (GBP) is fully optimized</a:t>
            </a:r>
            <a:endParaRPr b="0" i="0" sz="1800" u="none" cap="none" strike="noStrike">
              <a:solidFill>
                <a:schemeClr val="dk1"/>
              </a:solidFill>
              <a:latin typeface="Arial"/>
              <a:ea typeface="Arial"/>
              <a:cs typeface="Arial"/>
              <a:sym typeface="Arial"/>
            </a:endParaRPr>
          </a:p>
        </p:txBody>
      </p:sp>
      <p:sp>
        <p:nvSpPr>
          <p:cNvPr id="37" name="Google Shape;37;p5"/>
          <p:cNvSpPr/>
          <p:nvPr/>
        </p:nvSpPr>
        <p:spPr>
          <a:xfrm>
            <a:off x="1490766" y="4333387"/>
            <a:ext cx="3969980" cy="432684"/>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Attract and convert potential customers by optimizing your GBP.</a:t>
            </a:r>
            <a:endParaRPr b="0" i="0" sz="1800" u="none" cap="none" strike="noStrike">
              <a:solidFill>
                <a:schemeClr val="dk1"/>
              </a:solidFill>
              <a:latin typeface="Arial"/>
              <a:ea typeface="Arial"/>
              <a:cs typeface="Arial"/>
              <a:sym typeface="Arial"/>
            </a:endParaRPr>
          </a:p>
        </p:txBody>
      </p:sp>
      <p:sp>
        <p:nvSpPr>
          <p:cNvPr id="38" name="Google Shape;38;p5"/>
          <p:cNvSpPr/>
          <p:nvPr/>
        </p:nvSpPr>
        <p:spPr>
          <a:xfrm>
            <a:off x="7999000" y="1928330"/>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9" name="Google Shape;39;p5"/>
          <p:cNvPicPr preferRelativeResize="0"/>
          <p:nvPr/>
        </p:nvPicPr>
        <p:blipFill rotWithShape="1">
          <a:blip r:embed="rId4">
            <a:alphaModFix/>
          </a:blip>
          <a:srcRect b="0" l="0" r="0" t="0"/>
          <a:stretch/>
        </p:blipFill>
        <p:spPr>
          <a:xfrm>
            <a:off x="8462106" y="2307746"/>
            <a:ext cx="504699" cy="676106"/>
          </a:xfrm>
          <a:prstGeom prst="rect">
            <a:avLst/>
          </a:prstGeom>
          <a:noFill/>
          <a:ln>
            <a:noFill/>
          </a:ln>
        </p:spPr>
      </p:pic>
      <p:sp>
        <p:nvSpPr>
          <p:cNvPr id="40" name="Google Shape;40;p5"/>
          <p:cNvSpPr/>
          <p:nvPr/>
        </p:nvSpPr>
        <p:spPr>
          <a:xfrm>
            <a:off x="6681069" y="3454330"/>
            <a:ext cx="406425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Topics Covered</a:t>
            </a:r>
            <a:endParaRPr b="0" i="0" sz="1800" u="none" cap="none" strike="noStrike">
              <a:solidFill>
                <a:schemeClr val="dk1"/>
              </a:solidFill>
              <a:latin typeface="Arial"/>
              <a:ea typeface="Arial"/>
              <a:cs typeface="Arial"/>
              <a:sym typeface="Arial"/>
            </a:endParaRPr>
          </a:p>
        </p:txBody>
      </p:sp>
      <p:sp>
        <p:nvSpPr>
          <p:cNvPr id="41" name="Google Shape;41;p5"/>
          <p:cNvSpPr/>
          <p:nvPr/>
        </p:nvSpPr>
        <p:spPr>
          <a:xfrm>
            <a:off x="6681069" y="3814404"/>
            <a:ext cx="4064254"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Claiming and verifying your profile, updating core business information, and enhancing visibility with images, services, and attributes.</a:t>
            </a:r>
            <a:endParaRPr b="0" i="0" sz="1800" u="none" cap="none" strike="noStrike">
              <a:solidFill>
                <a:schemeClr val="dk1"/>
              </a:solidFill>
              <a:latin typeface="Arial"/>
              <a:ea typeface="Arial"/>
              <a:cs typeface="Arial"/>
              <a:sym typeface="Arial"/>
            </a:endParaRPr>
          </a:p>
        </p:txBody>
      </p:sp>
      <p:sp>
        <p:nvSpPr>
          <p:cNvPr id="42" name="Google Shape;42;p5"/>
          <p:cNvSpPr/>
          <p:nvPr/>
        </p:nvSpPr>
        <p:spPr>
          <a:xfrm>
            <a:off x="0" y="5551687"/>
            <a:ext cx="12188952" cy="1304599"/>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5"/>
          <p:cNvSpPr/>
          <p:nvPr/>
        </p:nvSpPr>
        <p:spPr>
          <a:xfrm>
            <a:off x="1144931" y="5876051"/>
            <a:ext cx="9899090"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Fully optimizing your Google Business Profile is key to building trust, improving local SEO, and attracting more customers to your business.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48" name="Shape 48"/>
        <p:cNvGrpSpPr/>
        <p:nvPr/>
      </p:nvGrpSpPr>
      <p:grpSpPr>
        <a:xfrm>
          <a:off x="0" y="0"/>
          <a:ext cx="0" cy="0"/>
          <a:chOff x="0" y="0"/>
          <a:chExt cx="0" cy="0"/>
        </a:xfrm>
      </p:grpSpPr>
      <p:sp>
        <p:nvSpPr>
          <p:cNvPr id="49" name="Google Shape;49;p6"/>
          <p:cNvSpPr/>
          <p:nvPr/>
        </p:nvSpPr>
        <p:spPr>
          <a:xfrm>
            <a:off x="7667613" y="476131"/>
            <a:ext cx="4054731"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0" name="Google Shape;50;p6"/>
          <p:cNvPicPr preferRelativeResize="0"/>
          <p:nvPr/>
        </p:nvPicPr>
        <p:blipFill rotWithShape="1">
          <a:blip r:embed="rId3">
            <a:alphaModFix/>
          </a:blip>
          <a:srcRect b="0" l="23773" r="23773" t="0"/>
          <a:stretch/>
        </p:blipFill>
        <p:spPr>
          <a:xfrm>
            <a:off x="7667613" y="476131"/>
            <a:ext cx="4054731" cy="5913546"/>
          </a:xfrm>
          <a:prstGeom prst="rect">
            <a:avLst/>
          </a:prstGeom>
          <a:noFill/>
          <a:ln>
            <a:noFill/>
          </a:ln>
        </p:spPr>
      </p:pic>
      <p:sp>
        <p:nvSpPr>
          <p:cNvPr id="51" name="Google Shape;51;p6"/>
          <p:cNvSpPr/>
          <p:nvPr/>
        </p:nvSpPr>
        <p:spPr>
          <a:xfrm>
            <a:off x="1655358" y="1863606"/>
            <a:ext cx="4356896" cy="1096887"/>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an Optimized GBP Matters</a:t>
            </a:r>
            <a:endParaRPr b="0" i="0" sz="1800" u="none" cap="none" strike="noStrike">
              <a:solidFill>
                <a:schemeClr val="dk1"/>
              </a:solidFill>
              <a:latin typeface="Arial"/>
              <a:ea typeface="Arial"/>
              <a:cs typeface="Arial"/>
              <a:sym typeface="Arial"/>
            </a:endParaRPr>
          </a:p>
        </p:txBody>
      </p:sp>
      <p:sp>
        <p:nvSpPr>
          <p:cNvPr id="52" name="Google Shape;52;p6"/>
          <p:cNvSpPr/>
          <p:nvPr/>
        </p:nvSpPr>
        <p:spPr>
          <a:xfrm>
            <a:off x="204260" y="3107498"/>
            <a:ext cx="7259092" cy="181644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An optimized Google Business Profile (GBP) is essential for businesses looking to build trust, improve their local SEO, and attract more customers. Businesses with a complete GBP are 2.7 times more likely to be considered reputable by potential customers. The key benefits of an optimized GBP include better visibility in local searches, enhanced customer trust, and increased engagement.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57" name="Shape 57"/>
        <p:cNvGrpSpPr/>
        <p:nvPr/>
      </p:nvGrpSpPr>
      <p:grpSpPr>
        <a:xfrm>
          <a:off x="0" y="0"/>
          <a:ext cx="0" cy="0"/>
          <a:chOff x="0" y="0"/>
          <a:chExt cx="0" cy="0"/>
        </a:xfrm>
      </p:grpSpPr>
      <p:sp>
        <p:nvSpPr>
          <p:cNvPr id="58" name="Google Shape;58;p7"/>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Claiming and Verifying Your Profile</a:t>
            </a:r>
            <a:endParaRPr b="0" i="0" sz="1800" u="none" cap="none" strike="noStrike">
              <a:solidFill>
                <a:schemeClr val="dk1"/>
              </a:solidFill>
              <a:latin typeface="Arial"/>
              <a:ea typeface="Arial"/>
              <a:cs typeface="Arial"/>
              <a:sym typeface="Arial"/>
            </a:endParaRPr>
          </a:p>
        </p:txBody>
      </p:sp>
      <p:pic>
        <p:nvPicPr>
          <p:cNvPr descr="preencoded.png" id="59" name="Google Shape;59;p7"/>
          <p:cNvPicPr preferRelativeResize="0"/>
          <p:nvPr/>
        </p:nvPicPr>
        <p:blipFill rotWithShape="1">
          <a:blip r:embed="rId3">
            <a:alphaModFix/>
          </a:blip>
          <a:srcRect b="0" l="0" r="0" t="0"/>
          <a:stretch/>
        </p:blipFill>
        <p:spPr>
          <a:xfrm>
            <a:off x="476137" y="2828217"/>
            <a:ext cx="3875706" cy="1190327"/>
          </a:xfrm>
          <a:prstGeom prst="rect">
            <a:avLst/>
          </a:prstGeom>
          <a:noFill/>
          <a:ln>
            <a:noFill/>
          </a:ln>
        </p:spPr>
      </p:pic>
      <p:sp>
        <p:nvSpPr>
          <p:cNvPr id="60" name="Google Shape;60;p7"/>
          <p:cNvSpPr/>
          <p:nvPr/>
        </p:nvSpPr>
        <p:spPr>
          <a:xfrm>
            <a:off x="506291" y="3292445"/>
            <a:ext cx="352643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Claim Your Profile</a:t>
            </a:r>
            <a:endParaRPr b="0" i="0" sz="1800" u="none" cap="none" strike="noStrike">
              <a:solidFill>
                <a:schemeClr val="dk1"/>
              </a:solidFill>
              <a:latin typeface="Arial"/>
              <a:ea typeface="Arial"/>
              <a:cs typeface="Arial"/>
              <a:sym typeface="Arial"/>
            </a:endParaRPr>
          </a:p>
        </p:txBody>
      </p:sp>
      <p:sp>
        <p:nvSpPr>
          <p:cNvPr id="61" name="Google Shape;61;p7"/>
          <p:cNvSpPr/>
          <p:nvPr/>
        </p:nvSpPr>
        <p:spPr>
          <a:xfrm>
            <a:off x="761810" y="4171353"/>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Search for your business on Google and click "Claim this business" to start the process of claiming your Google Business Profile.</a:t>
            </a:r>
            <a:endParaRPr b="0" i="0" sz="1800" u="none" cap="none" strike="noStrike">
              <a:solidFill>
                <a:schemeClr val="dk1"/>
              </a:solidFill>
              <a:latin typeface="Arial"/>
              <a:ea typeface="Arial"/>
              <a:cs typeface="Arial"/>
              <a:sym typeface="Arial"/>
            </a:endParaRPr>
          </a:p>
        </p:txBody>
      </p:sp>
      <p:pic>
        <p:nvPicPr>
          <p:cNvPr descr="preencoded.png" id="62" name="Google Shape;62;p7"/>
          <p:cNvPicPr preferRelativeResize="0"/>
          <p:nvPr/>
        </p:nvPicPr>
        <p:blipFill rotWithShape="1">
          <a:blip r:embed="rId4">
            <a:alphaModFix/>
          </a:blip>
          <a:srcRect b="0" l="0" r="0" t="0"/>
          <a:stretch/>
        </p:blipFill>
        <p:spPr>
          <a:xfrm>
            <a:off x="4158108" y="2828217"/>
            <a:ext cx="3875706" cy="1190327"/>
          </a:xfrm>
          <a:prstGeom prst="rect">
            <a:avLst/>
          </a:prstGeom>
          <a:noFill/>
          <a:ln>
            <a:noFill/>
          </a:ln>
        </p:spPr>
      </p:pic>
      <p:sp>
        <p:nvSpPr>
          <p:cNvPr id="63" name="Google Shape;63;p7"/>
          <p:cNvSpPr/>
          <p:nvPr/>
        </p:nvSpPr>
        <p:spPr>
          <a:xfrm>
            <a:off x="4488333" y="3292445"/>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Choose Verification Method</a:t>
            </a:r>
            <a:endParaRPr b="0" i="0" sz="1800" u="none" cap="none" strike="noStrike">
              <a:solidFill>
                <a:schemeClr val="dk1"/>
              </a:solidFill>
              <a:latin typeface="Arial"/>
              <a:ea typeface="Arial"/>
              <a:cs typeface="Arial"/>
              <a:sym typeface="Arial"/>
            </a:endParaRPr>
          </a:p>
        </p:txBody>
      </p:sp>
      <p:sp>
        <p:nvSpPr>
          <p:cNvPr id="64" name="Google Shape;64;p7"/>
          <p:cNvSpPr/>
          <p:nvPr/>
        </p:nvSpPr>
        <p:spPr>
          <a:xfrm>
            <a:off x="4443889" y="4171353"/>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Verify your business by selecting one of the available methods: postcard, phone, or email. This step ensures the authenticity of your business listing.</a:t>
            </a:r>
            <a:endParaRPr b="0" i="0" sz="1800" u="none" cap="none" strike="noStrike">
              <a:solidFill>
                <a:schemeClr val="dk1"/>
              </a:solidFill>
              <a:latin typeface="Arial"/>
              <a:ea typeface="Arial"/>
              <a:cs typeface="Arial"/>
              <a:sym typeface="Arial"/>
            </a:endParaRPr>
          </a:p>
        </p:txBody>
      </p:sp>
      <p:pic>
        <p:nvPicPr>
          <p:cNvPr descr="preencoded.png" id="65" name="Google Shape;65;p7"/>
          <p:cNvPicPr preferRelativeResize="0"/>
          <p:nvPr/>
        </p:nvPicPr>
        <p:blipFill rotWithShape="1">
          <a:blip r:embed="rId5">
            <a:alphaModFix/>
          </a:blip>
          <a:srcRect b="0" l="0" r="0" t="0"/>
          <a:stretch/>
        </p:blipFill>
        <p:spPr>
          <a:xfrm>
            <a:off x="7840245" y="2828217"/>
            <a:ext cx="3875706" cy="1190327"/>
          </a:xfrm>
          <a:prstGeom prst="rect">
            <a:avLst/>
          </a:prstGeom>
          <a:noFill/>
          <a:ln>
            <a:noFill/>
          </a:ln>
        </p:spPr>
      </p:pic>
      <p:sp>
        <p:nvSpPr>
          <p:cNvPr id="66" name="Google Shape;66;p7"/>
          <p:cNvSpPr/>
          <p:nvPr/>
        </p:nvSpPr>
        <p:spPr>
          <a:xfrm>
            <a:off x="8170412" y="3292445"/>
            <a:ext cx="3212188"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Check Verification Status</a:t>
            </a:r>
            <a:endParaRPr b="0" i="0" sz="1800" u="none" cap="none" strike="noStrike">
              <a:solidFill>
                <a:schemeClr val="dk1"/>
              </a:solidFill>
              <a:latin typeface="Arial"/>
              <a:ea typeface="Arial"/>
              <a:cs typeface="Arial"/>
              <a:sym typeface="Arial"/>
            </a:endParaRPr>
          </a:p>
        </p:txBody>
      </p:sp>
      <p:sp>
        <p:nvSpPr>
          <p:cNvPr id="67" name="Google Shape;67;p7"/>
          <p:cNvSpPr/>
          <p:nvPr/>
        </p:nvSpPr>
        <p:spPr>
          <a:xfrm>
            <a:off x="8125968" y="4171353"/>
            <a:ext cx="3526434" cy="865368"/>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After submitting your verification request, make sure to follow up and check the status. This will ensure your profile is fully verified and active.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72" name="Shape 72"/>
        <p:cNvGrpSpPr/>
        <p:nvPr/>
      </p:nvGrpSpPr>
      <p:grpSpPr>
        <a:xfrm>
          <a:off x="0" y="0"/>
          <a:ext cx="0" cy="0"/>
          <a:chOff x="0" y="0"/>
          <a:chExt cx="0" cy="0"/>
        </a:xfrm>
      </p:grpSpPr>
      <p:sp>
        <p:nvSpPr>
          <p:cNvPr id="73" name="Google Shape;73;p8"/>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Updating Core Business Information</a:t>
            </a:r>
            <a:endParaRPr b="0" i="0" sz="1800" u="none" cap="none" strike="noStrike">
              <a:solidFill>
                <a:schemeClr val="dk1"/>
              </a:solidFill>
              <a:latin typeface="Arial"/>
              <a:ea typeface="Arial"/>
              <a:cs typeface="Arial"/>
              <a:sym typeface="Arial"/>
            </a:endParaRPr>
          </a:p>
        </p:txBody>
      </p:sp>
      <p:sp>
        <p:nvSpPr>
          <p:cNvPr id="74" name="Google Shape;74;p8"/>
          <p:cNvSpPr/>
          <p:nvPr/>
        </p:nvSpPr>
        <p:spPr>
          <a:xfrm>
            <a:off x="0" y="1057457"/>
            <a:ext cx="12188952" cy="270353"/>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Percentage of key business details provided</a:t>
            </a:r>
            <a:endParaRPr b="0" i="0" sz="1800" u="none" cap="none" strike="noStrike">
              <a:solidFill>
                <a:schemeClr val="dk1"/>
              </a:solidFill>
              <a:latin typeface="Arial"/>
              <a:ea typeface="Arial"/>
              <a:cs typeface="Arial"/>
              <a:sym typeface="Arial"/>
            </a:endParaRPr>
          </a:p>
        </p:txBody>
      </p:sp>
      <p:sp>
        <p:nvSpPr>
          <p:cNvPr id="75" name="Google Shape;75;p8"/>
          <p:cNvSpPr/>
          <p:nvPr/>
        </p:nvSpPr>
        <p:spPr>
          <a:xfrm>
            <a:off x="3694783" y="1880717"/>
            <a:ext cx="7541908" cy="952262"/>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a:off x="173312" y="2225912"/>
            <a:ext cx="3331012" cy="259491"/>
          </a:xfrm>
          <a:prstGeom prst="rect">
            <a:avLst/>
          </a:prstGeom>
          <a:noFill/>
          <a:ln>
            <a:noFill/>
          </a:ln>
        </p:spPr>
        <p:txBody>
          <a:bodyPr anchorCtr="0" anchor="t" bIns="0" lIns="0" spcFirstLastPara="1" rIns="0" wrap="square" tIns="0">
            <a:noAutofit/>
          </a:bodyPr>
          <a:lstStyle/>
          <a:p>
            <a:pPr indent="0" lvl="0" marL="0" marR="0" rtl="0" algn="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Name, Address, Phone (NAP)</a:t>
            </a:r>
            <a:endParaRPr b="0" i="0" sz="1800" u="none" cap="none" strike="noStrike">
              <a:solidFill>
                <a:schemeClr val="dk1"/>
              </a:solidFill>
              <a:latin typeface="Arial"/>
              <a:ea typeface="Arial"/>
              <a:cs typeface="Arial"/>
              <a:sym typeface="Arial"/>
            </a:endParaRPr>
          </a:p>
        </p:txBody>
      </p:sp>
      <p:sp>
        <p:nvSpPr>
          <p:cNvPr id="77" name="Google Shape;77;p8"/>
          <p:cNvSpPr/>
          <p:nvPr/>
        </p:nvSpPr>
        <p:spPr>
          <a:xfrm>
            <a:off x="10009225" y="2073104"/>
            <a:ext cx="1037013" cy="548443"/>
          </a:xfrm>
          <a:prstGeom prst="rect">
            <a:avLst/>
          </a:prstGeom>
          <a:noFill/>
          <a:ln>
            <a:noFill/>
          </a:ln>
        </p:spPr>
        <p:txBody>
          <a:bodyPr anchorCtr="0" anchor="ctr" bIns="0" lIns="0" spcFirstLastPara="1" rIns="0" wrap="square" tIns="0">
            <a:noAutofit/>
          </a:bodyPr>
          <a:lstStyle/>
          <a:p>
            <a:pPr indent="0" lvl="0" marL="0" marR="0" rtl="0" algn="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95%</a:t>
            </a:r>
            <a:endParaRPr b="0" i="0" sz="1800" u="none" cap="none" strike="noStrike">
              <a:solidFill>
                <a:schemeClr val="dk1"/>
              </a:solidFill>
              <a:latin typeface="Arial"/>
              <a:ea typeface="Arial"/>
              <a:cs typeface="Arial"/>
              <a:sym typeface="Arial"/>
            </a:endParaRPr>
          </a:p>
        </p:txBody>
      </p:sp>
      <p:sp>
        <p:nvSpPr>
          <p:cNvPr id="78" name="Google Shape;78;p8"/>
          <p:cNvSpPr/>
          <p:nvPr/>
        </p:nvSpPr>
        <p:spPr>
          <a:xfrm>
            <a:off x="3694783" y="3023431"/>
            <a:ext cx="1256972" cy="952263"/>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a:off x="173312" y="3368626"/>
            <a:ext cx="3331012" cy="259491"/>
          </a:xfrm>
          <a:prstGeom prst="rect">
            <a:avLst/>
          </a:prstGeom>
          <a:noFill/>
          <a:ln>
            <a:noFill/>
          </a:ln>
        </p:spPr>
        <p:txBody>
          <a:bodyPr anchorCtr="0" anchor="t" bIns="0" lIns="0" spcFirstLastPara="1" rIns="0" wrap="square" tIns="0">
            <a:noAutofit/>
          </a:bodyPr>
          <a:lstStyle/>
          <a:p>
            <a:pPr indent="0" lvl="0" marL="0" marR="0" rtl="0" algn="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Website URL</a:t>
            </a:r>
            <a:endParaRPr b="0" i="0" sz="1800" u="none" cap="none" strike="noStrike">
              <a:solidFill>
                <a:schemeClr val="dk1"/>
              </a:solidFill>
              <a:latin typeface="Arial"/>
              <a:ea typeface="Arial"/>
              <a:cs typeface="Arial"/>
              <a:sym typeface="Arial"/>
            </a:endParaRPr>
          </a:p>
        </p:txBody>
      </p:sp>
      <p:sp>
        <p:nvSpPr>
          <p:cNvPr id="80" name="Google Shape;80;p8"/>
          <p:cNvSpPr/>
          <p:nvPr/>
        </p:nvSpPr>
        <p:spPr>
          <a:xfrm>
            <a:off x="5047940" y="3215818"/>
            <a:ext cx="1037013" cy="548443"/>
          </a:xfrm>
          <a:prstGeom prst="rect">
            <a:avLst/>
          </a:prstGeom>
          <a:noFill/>
          <a:ln>
            <a:noFill/>
          </a:ln>
        </p:spPr>
        <p:txBody>
          <a:bodyPr anchorCtr="0" anchor="ctr" bIns="0" lIns="0" spcFirstLastPara="1" rIns="0" wrap="square" tIns="0">
            <a:noAutofit/>
          </a:bodyPr>
          <a:lstStyle/>
          <a:p>
            <a:pPr indent="0" lvl="0" marL="0" marR="0" rtl="0" algn="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80%</a:t>
            </a:r>
            <a:endParaRPr b="0" i="0" sz="1800" u="none" cap="none" strike="noStrike">
              <a:solidFill>
                <a:schemeClr val="dk1"/>
              </a:solidFill>
              <a:latin typeface="Arial"/>
              <a:ea typeface="Arial"/>
              <a:cs typeface="Arial"/>
              <a:sym typeface="Arial"/>
            </a:endParaRPr>
          </a:p>
        </p:txBody>
      </p:sp>
      <p:sp>
        <p:nvSpPr>
          <p:cNvPr id="81" name="Google Shape;81;p8"/>
          <p:cNvSpPr/>
          <p:nvPr/>
        </p:nvSpPr>
        <p:spPr>
          <a:xfrm>
            <a:off x="3694783" y="4166146"/>
            <a:ext cx="5446929" cy="952262"/>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a:off x="173312" y="4511341"/>
            <a:ext cx="3331012" cy="259491"/>
          </a:xfrm>
          <a:prstGeom prst="rect">
            <a:avLst/>
          </a:prstGeom>
          <a:noFill/>
          <a:ln>
            <a:noFill/>
          </a:ln>
        </p:spPr>
        <p:txBody>
          <a:bodyPr anchorCtr="0" anchor="t" bIns="0" lIns="0" spcFirstLastPara="1" rIns="0" wrap="square" tIns="0">
            <a:noAutofit/>
          </a:bodyPr>
          <a:lstStyle/>
          <a:p>
            <a:pPr indent="0" lvl="0" marL="0" marR="0" rtl="0" algn="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Operating Hours</a:t>
            </a:r>
            <a:endParaRPr b="0" i="0" sz="1800" u="none" cap="none" strike="noStrike">
              <a:solidFill>
                <a:schemeClr val="dk1"/>
              </a:solidFill>
              <a:latin typeface="Arial"/>
              <a:ea typeface="Arial"/>
              <a:cs typeface="Arial"/>
              <a:sym typeface="Arial"/>
            </a:endParaRPr>
          </a:p>
        </p:txBody>
      </p:sp>
      <p:sp>
        <p:nvSpPr>
          <p:cNvPr id="83" name="Google Shape;83;p8"/>
          <p:cNvSpPr/>
          <p:nvPr/>
        </p:nvSpPr>
        <p:spPr>
          <a:xfrm>
            <a:off x="7914248" y="4358532"/>
            <a:ext cx="1037013" cy="548443"/>
          </a:xfrm>
          <a:prstGeom prst="rect">
            <a:avLst/>
          </a:prstGeom>
          <a:noFill/>
          <a:ln>
            <a:noFill/>
          </a:ln>
        </p:spPr>
        <p:txBody>
          <a:bodyPr anchorCtr="0" anchor="ctr" bIns="0" lIns="0" spcFirstLastPara="1" rIns="0" wrap="square" tIns="0">
            <a:noAutofit/>
          </a:bodyPr>
          <a:lstStyle/>
          <a:p>
            <a:pPr indent="0" lvl="0" marL="0" marR="0" rtl="0" algn="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90%</a:t>
            </a:r>
            <a:endParaRPr b="0" i="0" sz="1800" u="none" cap="none" strike="noStrike">
              <a:solidFill>
                <a:schemeClr val="dk1"/>
              </a:solidFill>
              <a:latin typeface="Arial"/>
              <a:ea typeface="Arial"/>
              <a:cs typeface="Arial"/>
              <a:sym typeface="Arial"/>
            </a:endParaRPr>
          </a:p>
        </p:txBody>
      </p:sp>
      <p:sp>
        <p:nvSpPr>
          <p:cNvPr id="84" name="Google Shape;84;p8"/>
          <p:cNvSpPr/>
          <p:nvPr/>
        </p:nvSpPr>
        <p:spPr>
          <a:xfrm>
            <a:off x="3694783" y="5308860"/>
            <a:ext cx="3351951" cy="952262"/>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a:off x="173312" y="5654055"/>
            <a:ext cx="3331012" cy="259491"/>
          </a:xfrm>
          <a:prstGeom prst="rect">
            <a:avLst/>
          </a:prstGeom>
          <a:noFill/>
          <a:ln>
            <a:noFill/>
          </a:ln>
        </p:spPr>
        <p:txBody>
          <a:bodyPr anchorCtr="0" anchor="t" bIns="0" lIns="0" spcFirstLastPara="1" rIns="0" wrap="square" tIns="0">
            <a:noAutofit/>
          </a:bodyPr>
          <a:lstStyle/>
          <a:p>
            <a:pPr indent="0" lvl="0" marL="0" marR="0" rtl="0" algn="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Business Categories</a:t>
            </a:r>
            <a:endParaRPr b="0" i="0" sz="1800" u="none" cap="none" strike="noStrike">
              <a:solidFill>
                <a:schemeClr val="dk1"/>
              </a:solidFill>
              <a:latin typeface="Arial"/>
              <a:ea typeface="Arial"/>
              <a:cs typeface="Arial"/>
              <a:sym typeface="Arial"/>
            </a:endParaRPr>
          </a:p>
        </p:txBody>
      </p:sp>
      <p:sp>
        <p:nvSpPr>
          <p:cNvPr id="86" name="Google Shape;86;p8"/>
          <p:cNvSpPr/>
          <p:nvPr/>
        </p:nvSpPr>
        <p:spPr>
          <a:xfrm>
            <a:off x="5819272" y="5501247"/>
            <a:ext cx="1037013" cy="548443"/>
          </a:xfrm>
          <a:prstGeom prst="rect">
            <a:avLst/>
          </a:prstGeom>
          <a:noFill/>
          <a:ln>
            <a:noFill/>
          </a:ln>
        </p:spPr>
        <p:txBody>
          <a:bodyPr anchorCtr="0" anchor="ctr" bIns="0" lIns="0" spcFirstLastPara="1" rIns="0" wrap="square" tIns="0">
            <a:noAutofit/>
          </a:bodyPr>
          <a:lstStyle/>
          <a:p>
            <a:pPr indent="0" lvl="0" marL="0" marR="0" rtl="0" algn="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85%</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91" name="Shape 91"/>
        <p:cNvGrpSpPr/>
        <p:nvPr/>
      </p:nvGrpSpPr>
      <p:grpSpPr>
        <a:xfrm>
          <a:off x="0" y="0"/>
          <a:ext cx="0" cy="0"/>
          <a:chOff x="0" y="0"/>
          <a:chExt cx="0" cy="0"/>
        </a:xfrm>
      </p:grpSpPr>
      <p:sp>
        <p:nvSpPr>
          <p:cNvPr id="92" name="Google Shape;92;p9"/>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Using Images, Services, and Attributes</a:t>
            </a:r>
            <a:endParaRPr b="0" i="0" sz="1800" u="none" cap="none" strike="noStrike">
              <a:solidFill>
                <a:schemeClr val="dk1"/>
              </a:solidFill>
              <a:latin typeface="Arial"/>
              <a:ea typeface="Arial"/>
              <a:cs typeface="Arial"/>
              <a:sym typeface="Arial"/>
            </a:endParaRPr>
          </a:p>
        </p:txBody>
      </p:sp>
      <p:sp>
        <p:nvSpPr>
          <p:cNvPr id="93" name="Google Shape;93;p9"/>
          <p:cNvSpPr/>
          <p:nvPr/>
        </p:nvSpPr>
        <p:spPr>
          <a:xfrm>
            <a:off x="476131" y="1580755"/>
            <a:ext cx="2666333" cy="3466233"/>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4" name="Google Shape;94;p9"/>
          <p:cNvPicPr preferRelativeResize="0"/>
          <p:nvPr/>
        </p:nvPicPr>
        <p:blipFill rotWithShape="1">
          <a:blip r:embed="rId3">
            <a:alphaModFix/>
          </a:blip>
          <a:srcRect b="0" l="24345" r="24346" t="0"/>
          <a:stretch/>
        </p:blipFill>
        <p:spPr>
          <a:xfrm>
            <a:off x="476131" y="1580755"/>
            <a:ext cx="2666333" cy="3466233"/>
          </a:xfrm>
          <a:prstGeom prst="rect">
            <a:avLst/>
          </a:prstGeom>
          <a:noFill/>
          <a:ln>
            <a:noFill/>
          </a:ln>
        </p:spPr>
      </p:pic>
      <p:sp>
        <p:nvSpPr>
          <p:cNvPr id="95" name="Google Shape;95;p9"/>
          <p:cNvSpPr/>
          <p:nvPr/>
        </p:nvSpPr>
        <p:spPr>
          <a:xfrm>
            <a:off x="342814" y="5192208"/>
            <a:ext cx="293296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Business Exterior</a:t>
            </a:r>
            <a:endParaRPr b="0" i="0" sz="1800" u="none" cap="none" strike="noStrike">
              <a:solidFill>
                <a:schemeClr val="dk1"/>
              </a:solidFill>
              <a:latin typeface="Arial"/>
              <a:ea typeface="Arial"/>
              <a:cs typeface="Arial"/>
              <a:sym typeface="Arial"/>
            </a:endParaRPr>
          </a:p>
        </p:txBody>
      </p:sp>
      <p:sp>
        <p:nvSpPr>
          <p:cNvPr id="96" name="Google Shape;96;p9"/>
          <p:cNvSpPr/>
          <p:nvPr/>
        </p:nvSpPr>
        <p:spPr>
          <a:xfrm>
            <a:off x="342814" y="5552282"/>
            <a:ext cx="2932967"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Upload a high-quality image of the exterior of your business to showcase the storefront or office.</a:t>
            </a:r>
            <a:endParaRPr b="0" i="0" sz="1800" u="none" cap="none" strike="noStrike">
              <a:solidFill>
                <a:schemeClr val="dk1"/>
              </a:solidFill>
              <a:latin typeface="Arial"/>
              <a:ea typeface="Arial"/>
              <a:cs typeface="Arial"/>
              <a:sym typeface="Arial"/>
            </a:endParaRPr>
          </a:p>
        </p:txBody>
      </p:sp>
      <p:sp>
        <p:nvSpPr>
          <p:cNvPr id="97" name="Google Shape;97;p9"/>
          <p:cNvSpPr/>
          <p:nvPr/>
        </p:nvSpPr>
        <p:spPr>
          <a:xfrm>
            <a:off x="3332917" y="1580755"/>
            <a:ext cx="2666333" cy="3466233"/>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8" name="Google Shape;98;p9"/>
          <p:cNvPicPr preferRelativeResize="0"/>
          <p:nvPr/>
        </p:nvPicPr>
        <p:blipFill rotWithShape="1">
          <a:blip r:embed="rId4">
            <a:alphaModFix/>
          </a:blip>
          <a:srcRect b="0" l="24970" r="24971" t="0"/>
          <a:stretch/>
        </p:blipFill>
        <p:spPr>
          <a:xfrm>
            <a:off x="3332917" y="1580755"/>
            <a:ext cx="2666333" cy="3466233"/>
          </a:xfrm>
          <a:prstGeom prst="rect">
            <a:avLst/>
          </a:prstGeom>
          <a:noFill/>
          <a:ln>
            <a:noFill/>
          </a:ln>
        </p:spPr>
      </p:pic>
      <p:sp>
        <p:nvSpPr>
          <p:cNvPr id="99" name="Google Shape;99;p9"/>
          <p:cNvSpPr/>
          <p:nvPr/>
        </p:nvSpPr>
        <p:spPr>
          <a:xfrm>
            <a:off x="3199600" y="5192208"/>
            <a:ext cx="293296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Team Photo</a:t>
            </a:r>
            <a:endParaRPr b="0" i="0" sz="1800" u="none" cap="none" strike="noStrike">
              <a:solidFill>
                <a:schemeClr val="dk1"/>
              </a:solidFill>
              <a:latin typeface="Arial"/>
              <a:ea typeface="Arial"/>
              <a:cs typeface="Arial"/>
              <a:sym typeface="Arial"/>
            </a:endParaRPr>
          </a:p>
        </p:txBody>
      </p:sp>
      <p:sp>
        <p:nvSpPr>
          <p:cNvPr id="100" name="Google Shape;100;p9"/>
          <p:cNvSpPr/>
          <p:nvPr/>
        </p:nvSpPr>
        <p:spPr>
          <a:xfrm>
            <a:off x="3199600" y="5552282"/>
            <a:ext cx="2932967"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Include a professional group photo of your team to build trust and showcase your staff.</a:t>
            </a:r>
            <a:endParaRPr b="0" i="0" sz="1800" u="none" cap="none" strike="noStrike">
              <a:solidFill>
                <a:schemeClr val="dk1"/>
              </a:solidFill>
              <a:latin typeface="Arial"/>
              <a:ea typeface="Arial"/>
              <a:cs typeface="Arial"/>
              <a:sym typeface="Arial"/>
            </a:endParaRPr>
          </a:p>
        </p:txBody>
      </p:sp>
      <p:sp>
        <p:nvSpPr>
          <p:cNvPr id="101" name="Google Shape;101;p9"/>
          <p:cNvSpPr/>
          <p:nvPr/>
        </p:nvSpPr>
        <p:spPr>
          <a:xfrm>
            <a:off x="6189702" y="1580755"/>
            <a:ext cx="2666333" cy="3466233"/>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02" name="Google Shape;102;p9"/>
          <p:cNvPicPr preferRelativeResize="0"/>
          <p:nvPr/>
        </p:nvPicPr>
        <p:blipFill rotWithShape="1">
          <a:blip r:embed="rId5">
            <a:alphaModFix/>
          </a:blip>
          <a:srcRect b="0" l="29638" r="29638" t="0"/>
          <a:stretch/>
        </p:blipFill>
        <p:spPr>
          <a:xfrm>
            <a:off x="6189702" y="1580755"/>
            <a:ext cx="2666333" cy="3466233"/>
          </a:xfrm>
          <a:prstGeom prst="rect">
            <a:avLst/>
          </a:prstGeom>
          <a:noFill/>
          <a:ln>
            <a:noFill/>
          </a:ln>
        </p:spPr>
      </p:pic>
      <p:sp>
        <p:nvSpPr>
          <p:cNvPr id="103" name="Google Shape;103;p9"/>
          <p:cNvSpPr/>
          <p:nvPr/>
        </p:nvSpPr>
        <p:spPr>
          <a:xfrm>
            <a:off x="6056386" y="5192208"/>
            <a:ext cx="293296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Product Showcase</a:t>
            </a:r>
            <a:endParaRPr b="0" i="0" sz="1800" u="none" cap="none" strike="noStrike">
              <a:solidFill>
                <a:schemeClr val="dk1"/>
              </a:solidFill>
              <a:latin typeface="Arial"/>
              <a:ea typeface="Arial"/>
              <a:cs typeface="Arial"/>
              <a:sym typeface="Arial"/>
            </a:endParaRPr>
          </a:p>
        </p:txBody>
      </p:sp>
      <p:sp>
        <p:nvSpPr>
          <p:cNvPr id="104" name="Google Shape;104;p9"/>
          <p:cNvSpPr/>
          <p:nvPr/>
        </p:nvSpPr>
        <p:spPr>
          <a:xfrm>
            <a:off x="6056386" y="5552282"/>
            <a:ext cx="2932967"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Highlight your best-selling products or services with high-quality images to attract potential customers.</a:t>
            </a:r>
            <a:endParaRPr b="0" i="0" sz="1800" u="none" cap="none" strike="noStrike">
              <a:solidFill>
                <a:schemeClr val="dk1"/>
              </a:solidFill>
              <a:latin typeface="Arial"/>
              <a:ea typeface="Arial"/>
              <a:cs typeface="Arial"/>
              <a:sym typeface="Arial"/>
            </a:endParaRPr>
          </a:p>
        </p:txBody>
      </p:sp>
      <p:sp>
        <p:nvSpPr>
          <p:cNvPr id="105" name="Google Shape;105;p9"/>
          <p:cNvSpPr/>
          <p:nvPr/>
        </p:nvSpPr>
        <p:spPr>
          <a:xfrm>
            <a:off x="9046488" y="1580755"/>
            <a:ext cx="2666333" cy="3466233"/>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06" name="Google Shape;106;p9"/>
          <p:cNvPicPr preferRelativeResize="0"/>
          <p:nvPr/>
        </p:nvPicPr>
        <p:blipFill rotWithShape="1">
          <a:blip r:embed="rId6">
            <a:alphaModFix/>
          </a:blip>
          <a:srcRect b="0" l="24378" r="24378" t="0"/>
          <a:stretch/>
        </p:blipFill>
        <p:spPr>
          <a:xfrm>
            <a:off x="9046488" y="1580755"/>
            <a:ext cx="2666333" cy="3466233"/>
          </a:xfrm>
          <a:prstGeom prst="rect">
            <a:avLst/>
          </a:prstGeom>
          <a:noFill/>
          <a:ln>
            <a:noFill/>
          </a:ln>
        </p:spPr>
      </p:pic>
      <p:sp>
        <p:nvSpPr>
          <p:cNvPr id="107" name="Google Shape;107;p9"/>
          <p:cNvSpPr/>
          <p:nvPr/>
        </p:nvSpPr>
        <p:spPr>
          <a:xfrm>
            <a:off x="8913171" y="5192208"/>
            <a:ext cx="2932967"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Workspace Interior</a:t>
            </a:r>
            <a:endParaRPr b="0" i="0" sz="1800" u="none" cap="none" strike="noStrike">
              <a:solidFill>
                <a:schemeClr val="dk1"/>
              </a:solidFill>
              <a:latin typeface="Arial"/>
              <a:ea typeface="Arial"/>
              <a:cs typeface="Arial"/>
              <a:sym typeface="Arial"/>
            </a:endParaRPr>
          </a:p>
        </p:txBody>
      </p:sp>
      <p:sp>
        <p:nvSpPr>
          <p:cNvPr id="108" name="Google Shape;108;p9"/>
          <p:cNvSpPr/>
          <p:nvPr/>
        </p:nvSpPr>
        <p:spPr>
          <a:xfrm>
            <a:off x="8913171" y="5552282"/>
            <a:ext cx="2932967"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Provide a glimpse into your workspace to give customers a feel for your business environment.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113" name="Shape 113"/>
        <p:cNvGrpSpPr/>
        <p:nvPr/>
      </p:nvGrpSpPr>
      <p:grpSpPr>
        <a:xfrm>
          <a:off x="0" y="0"/>
          <a:ext cx="0" cy="0"/>
          <a:chOff x="0" y="0"/>
          <a:chExt cx="0" cy="0"/>
        </a:xfrm>
      </p:grpSpPr>
      <p:sp>
        <p:nvSpPr>
          <p:cNvPr id="114" name="Google Shape;114;p10"/>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GBP Optimization Checklist</a:t>
            </a:r>
            <a:endParaRPr b="0" i="0" sz="1800" u="none" cap="none" strike="noStrike">
              <a:solidFill>
                <a:schemeClr val="dk1"/>
              </a:solidFill>
              <a:latin typeface="Arial"/>
              <a:ea typeface="Arial"/>
              <a:cs typeface="Arial"/>
              <a:sym typeface="Arial"/>
            </a:endParaRPr>
          </a:p>
        </p:txBody>
      </p:sp>
      <p:sp>
        <p:nvSpPr>
          <p:cNvPr id="115" name="Google Shape;115;p10"/>
          <p:cNvSpPr/>
          <p:nvPr/>
        </p:nvSpPr>
        <p:spPr>
          <a:xfrm>
            <a:off x="952262" y="1817630"/>
            <a:ext cx="5446938" cy="4292618"/>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Claim and verify your business</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Search for your business on Google and click "Claim this business". Verify your business by postcard, phone, or email and follow up if verification is pending.</a:t>
            </a:r>
            <a:endParaRPr/>
          </a:p>
          <a:p>
            <a:pPr indent="-242900" lvl="0" marL="242900" marR="0" rtl="0" algn="l">
              <a:lnSpc>
                <a:spcPct val="113592"/>
              </a:lnSpc>
              <a:spcBef>
                <a:spcPts val="2766"/>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Update core business information</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Add complete business details like name, address, phone number, and website URL. Set accurate operating hours, including special hours for holidays. Choose the correct business categories (Primary and Secondary).</a:t>
            </a:r>
            <a:endParaRPr b="0" i="0" sz="1800" u="none" cap="none" strike="noStrike">
              <a:solidFill>
                <a:schemeClr val="dk1"/>
              </a:solidFill>
              <a:latin typeface="Arial"/>
              <a:ea typeface="Arial"/>
              <a:cs typeface="Arial"/>
              <a:sym typeface="Arial"/>
            </a:endParaRPr>
          </a:p>
        </p:txBody>
      </p:sp>
      <p:sp>
        <p:nvSpPr>
          <p:cNvPr id="116" name="Google Shape;116;p10"/>
          <p:cNvSpPr/>
          <p:nvPr/>
        </p:nvSpPr>
        <p:spPr>
          <a:xfrm>
            <a:off x="6284928" y="1817630"/>
            <a:ext cx="5446938" cy="3795061"/>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Add high-quality images, products, and services</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Upload a minimum of 5 high-quality images of your business, products, and team. List all services and products offered for better visibility.</a:t>
            </a:r>
            <a:endParaRPr/>
          </a:p>
          <a:p>
            <a:pPr indent="-242900" lvl="0" marL="242900" marR="0" rtl="0" algn="l">
              <a:lnSpc>
                <a:spcPct val="113592"/>
              </a:lnSpc>
              <a:spcBef>
                <a:spcPts val="2766"/>
              </a:spcBef>
              <a:spcAft>
                <a:spcPts val="0"/>
              </a:spcAft>
              <a:buClr>
                <a:srgbClr val="1B2F35"/>
              </a:buClr>
              <a:buSzPts val="2700"/>
              <a:buFont typeface="Roboto"/>
              <a:buChar char="•"/>
            </a:pPr>
            <a:r>
              <a:rPr b="1" i="0" lang="en-US" sz="2700" u="none" cap="none" strike="noStrike">
                <a:solidFill>
                  <a:srgbClr val="1B2F35"/>
                </a:solidFill>
                <a:latin typeface="Roboto"/>
                <a:ea typeface="Roboto"/>
                <a:cs typeface="Roboto"/>
                <a:sym typeface="Roboto"/>
              </a:rPr>
              <a:t>Fill in business attributes and set accurate hours</a:t>
            </a:r>
            <a:endParaRPr/>
          </a:p>
          <a:p>
            <a:pPr indent="0" lvl="1" marL="457200" marR="0" rtl="0" algn="l">
              <a:lnSpc>
                <a:spcPct val="113623"/>
              </a:lnSpc>
              <a:spcBef>
                <a:spcPts val="532"/>
              </a:spcBef>
              <a:spcAft>
                <a:spcPts val="0"/>
              </a:spcAft>
              <a:buClr>
                <a:srgbClr val="1C2F35"/>
              </a:buClr>
              <a:buSzPts val="1725"/>
              <a:buFont typeface="Roboto"/>
              <a:buNone/>
            </a:pPr>
            <a:r>
              <a:rPr b="0" i="0" lang="en-US" sz="1725" u="none" cap="none" strike="noStrike">
                <a:solidFill>
                  <a:srgbClr val="1C2F35"/>
                </a:solidFill>
                <a:latin typeface="Roboto"/>
                <a:ea typeface="Roboto"/>
                <a:cs typeface="Roboto"/>
                <a:sym typeface="Roboto"/>
              </a:rPr>
              <a:t>Use attributes like "Women-Led" or "Pet-Friendly" to stand out. Set accurate operating hours, including special hours for holidays.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285F4"/>
        </a:solidFill>
      </p:bgPr>
    </p:bg>
    <p:spTree>
      <p:nvGrpSpPr>
        <p:cNvPr id="121" name="Shape 121"/>
        <p:cNvGrpSpPr/>
        <p:nvPr/>
      </p:nvGrpSpPr>
      <p:grpSpPr>
        <a:xfrm>
          <a:off x="0" y="0"/>
          <a:ext cx="0" cy="0"/>
          <a:chOff x="0" y="0"/>
          <a:chExt cx="0" cy="0"/>
        </a:xfrm>
      </p:grpSpPr>
      <p:sp>
        <p:nvSpPr>
          <p:cNvPr id="122" name="Google Shape;122;p11"/>
          <p:cNvSpPr/>
          <p:nvPr/>
        </p:nvSpPr>
        <p:spPr>
          <a:xfrm>
            <a:off x="380905" y="1992757"/>
            <a:ext cx="7449113" cy="1974455"/>
          </a:xfrm>
          <a:prstGeom prst="rect">
            <a:avLst/>
          </a:prstGeom>
          <a:noFill/>
          <a:ln>
            <a:noFill/>
          </a:ln>
        </p:spPr>
        <p:txBody>
          <a:bodyPr anchorCtr="0" anchor="t" bIns="0" lIns="0" spcFirstLastPara="1" rIns="0" wrap="square" tIns="0">
            <a:noAutofit/>
          </a:bodyPr>
          <a:lstStyle/>
          <a:p>
            <a:pPr indent="0" lvl="0" marL="0" marR="0" rtl="0" algn="l">
              <a:lnSpc>
                <a:spcPct val="115200"/>
              </a:lnSpc>
              <a:spcBef>
                <a:spcPts val="0"/>
              </a:spcBef>
              <a:spcAft>
                <a:spcPts val="0"/>
              </a:spcAft>
              <a:buClr>
                <a:srgbClr val="FDFDFD"/>
              </a:buClr>
              <a:buSzPts val="6750"/>
              <a:buFont typeface="Lato"/>
              <a:buNone/>
            </a:pPr>
            <a:r>
              <a:rPr b="1" i="0" lang="en-US" sz="6750" u="none" cap="none" strike="noStrike">
                <a:solidFill>
                  <a:srgbClr val="FDFDFD"/>
                </a:solidFill>
                <a:latin typeface="Lato"/>
                <a:ea typeface="Lato"/>
                <a:cs typeface="Lato"/>
                <a:sym typeface="Lato"/>
              </a:rPr>
              <a:t>Building a Review Strategy</a:t>
            </a:r>
            <a:endParaRPr b="0" i="0" sz="1800" u="none" cap="none" strike="noStrike">
              <a:solidFill>
                <a:schemeClr val="dk1"/>
              </a:solidFill>
              <a:latin typeface="Arial"/>
              <a:ea typeface="Arial"/>
              <a:cs typeface="Arial"/>
              <a:sym typeface="Arial"/>
            </a:endParaRPr>
          </a:p>
        </p:txBody>
      </p:sp>
      <p:sp>
        <p:nvSpPr>
          <p:cNvPr id="123" name="Google Shape;123;p11"/>
          <p:cNvSpPr/>
          <p:nvPr/>
        </p:nvSpPr>
        <p:spPr>
          <a:xfrm>
            <a:off x="380905" y="4129097"/>
            <a:ext cx="7971384" cy="584153"/>
          </a:xfrm>
          <a:prstGeom prst="rect">
            <a:avLst/>
          </a:prstGeom>
          <a:noFill/>
          <a:ln>
            <a:noFill/>
          </a:ln>
        </p:spPr>
        <p:txBody>
          <a:bodyPr anchorCtr="0" anchor="t" bIns="0" lIns="0" spcFirstLastPara="1" rIns="0" wrap="square" tIns="0">
            <a:noAutofit/>
          </a:bodyPr>
          <a:lstStyle/>
          <a:p>
            <a:pPr indent="0" lvl="0" marL="0" marR="0" rtl="0" algn="l">
              <a:lnSpc>
                <a:spcPct val="113580"/>
              </a:lnSpc>
              <a:spcBef>
                <a:spcPts val="0"/>
              </a:spcBef>
              <a:spcAft>
                <a:spcPts val="0"/>
              </a:spcAft>
              <a:buClr>
                <a:srgbClr val="FFFFFF"/>
              </a:buClr>
              <a:buSzPts val="2025"/>
              <a:buFont typeface="Roboto"/>
              <a:buNone/>
            </a:pPr>
            <a:r>
              <a:rPr b="0" i="0" lang="en-US" sz="2025" u="none" cap="none" strike="noStrike">
                <a:solidFill>
                  <a:srgbClr val="FFFFFF"/>
                </a:solidFill>
                <a:latin typeface="Roboto"/>
                <a:ea typeface="Roboto"/>
                <a:cs typeface="Roboto"/>
                <a:sym typeface="Roboto"/>
              </a:rPr>
              <a:t>An overview of creating a structured plan to generate, track, and respond to reviews effectively</a:t>
            </a:r>
            <a:endParaRPr b="0" i="0" sz="1800" u="none" cap="none" strike="noStrike">
              <a:solidFill>
                <a:schemeClr val="dk1"/>
              </a:solidFill>
              <a:latin typeface="Arial"/>
              <a:ea typeface="Arial"/>
              <a:cs typeface="Arial"/>
              <a:sym typeface="Arial"/>
            </a:endParaRPr>
          </a:p>
        </p:txBody>
      </p:sp>
      <p:pic>
        <p:nvPicPr>
          <p:cNvPr descr="preencoded.png" id="124" name="Google Shape;124;p11"/>
          <p:cNvPicPr preferRelativeResize="0"/>
          <p:nvPr/>
        </p:nvPicPr>
        <p:blipFill rotWithShape="1">
          <a:blip r:embed="rId3">
            <a:alphaModFix/>
          </a:blip>
          <a:srcRect b="0" l="33681" r="33681" t="0"/>
          <a:stretch/>
        </p:blipFill>
        <p:spPr>
          <a:xfrm>
            <a:off x="8379905" y="0"/>
            <a:ext cx="3809047" cy="685628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