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6858000" cx="12192000"/>
  <p:notesSz cx="6858000" cy="12192000"/>
  <p:embeddedFontLst>
    <p:embeddedFont>
      <p:font typeface="Roboto"/>
      <p:regular r:id="rId27"/>
      <p:bold r:id="rId28"/>
      <p:italic r:id="rId29"/>
      <p:boldItalic r:id="rId30"/>
    </p:embeddedFont>
    <p:embeddedFont>
      <p:font typeface="La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regular.fntdata"/><Relationship Id="rId30" Type="http://schemas.openxmlformats.org/officeDocument/2006/relationships/font" Target="fonts/Roboto-boldItalic.fntdata"/><Relationship Id="rId11" Type="http://schemas.openxmlformats.org/officeDocument/2006/relationships/slide" Target="slides/slide7.xml"/><Relationship Id="rId33" Type="http://schemas.openxmlformats.org/officeDocument/2006/relationships/font" Target="fonts/Lato-italic.fntdata"/><Relationship Id="rId10" Type="http://schemas.openxmlformats.org/officeDocument/2006/relationships/slide" Target="slides/slide6.xml"/><Relationship Id="rId32" Type="http://schemas.openxmlformats.org/officeDocument/2006/relationships/font" Target="fonts/Lato-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Lato-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 name="Google Shape;2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 name="Google Shape;2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 name="Google Shape;3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 name="Google Shape;3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 name="Google Shape;4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 name="Google Shape;4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 name="Google Shape;5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 name="Google Shape;56;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 name="Google Shape;7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17.png"/><Relationship Id="rId6"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4.png"/><Relationship Id="rId4" Type="http://schemas.openxmlformats.org/officeDocument/2006/relationships/image" Target="../media/image36.png"/><Relationship Id="rId5" Type="http://schemas.openxmlformats.org/officeDocument/2006/relationships/image" Target="../media/image27.png"/><Relationship Id="rId6"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6.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9.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7.png"/><Relationship Id="rId6" Type="http://schemas.openxmlformats.org/officeDocument/2006/relationships/image" Target="../media/image13.png"/><Relationship Id="rId7"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5" name="Shape 15"/>
        <p:cNvGrpSpPr/>
        <p:nvPr/>
      </p:nvGrpSpPr>
      <p:grpSpPr>
        <a:xfrm>
          <a:off x="0" y="0"/>
          <a:ext cx="0" cy="0"/>
          <a:chOff x="0" y="0"/>
          <a:chExt cx="0" cy="0"/>
        </a:xfrm>
      </p:grpSpPr>
      <p:sp>
        <p:nvSpPr>
          <p:cNvPr id="16" name="Google Shape;16;p3"/>
          <p:cNvSpPr/>
          <p:nvPr/>
        </p:nvSpPr>
        <p:spPr>
          <a:xfrm>
            <a:off x="95226" y="95226"/>
            <a:ext cx="11998500" cy="6665833"/>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 name="Google Shape;17;p3"/>
          <p:cNvPicPr preferRelativeResize="0"/>
          <p:nvPr/>
        </p:nvPicPr>
        <p:blipFill rotWithShape="1">
          <a:blip r:embed="rId3">
            <a:alphaModFix/>
          </a:blip>
          <a:srcRect b="620" l="0" r="0" t="620"/>
          <a:stretch/>
        </p:blipFill>
        <p:spPr>
          <a:xfrm>
            <a:off x="95226" y="95226"/>
            <a:ext cx="11998500" cy="6665833"/>
          </a:xfrm>
          <a:prstGeom prst="rect">
            <a:avLst/>
          </a:prstGeom>
          <a:noFill/>
          <a:ln>
            <a:noFill/>
          </a:ln>
        </p:spPr>
      </p:pic>
      <p:sp>
        <p:nvSpPr>
          <p:cNvPr id="18" name="Google Shape;18;p3"/>
          <p:cNvSpPr/>
          <p:nvPr/>
        </p:nvSpPr>
        <p:spPr>
          <a:xfrm>
            <a:off x="2108784" y="2318758"/>
            <a:ext cx="7971384" cy="1542664"/>
          </a:xfrm>
          <a:prstGeom prst="rect">
            <a:avLst/>
          </a:prstGeom>
          <a:noFill/>
          <a:ln>
            <a:noFill/>
          </a:ln>
        </p:spPr>
        <p:txBody>
          <a:bodyPr anchorCtr="0" anchor="t" bIns="0" lIns="0" spcFirstLastPara="1" rIns="0" wrap="square" tIns="0">
            <a:noAutofit/>
          </a:bodyPr>
          <a:lstStyle/>
          <a:p>
            <a:pPr indent="0" lvl="0" marL="0" marR="0" rtl="0" algn="ctr">
              <a:lnSpc>
                <a:spcPct val="108000"/>
              </a:lnSpc>
              <a:spcBef>
                <a:spcPts val="0"/>
              </a:spcBef>
              <a:spcAft>
                <a:spcPts val="0"/>
              </a:spcAft>
              <a:buClr>
                <a:srgbClr val="FDFDFD"/>
              </a:buClr>
              <a:buSzPts val="11250"/>
              <a:buFont typeface="Lato"/>
              <a:buNone/>
            </a:pPr>
            <a:r>
              <a:rPr b="1" i="0" lang="en-US" sz="11250" u="none" cap="none" strike="noStrike">
                <a:solidFill>
                  <a:srgbClr val="FDFDFD"/>
                </a:solidFill>
                <a:latin typeface="Lato"/>
                <a:ea typeface="Lato"/>
                <a:cs typeface="Lato"/>
                <a:sym typeface="Lato"/>
              </a:rPr>
              <a:t>MODULE 2</a:t>
            </a:r>
            <a:endParaRPr b="0" i="0" sz="1800" u="none" cap="none" strike="noStrike">
              <a:solidFill>
                <a:schemeClr val="dk1"/>
              </a:solidFill>
              <a:latin typeface="Arial"/>
              <a:ea typeface="Arial"/>
              <a:cs typeface="Arial"/>
              <a:sym typeface="Arial"/>
            </a:endParaRPr>
          </a:p>
        </p:txBody>
      </p:sp>
      <p:sp>
        <p:nvSpPr>
          <p:cNvPr id="19" name="Google Shape;19;p3"/>
          <p:cNvSpPr/>
          <p:nvPr/>
        </p:nvSpPr>
        <p:spPr>
          <a:xfrm>
            <a:off x="2108784" y="3828093"/>
            <a:ext cx="7971384" cy="519132"/>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3600"/>
              <a:buFont typeface="Roboto"/>
              <a:buNone/>
            </a:pPr>
            <a:r>
              <a:rPr b="0" i="0" lang="en-US" sz="3600" u="none" cap="none" strike="noStrike">
                <a:solidFill>
                  <a:srgbClr val="FFFFFF"/>
                </a:solidFill>
                <a:latin typeface="Roboto"/>
                <a:ea typeface="Roboto"/>
                <a:cs typeface="Roboto"/>
                <a:sym typeface="Roboto"/>
              </a:rPr>
              <a:t>EXECUTION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31" name="Shape 131"/>
        <p:cNvGrpSpPr/>
        <p:nvPr/>
      </p:nvGrpSpPr>
      <p:grpSpPr>
        <a:xfrm>
          <a:off x="0" y="0"/>
          <a:ext cx="0" cy="0"/>
          <a:chOff x="0" y="0"/>
          <a:chExt cx="0" cy="0"/>
        </a:xfrm>
      </p:grpSpPr>
      <p:sp>
        <p:nvSpPr>
          <p:cNvPr id="132" name="Google Shape;132;p12"/>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133" name="Google Shape;133;p12"/>
          <p:cNvSpPr/>
          <p:nvPr/>
        </p:nvSpPr>
        <p:spPr>
          <a:xfrm>
            <a:off x="1095101" y="1999036"/>
            <a:ext cx="714196" cy="714196"/>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4" name="Google Shape;134;p12"/>
          <p:cNvPicPr preferRelativeResize="0"/>
          <p:nvPr/>
        </p:nvPicPr>
        <p:blipFill rotWithShape="1">
          <a:blip r:embed="rId3">
            <a:alphaModFix/>
          </a:blip>
          <a:srcRect b="0" l="0" r="0" t="0"/>
          <a:stretch/>
        </p:blipFill>
        <p:spPr>
          <a:xfrm>
            <a:off x="1305728" y="2211730"/>
            <a:ext cx="314246" cy="314246"/>
          </a:xfrm>
          <a:prstGeom prst="rect">
            <a:avLst/>
          </a:prstGeom>
          <a:noFill/>
          <a:ln>
            <a:noFill/>
          </a:ln>
        </p:spPr>
      </p:pic>
      <p:sp>
        <p:nvSpPr>
          <p:cNvPr id="135" name="Google Shape;135;p12"/>
          <p:cNvSpPr/>
          <p:nvPr/>
        </p:nvSpPr>
        <p:spPr>
          <a:xfrm>
            <a:off x="1999750" y="1953803"/>
            <a:ext cx="4242327" cy="259491"/>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Objective</a:t>
            </a:r>
            <a:endParaRPr b="0" i="0" sz="1800" u="none" cap="none" strike="noStrike">
              <a:solidFill>
                <a:schemeClr val="dk1"/>
              </a:solidFill>
              <a:latin typeface="Arial"/>
              <a:ea typeface="Arial"/>
              <a:cs typeface="Arial"/>
              <a:sym typeface="Arial"/>
            </a:endParaRPr>
          </a:p>
        </p:txBody>
      </p:sp>
      <p:sp>
        <p:nvSpPr>
          <p:cNvPr id="136" name="Google Shape;136;p12"/>
          <p:cNvSpPr/>
          <p:nvPr/>
        </p:nvSpPr>
        <p:spPr>
          <a:xfrm>
            <a:off x="1999750" y="2313877"/>
            <a:ext cx="4242327"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Train participants to ask for reviews at the right moments during face-to-face interactions.</a:t>
            </a:r>
            <a:endParaRPr b="0" i="0" sz="1800" u="none" cap="none" strike="noStrike">
              <a:solidFill>
                <a:schemeClr val="dk1"/>
              </a:solidFill>
              <a:latin typeface="Arial"/>
              <a:ea typeface="Arial"/>
              <a:cs typeface="Arial"/>
              <a:sym typeface="Arial"/>
            </a:endParaRPr>
          </a:p>
        </p:txBody>
      </p:sp>
      <p:sp>
        <p:nvSpPr>
          <p:cNvPr id="137" name="Google Shape;137;p12"/>
          <p:cNvSpPr/>
          <p:nvPr/>
        </p:nvSpPr>
        <p:spPr>
          <a:xfrm>
            <a:off x="1095101" y="3398861"/>
            <a:ext cx="714196" cy="714196"/>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8" name="Google Shape;138;p12"/>
          <p:cNvPicPr preferRelativeResize="0"/>
          <p:nvPr/>
        </p:nvPicPr>
        <p:blipFill rotWithShape="1">
          <a:blip r:embed="rId4">
            <a:alphaModFix/>
          </a:blip>
          <a:srcRect b="0" l="0" r="0" t="0"/>
          <a:stretch/>
        </p:blipFill>
        <p:spPr>
          <a:xfrm>
            <a:off x="1301543" y="3605279"/>
            <a:ext cx="285679" cy="295201"/>
          </a:xfrm>
          <a:prstGeom prst="rect">
            <a:avLst/>
          </a:prstGeom>
          <a:noFill/>
          <a:ln>
            <a:noFill/>
          </a:ln>
        </p:spPr>
      </p:pic>
      <p:sp>
        <p:nvSpPr>
          <p:cNvPr id="139" name="Google Shape;139;p12"/>
          <p:cNvSpPr/>
          <p:nvPr/>
        </p:nvSpPr>
        <p:spPr>
          <a:xfrm>
            <a:off x="1999750" y="3353628"/>
            <a:ext cx="4242327" cy="259491"/>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Identifying Ideal Touchpoints</a:t>
            </a:r>
            <a:endParaRPr b="0" i="0" sz="1800" u="none" cap="none" strike="noStrike">
              <a:solidFill>
                <a:schemeClr val="dk1"/>
              </a:solidFill>
              <a:latin typeface="Arial"/>
              <a:ea typeface="Arial"/>
              <a:cs typeface="Arial"/>
              <a:sym typeface="Arial"/>
            </a:endParaRPr>
          </a:p>
        </p:txBody>
      </p:sp>
      <p:sp>
        <p:nvSpPr>
          <p:cNvPr id="140" name="Google Shape;140;p12"/>
          <p:cNvSpPr/>
          <p:nvPr/>
        </p:nvSpPr>
        <p:spPr>
          <a:xfrm>
            <a:off x="1999750" y="3713702"/>
            <a:ext cx="4242327"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Discuss the best moments to make a review request, such as after service completion, during checkout, or when resolving an issue.</a:t>
            </a:r>
            <a:endParaRPr b="0" i="0" sz="1800" u="none" cap="none" strike="noStrike">
              <a:solidFill>
                <a:schemeClr val="dk1"/>
              </a:solidFill>
              <a:latin typeface="Arial"/>
              <a:ea typeface="Arial"/>
              <a:cs typeface="Arial"/>
              <a:sym typeface="Arial"/>
            </a:endParaRPr>
          </a:p>
        </p:txBody>
      </p:sp>
      <p:sp>
        <p:nvSpPr>
          <p:cNvPr id="141" name="Google Shape;141;p12"/>
          <p:cNvSpPr/>
          <p:nvPr/>
        </p:nvSpPr>
        <p:spPr>
          <a:xfrm>
            <a:off x="6332541" y="1999036"/>
            <a:ext cx="714196" cy="714196"/>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42" name="Google Shape;142;p12"/>
          <p:cNvPicPr preferRelativeResize="0"/>
          <p:nvPr/>
        </p:nvPicPr>
        <p:blipFill rotWithShape="1">
          <a:blip r:embed="rId5">
            <a:alphaModFix/>
          </a:blip>
          <a:srcRect b="0" l="0" r="0" t="0"/>
          <a:stretch/>
        </p:blipFill>
        <p:spPr>
          <a:xfrm>
            <a:off x="6589211" y="2197083"/>
            <a:ext cx="209498" cy="314246"/>
          </a:xfrm>
          <a:prstGeom prst="rect">
            <a:avLst/>
          </a:prstGeom>
          <a:noFill/>
          <a:ln>
            <a:noFill/>
          </a:ln>
        </p:spPr>
      </p:pic>
      <p:sp>
        <p:nvSpPr>
          <p:cNvPr id="143" name="Google Shape;143;p12"/>
          <p:cNvSpPr/>
          <p:nvPr/>
        </p:nvSpPr>
        <p:spPr>
          <a:xfrm>
            <a:off x="7237190" y="1953803"/>
            <a:ext cx="4242327" cy="259491"/>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Using Printed Materials</a:t>
            </a:r>
            <a:endParaRPr b="0" i="0" sz="1800" u="none" cap="none" strike="noStrike">
              <a:solidFill>
                <a:schemeClr val="dk1"/>
              </a:solidFill>
              <a:latin typeface="Arial"/>
              <a:ea typeface="Arial"/>
              <a:cs typeface="Arial"/>
              <a:sym typeface="Arial"/>
            </a:endParaRPr>
          </a:p>
        </p:txBody>
      </p:sp>
      <p:sp>
        <p:nvSpPr>
          <p:cNvPr id="144" name="Google Shape;144;p12"/>
          <p:cNvSpPr/>
          <p:nvPr/>
        </p:nvSpPr>
        <p:spPr>
          <a:xfrm>
            <a:off x="7237190" y="2313877"/>
            <a:ext cx="4242327"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Demonstrate how to use review cards with QR codes and signage to encourage on-the-spot reviews.</a:t>
            </a:r>
            <a:endParaRPr b="0" i="0" sz="1800" u="none" cap="none" strike="noStrike">
              <a:solidFill>
                <a:schemeClr val="dk1"/>
              </a:solidFill>
              <a:latin typeface="Arial"/>
              <a:ea typeface="Arial"/>
              <a:cs typeface="Arial"/>
              <a:sym typeface="Arial"/>
            </a:endParaRPr>
          </a:p>
        </p:txBody>
      </p:sp>
      <p:sp>
        <p:nvSpPr>
          <p:cNvPr id="145" name="Google Shape;145;p12"/>
          <p:cNvSpPr/>
          <p:nvPr/>
        </p:nvSpPr>
        <p:spPr>
          <a:xfrm>
            <a:off x="6332541" y="3398861"/>
            <a:ext cx="714196" cy="714196"/>
          </a:xfrm>
          <a:prstGeom prst="ellipse">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46" name="Google Shape;146;p12"/>
          <p:cNvPicPr preferRelativeResize="0"/>
          <p:nvPr/>
        </p:nvPicPr>
        <p:blipFill rotWithShape="1">
          <a:blip r:embed="rId6">
            <a:alphaModFix/>
          </a:blip>
          <a:srcRect b="0" l="0" r="0" t="0"/>
          <a:stretch/>
        </p:blipFill>
        <p:spPr>
          <a:xfrm>
            <a:off x="6575945" y="3592724"/>
            <a:ext cx="219020" cy="333292"/>
          </a:xfrm>
          <a:prstGeom prst="rect">
            <a:avLst/>
          </a:prstGeom>
          <a:noFill/>
          <a:ln>
            <a:noFill/>
          </a:ln>
        </p:spPr>
      </p:pic>
      <p:sp>
        <p:nvSpPr>
          <p:cNvPr id="147" name="Google Shape;147;p12"/>
          <p:cNvSpPr/>
          <p:nvPr/>
        </p:nvSpPr>
        <p:spPr>
          <a:xfrm>
            <a:off x="7237190" y="3353628"/>
            <a:ext cx="4242327" cy="259491"/>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Offering Guidance</a:t>
            </a:r>
            <a:endParaRPr b="0" i="0" sz="1800" u="none" cap="none" strike="noStrike">
              <a:solidFill>
                <a:schemeClr val="dk1"/>
              </a:solidFill>
              <a:latin typeface="Arial"/>
              <a:ea typeface="Arial"/>
              <a:cs typeface="Arial"/>
              <a:sym typeface="Arial"/>
            </a:endParaRPr>
          </a:p>
        </p:txBody>
      </p:sp>
      <p:sp>
        <p:nvSpPr>
          <p:cNvPr id="148" name="Google Shape;148;p12"/>
          <p:cNvSpPr/>
          <p:nvPr/>
        </p:nvSpPr>
        <p:spPr>
          <a:xfrm>
            <a:off x="7237190" y="3713702"/>
            <a:ext cx="4242327"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Provide step-by-step instructions on how to leave a review, including using devices to make it easy for customers.</a:t>
            </a:r>
            <a:endParaRPr b="0" i="0" sz="1800" u="none" cap="none" strike="noStrike">
              <a:solidFill>
                <a:schemeClr val="dk1"/>
              </a:solidFill>
              <a:latin typeface="Arial"/>
              <a:ea typeface="Arial"/>
              <a:cs typeface="Arial"/>
              <a:sym typeface="Arial"/>
            </a:endParaRPr>
          </a:p>
        </p:txBody>
      </p:sp>
      <p:sp>
        <p:nvSpPr>
          <p:cNvPr id="149" name="Google Shape;149;p12"/>
          <p:cNvSpPr/>
          <p:nvPr/>
        </p:nvSpPr>
        <p:spPr>
          <a:xfrm>
            <a:off x="0" y="5227918"/>
            <a:ext cx="12188952" cy="1628368"/>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2"/>
          <p:cNvSpPr/>
          <p:nvPr/>
        </p:nvSpPr>
        <p:spPr>
          <a:xfrm>
            <a:off x="1630376" y="5552282"/>
            <a:ext cx="8928199" cy="973539"/>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the end of this session, participants will have the knowledge and tools to effectively request reviews during in-person interactions, leading to more authentic and timely feedback.</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55" name="Shape 155"/>
        <p:cNvGrpSpPr/>
        <p:nvPr/>
      </p:nvGrpSpPr>
      <p:grpSpPr>
        <a:xfrm>
          <a:off x="0" y="0"/>
          <a:ext cx="0" cy="0"/>
          <a:chOff x="0" y="0"/>
          <a:chExt cx="0" cy="0"/>
        </a:xfrm>
      </p:grpSpPr>
      <p:sp>
        <p:nvSpPr>
          <p:cNvPr id="156" name="Google Shape;156;p13"/>
          <p:cNvSpPr/>
          <p:nvPr/>
        </p:nvSpPr>
        <p:spPr>
          <a:xfrm>
            <a:off x="476131" y="476131"/>
            <a:ext cx="4504199"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57" name="Google Shape;157;p13"/>
          <p:cNvPicPr preferRelativeResize="0"/>
          <p:nvPr/>
        </p:nvPicPr>
        <p:blipFill rotWithShape="1">
          <a:blip r:embed="rId3">
            <a:alphaModFix/>
          </a:blip>
          <a:srcRect b="0" l="31589" r="17633" t="0"/>
          <a:stretch/>
        </p:blipFill>
        <p:spPr>
          <a:xfrm>
            <a:off x="476131" y="476131"/>
            <a:ext cx="4504199" cy="5913546"/>
          </a:xfrm>
          <a:prstGeom prst="rect">
            <a:avLst/>
          </a:prstGeom>
          <a:noFill/>
          <a:ln>
            <a:noFill/>
          </a:ln>
        </p:spPr>
      </p:pic>
      <p:sp>
        <p:nvSpPr>
          <p:cNvPr id="158" name="Google Shape;158;p13"/>
          <p:cNvSpPr/>
          <p:nvPr/>
        </p:nvSpPr>
        <p:spPr>
          <a:xfrm>
            <a:off x="5696996" y="2254034"/>
            <a:ext cx="5765767"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Why In-Person Requests Are Powerful</a:t>
            </a:r>
            <a:endParaRPr b="0" i="0" sz="1800" u="none" cap="none" strike="noStrike">
              <a:solidFill>
                <a:schemeClr val="dk1"/>
              </a:solidFill>
              <a:latin typeface="Arial"/>
              <a:ea typeface="Arial"/>
              <a:cs typeface="Arial"/>
              <a:sym typeface="Arial"/>
            </a:endParaRPr>
          </a:p>
        </p:txBody>
      </p:sp>
      <p:sp>
        <p:nvSpPr>
          <p:cNvPr id="159" name="Google Shape;159;p13"/>
          <p:cNvSpPr/>
          <p:nvPr/>
        </p:nvSpPr>
        <p:spPr>
          <a:xfrm>
            <a:off x="5296004" y="3497926"/>
            <a:ext cx="6567750" cy="1037965"/>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In-person review requests are highly effective because they capture customer feedback immediately after a positive experience. Personal interactions make customers feel valued and more inclined to leave a review.</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64" name="Shape 164"/>
        <p:cNvGrpSpPr/>
        <p:nvPr/>
      </p:nvGrpSpPr>
      <p:grpSpPr>
        <a:xfrm>
          <a:off x="0" y="0"/>
          <a:ext cx="0" cy="0"/>
          <a:chOff x="0" y="0"/>
          <a:chExt cx="0" cy="0"/>
        </a:xfrm>
      </p:grpSpPr>
      <p:sp>
        <p:nvSpPr>
          <p:cNvPr id="165" name="Google Shape;165;p14"/>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Identifying Ideal Touchpoints for In-Person Requests</a:t>
            </a:r>
            <a:endParaRPr b="0" i="0" sz="1800" u="none" cap="none" strike="noStrike">
              <a:solidFill>
                <a:schemeClr val="dk1"/>
              </a:solidFill>
              <a:latin typeface="Arial"/>
              <a:ea typeface="Arial"/>
              <a:cs typeface="Arial"/>
              <a:sym typeface="Arial"/>
            </a:endParaRPr>
          </a:p>
        </p:txBody>
      </p:sp>
      <p:pic>
        <p:nvPicPr>
          <p:cNvPr descr="preencoded.png" id="166" name="Google Shape;166;p14"/>
          <p:cNvPicPr preferRelativeResize="0"/>
          <p:nvPr/>
        </p:nvPicPr>
        <p:blipFill rotWithShape="1">
          <a:blip r:embed="rId3">
            <a:alphaModFix/>
          </a:blip>
          <a:srcRect b="0" l="0" r="0" t="0"/>
          <a:stretch/>
        </p:blipFill>
        <p:spPr>
          <a:xfrm>
            <a:off x="476137" y="2569172"/>
            <a:ext cx="3875706" cy="1190327"/>
          </a:xfrm>
          <a:prstGeom prst="rect">
            <a:avLst/>
          </a:prstGeom>
          <a:noFill/>
          <a:ln>
            <a:noFill/>
          </a:ln>
        </p:spPr>
      </p:pic>
      <p:sp>
        <p:nvSpPr>
          <p:cNvPr id="167" name="Google Shape;167;p14"/>
          <p:cNvSpPr/>
          <p:nvPr/>
        </p:nvSpPr>
        <p:spPr>
          <a:xfrm>
            <a:off x="506291" y="2904875"/>
            <a:ext cx="3526434"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Request Reviews at Peak Satisfaction</a:t>
            </a:r>
            <a:endParaRPr b="0" i="0" sz="1800" u="none" cap="none" strike="noStrike">
              <a:solidFill>
                <a:schemeClr val="dk1"/>
              </a:solidFill>
              <a:latin typeface="Arial"/>
              <a:ea typeface="Arial"/>
              <a:cs typeface="Arial"/>
              <a:sym typeface="Arial"/>
            </a:endParaRPr>
          </a:p>
        </p:txBody>
      </p:sp>
      <p:sp>
        <p:nvSpPr>
          <p:cNvPr id="168" name="Google Shape;168;p14"/>
          <p:cNvSpPr/>
          <p:nvPr/>
        </p:nvSpPr>
        <p:spPr>
          <a:xfrm>
            <a:off x="761810" y="3912338"/>
            <a:ext cx="352643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Ask for reviews right after completing a service or transaction when the customer's satisfaction is highest. This captures feedback while the positive experience is still fresh in their mind.</a:t>
            </a:r>
            <a:endParaRPr b="0" i="0" sz="1800" u="none" cap="none" strike="noStrike">
              <a:solidFill>
                <a:schemeClr val="dk1"/>
              </a:solidFill>
              <a:latin typeface="Arial"/>
              <a:ea typeface="Arial"/>
              <a:cs typeface="Arial"/>
              <a:sym typeface="Arial"/>
            </a:endParaRPr>
          </a:p>
        </p:txBody>
      </p:sp>
      <p:pic>
        <p:nvPicPr>
          <p:cNvPr descr="preencoded.png" id="169" name="Google Shape;169;p14"/>
          <p:cNvPicPr preferRelativeResize="0"/>
          <p:nvPr/>
        </p:nvPicPr>
        <p:blipFill rotWithShape="1">
          <a:blip r:embed="rId4">
            <a:alphaModFix/>
          </a:blip>
          <a:srcRect b="0" l="0" r="0" t="0"/>
          <a:stretch/>
        </p:blipFill>
        <p:spPr>
          <a:xfrm>
            <a:off x="4158108" y="2569172"/>
            <a:ext cx="3875706" cy="1190327"/>
          </a:xfrm>
          <a:prstGeom prst="rect">
            <a:avLst/>
          </a:prstGeom>
          <a:noFill/>
          <a:ln>
            <a:noFill/>
          </a:ln>
        </p:spPr>
      </p:pic>
      <p:sp>
        <p:nvSpPr>
          <p:cNvPr id="170" name="Google Shape;170;p14"/>
          <p:cNvSpPr/>
          <p:nvPr/>
        </p:nvSpPr>
        <p:spPr>
          <a:xfrm>
            <a:off x="4488333" y="3033430"/>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Identify Ideal Moments</a:t>
            </a:r>
            <a:endParaRPr b="0" i="0" sz="1800" u="none" cap="none" strike="noStrike">
              <a:solidFill>
                <a:schemeClr val="dk1"/>
              </a:solidFill>
              <a:latin typeface="Arial"/>
              <a:ea typeface="Arial"/>
              <a:cs typeface="Arial"/>
              <a:sym typeface="Arial"/>
            </a:endParaRPr>
          </a:p>
        </p:txBody>
      </p:sp>
      <p:sp>
        <p:nvSpPr>
          <p:cNvPr id="171" name="Google Shape;171;p14"/>
          <p:cNvSpPr/>
          <p:nvPr/>
        </p:nvSpPr>
        <p:spPr>
          <a:xfrm>
            <a:off x="4443889" y="3912338"/>
            <a:ext cx="3526434" cy="151439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Key opportunities for in-person review requests include immediately post-service, during the checkout process, or when resolving a customer issue. These are times when the customer is most engaged and their feedback is most valuable.</a:t>
            </a:r>
            <a:endParaRPr b="0" i="0" sz="1800" u="none" cap="none" strike="noStrike">
              <a:solidFill>
                <a:schemeClr val="dk1"/>
              </a:solidFill>
              <a:latin typeface="Arial"/>
              <a:ea typeface="Arial"/>
              <a:cs typeface="Arial"/>
              <a:sym typeface="Arial"/>
            </a:endParaRPr>
          </a:p>
        </p:txBody>
      </p:sp>
      <p:pic>
        <p:nvPicPr>
          <p:cNvPr descr="preencoded.png" id="172" name="Google Shape;172;p14"/>
          <p:cNvPicPr preferRelativeResize="0"/>
          <p:nvPr/>
        </p:nvPicPr>
        <p:blipFill rotWithShape="1">
          <a:blip r:embed="rId5">
            <a:alphaModFix/>
          </a:blip>
          <a:srcRect b="0" l="0" r="0" t="0"/>
          <a:stretch/>
        </p:blipFill>
        <p:spPr>
          <a:xfrm>
            <a:off x="7840237" y="2569172"/>
            <a:ext cx="3875706" cy="1190327"/>
          </a:xfrm>
          <a:prstGeom prst="rect">
            <a:avLst/>
          </a:prstGeom>
          <a:noFill/>
          <a:ln>
            <a:noFill/>
          </a:ln>
        </p:spPr>
      </p:pic>
      <p:sp>
        <p:nvSpPr>
          <p:cNvPr id="173" name="Google Shape;173;p14"/>
          <p:cNvSpPr/>
          <p:nvPr/>
        </p:nvSpPr>
        <p:spPr>
          <a:xfrm>
            <a:off x="8170412" y="3033430"/>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Watch for Non-Verbal Cues</a:t>
            </a:r>
            <a:endParaRPr b="0" i="0" sz="1800" u="none" cap="none" strike="noStrike">
              <a:solidFill>
                <a:schemeClr val="dk1"/>
              </a:solidFill>
              <a:latin typeface="Arial"/>
              <a:ea typeface="Arial"/>
              <a:cs typeface="Arial"/>
              <a:sym typeface="Arial"/>
            </a:endParaRPr>
          </a:p>
        </p:txBody>
      </p:sp>
      <p:sp>
        <p:nvSpPr>
          <p:cNvPr id="174" name="Google Shape;174;p14"/>
          <p:cNvSpPr/>
          <p:nvPr/>
        </p:nvSpPr>
        <p:spPr>
          <a:xfrm>
            <a:off x="8125968" y="3912338"/>
            <a:ext cx="3526434" cy="151439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Pay attention to positive body language and verbal cues that signal a great experience, such as smiles, compliments, or other signs of satisfaction. These are perfect moments to kindly ask the customer to share their feedback.</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79" name="Shape 179"/>
        <p:cNvGrpSpPr/>
        <p:nvPr/>
      </p:nvGrpSpPr>
      <p:grpSpPr>
        <a:xfrm>
          <a:off x="0" y="0"/>
          <a:ext cx="0" cy="0"/>
          <a:chOff x="0" y="0"/>
          <a:chExt cx="0" cy="0"/>
        </a:xfrm>
      </p:grpSpPr>
      <p:sp>
        <p:nvSpPr>
          <p:cNvPr id="180" name="Google Shape;180;p15"/>
          <p:cNvSpPr/>
          <p:nvPr/>
        </p:nvSpPr>
        <p:spPr>
          <a:xfrm>
            <a:off x="2749061" y="363794"/>
            <a:ext cx="6690830"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Using Printed Materials Like Review Cards and QR Codes</a:t>
            </a:r>
            <a:endParaRPr b="0" i="0" sz="1800" u="none" cap="none" strike="noStrike">
              <a:solidFill>
                <a:schemeClr val="dk1"/>
              </a:solidFill>
              <a:latin typeface="Arial"/>
              <a:ea typeface="Arial"/>
              <a:cs typeface="Arial"/>
              <a:sym typeface="Arial"/>
            </a:endParaRPr>
          </a:p>
        </p:txBody>
      </p:sp>
      <p:sp>
        <p:nvSpPr>
          <p:cNvPr id="181" name="Google Shape;181;p15"/>
          <p:cNvSpPr/>
          <p:nvPr/>
        </p:nvSpPr>
        <p:spPr>
          <a:xfrm>
            <a:off x="476131" y="2133067"/>
            <a:ext cx="3618595" cy="2028318"/>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5"/>
          <p:cNvSpPr/>
          <p:nvPr/>
        </p:nvSpPr>
        <p:spPr>
          <a:xfrm>
            <a:off x="761810" y="2370686"/>
            <a:ext cx="3456711" cy="27571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Review Cards with QR Codes</a:t>
            </a:r>
            <a:endParaRPr b="0" i="0" sz="1800" u="none" cap="none" strike="noStrike">
              <a:solidFill>
                <a:schemeClr val="dk1"/>
              </a:solidFill>
              <a:latin typeface="Arial"/>
              <a:ea typeface="Arial"/>
              <a:cs typeface="Arial"/>
              <a:sym typeface="Arial"/>
            </a:endParaRPr>
          </a:p>
        </p:txBody>
      </p:sp>
      <p:sp>
        <p:nvSpPr>
          <p:cNvPr id="183" name="Google Shape;183;p15"/>
          <p:cNvSpPr/>
          <p:nvPr/>
        </p:nvSpPr>
        <p:spPr>
          <a:xfrm>
            <a:off x="761810" y="2769892"/>
            <a:ext cx="3456711"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Print business cards with a personalized message and QR code that links directly to your review page.</a:t>
            </a:r>
            <a:endParaRPr b="0" i="0" sz="1800" u="none" cap="none" strike="noStrike">
              <a:solidFill>
                <a:schemeClr val="dk1"/>
              </a:solidFill>
              <a:latin typeface="Arial"/>
              <a:ea typeface="Arial"/>
              <a:cs typeface="Arial"/>
              <a:sym typeface="Arial"/>
            </a:endParaRPr>
          </a:p>
        </p:txBody>
      </p:sp>
      <p:sp>
        <p:nvSpPr>
          <p:cNvPr id="184" name="Google Shape;184;p15"/>
          <p:cNvSpPr/>
          <p:nvPr/>
        </p:nvSpPr>
        <p:spPr>
          <a:xfrm>
            <a:off x="4285178" y="2133067"/>
            <a:ext cx="3618595" cy="2028318"/>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5"/>
          <p:cNvSpPr/>
          <p:nvPr/>
        </p:nvSpPr>
        <p:spPr>
          <a:xfrm>
            <a:off x="4570857" y="2370686"/>
            <a:ext cx="3456711" cy="551419"/>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Signage in High-Traffic Areas</a:t>
            </a:r>
            <a:endParaRPr b="0" i="0" sz="1800" u="none" cap="none" strike="noStrike">
              <a:solidFill>
                <a:schemeClr val="dk1"/>
              </a:solidFill>
              <a:latin typeface="Arial"/>
              <a:ea typeface="Arial"/>
              <a:cs typeface="Arial"/>
              <a:sym typeface="Arial"/>
            </a:endParaRPr>
          </a:p>
        </p:txBody>
      </p:sp>
      <p:sp>
        <p:nvSpPr>
          <p:cNvPr id="186" name="Google Shape;186;p15"/>
          <p:cNvSpPr/>
          <p:nvPr/>
        </p:nvSpPr>
        <p:spPr>
          <a:xfrm>
            <a:off x="4570857" y="3045601"/>
            <a:ext cx="3456711"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Use signage in high-traffic areas, such as by the register, to encourage customers to leave reviews.</a:t>
            </a:r>
            <a:endParaRPr b="0" i="0" sz="1800" u="none" cap="none" strike="noStrike">
              <a:solidFill>
                <a:schemeClr val="dk1"/>
              </a:solidFill>
              <a:latin typeface="Arial"/>
              <a:ea typeface="Arial"/>
              <a:cs typeface="Arial"/>
              <a:sym typeface="Arial"/>
            </a:endParaRPr>
          </a:p>
        </p:txBody>
      </p:sp>
      <p:sp>
        <p:nvSpPr>
          <p:cNvPr id="187" name="Google Shape;187;p15"/>
          <p:cNvSpPr/>
          <p:nvPr/>
        </p:nvSpPr>
        <p:spPr>
          <a:xfrm>
            <a:off x="8094226" y="2133067"/>
            <a:ext cx="3618595" cy="2028318"/>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5"/>
          <p:cNvSpPr/>
          <p:nvPr/>
        </p:nvSpPr>
        <p:spPr>
          <a:xfrm>
            <a:off x="8379905" y="2370686"/>
            <a:ext cx="3456711" cy="551419"/>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1B2F35"/>
              </a:buClr>
              <a:buSzPts val="1912"/>
              <a:buFont typeface="Roboto"/>
              <a:buNone/>
            </a:pPr>
            <a:r>
              <a:rPr b="1" i="0" lang="en-US" sz="1912" u="none" cap="none" strike="noStrike">
                <a:solidFill>
                  <a:srgbClr val="1B2F35"/>
                </a:solidFill>
                <a:latin typeface="Roboto"/>
                <a:ea typeface="Roboto"/>
                <a:cs typeface="Roboto"/>
                <a:sym typeface="Roboto"/>
              </a:rPr>
              <a:t>Step-by-Step QR Code Instructions</a:t>
            </a:r>
            <a:endParaRPr b="0" i="0" sz="1800" u="none" cap="none" strike="noStrike">
              <a:solidFill>
                <a:schemeClr val="dk1"/>
              </a:solidFill>
              <a:latin typeface="Arial"/>
              <a:ea typeface="Arial"/>
              <a:cs typeface="Arial"/>
              <a:sym typeface="Arial"/>
            </a:endParaRPr>
          </a:p>
        </p:txBody>
      </p:sp>
      <p:sp>
        <p:nvSpPr>
          <p:cNvPr id="189" name="Google Shape;189;p15"/>
          <p:cNvSpPr/>
          <p:nvPr/>
        </p:nvSpPr>
        <p:spPr>
          <a:xfrm>
            <a:off x="8379905" y="3045601"/>
            <a:ext cx="3456711"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1C2F35"/>
              </a:buClr>
              <a:buSzPts val="1406"/>
              <a:buFont typeface="Roboto"/>
              <a:buNone/>
            </a:pPr>
            <a:r>
              <a:rPr b="0" i="0" lang="en-US" sz="1406" u="none" cap="none" strike="noStrike">
                <a:solidFill>
                  <a:srgbClr val="1C2F35"/>
                </a:solidFill>
                <a:latin typeface="Roboto"/>
                <a:ea typeface="Roboto"/>
                <a:cs typeface="Roboto"/>
                <a:sym typeface="Roboto"/>
              </a:rPr>
              <a:t>Provide step-by-step instructions on how to leave a review using a QR code on your printed materials.</a:t>
            </a:r>
            <a:endParaRPr b="0" i="0" sz="1800" u="none" cap="none" strike="noStrike">
              <a:solidFill>
                <a:schemeClr val="dk1"/>
              </a:solidFill>
              <a:latin typeface="Arial"/>
              <a:ea typeface="Arial"/>
              <a:cs typeface="Arial"/>
              <a:sym typeface="Arial"/>
            </a:endParaRPr>
          </a:p>
        </p:txBody>
      </p:sp>
      <p:sp>
        <p:nvSpPr>
          <p:cNvPr id="190" name="Google Shape;190;p15"/>
          <p:cNvSpPr/>
          <p:nvPr/>
        </p:nvSpPr>
        <p:spPr>
          <a:xfrm>
            <a:off x="476131" y="4351837"/>
            <a:ext cx="5523119" cy="2028318"/>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5"/>
          <p:cNvSpPr/>
          <p:nvPr/>
        </p:nvSpPr>
        <p:spPr>
          <a:xfrm>
            <a:off x="761810" y="4589456"/>
            <a:ext cx="5551687" cy="27571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Prominent Placement</a:t>
            </a:r>
            <a:endParaRPr b="0" i="0" sz="1800" u="none" cap="none" strike="noStrike">
              <a:solidFill>
                <a:schemeClr val="dk1"/>
              </a:solidFill>
              <a:latin typeface="Arial"/>
              <a:ea typeface="Arial"/>
              <a:cs typeface="Arial"/>
              <a:sym typeface="Arial"/>
            </a:endParaRPr>
          </a:p>
        </p:txBody>
      </p:sp>
      <p:sp>
        <p:nvSpPr>
          <p:cNvPr id="192" name="Google Shape;192;p15"/>
          <p:cNvSpPr/>
          <p:nvPr/>
        </p:nvSpPr>
        <p:spPr>
          <a:xfrm>
            <a:off x="761810" y="4988662"/>
            <a:ext cx="5551687" cy="405604"/>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Place review cards and signage in highly visible locations to maximize visibility and customer engagement.</a:t>
            </a:r>
            <a:endParaRPr b="0" i="0" sz="1800" u="none" cap="none" strike="noStrike">
              <a:solidFill>
                <a:schemeClr val="dk1"/>
              </a:solidFill>
              <a:latin typeface="Arial"/>
              <a:ea typeface="Arial"/>
              <a:cs typeface="Arial"/>
              <a:sym typeface="Arial"/>
            </a:endParaRPr>
          </a:p>
        </p:txBody>
      </p:sp>
      <p:sp>
        <p:nvSpPr>
          <p:cNvPr id="193" name="Google Shape;193;p15"/>
          <p:cNvSpPr/>
          <p:nvPr/>
        </p:nvSpPr>
        <p:spPr>
          <a:xfrm>
            <a:off x="6189702" y="4351837"/>
            <a:ext cx="5523119" cy="2028318"/>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5"/>
          <p:cNvSpPr/>
          <p:nvPr/>
        </p:nvSpPr>
        <p:spPr>
          <a:xfrm>
            <a:off x="6475381" y="4589456"/>
            <a:ext cx="5551687" cy="27571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Customizable Design</a:t>
            </a:r>
            <a:endParaRPr b="0" i="0" sz="1800" u="none" cap="none" strike="noStrike">
              <a:solidFill>
                <a:schemeClr val="dk1"/>
              </a:solidFill>
              <a:latin typeface="Arial"/>
              <a:ea typeface="Arial"/>
              <a:cs typeface="Arial"/>
              <a:sym typeface="Arial"/>
            </a:endParaRPr>
          </a:p>
        </p:txBody>
      </p:sp>
      <p:sp>
        <p:nvSpPr>
          <p:cNvPr id="195" name="Google Shape;195;p15"/>
          <p:cNvSpPr/>
          <p:nvPr/>
        </p:nvSpPr>
        <p:spPr>
          <a:xfrm>
            <a:off x="6475381" y="4988662"/>
            <a:ext cx="5551687" cy="405604"/>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Customize the design and messaging of your review cards and signage to align with your brand and customer experience.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00" name="Shape 200"/>
        <p:cNvGrpSpPr/>
        <p:nvPr/>
      </p:nvGrpSpPr>
      <p:grpSpPr>
        <a:xfrm>
          <a:off x="0" y="0"/>
          <a:ext cx="0" cy="0"/>
          <a:chOff x="0" y="0"/>
          <a:chExt cx="0" cy="0"/>
        </a:xfrm>
      </p:grpSpPr>
      <p:sp>
        <p:nvSpPr>
          <p:cNvPr id="201" name="Google Shape;201;p16"/>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Offering Guidance on How to Leave a Review</a:t>
            </a:r>
            <a:endParaRPr b="0" i="0" sz="1800" u="none" cap="none" strike="noStrike">
              <a:solidFill>
                <a:schemeClr val="dk1"/>
              </a:solidFill>
              <a:latin typeface="Arial"/>
              <a:ea typeface="Arial"/>
              <a:cs typeface="Arial"/>
              <a:sym typeface="Arial"/>
            </a:endParaRPr>
          </a:p>
        </p:txBody>
      </p:sp>
      <p:sp>
        <p:nvSpPr>
          <p:cNvPr id="202" name="Google Shape;202;p16"/>
          <p:cNvSpPr/>
          <p:nvPr/>
        </p:nvSpPr>
        <p:spPr>
          <a:xfrm>
            <a:off x="952262" y="1817630"/>
            <a:ext cx="5446938" cy="4292618"/>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Verbally guide customers through the review process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Provide step-by-step instructions for customers on how to leave a review, such as: "Simply scan this code and click 'Write a Review.'" This helps make the process clear and easy to follow.</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Offer a tablet or device to leave a review in-store</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Providing a tablet or other device for customers to use on-site makes it convenient for them to leave a review immediately after their experience with your business.</a:t>
            </a:r>
            <a:endParaRPr b="0" i="0" sz="1800" u="none" cap="none" strike="noStrike">
              <a:solidFill>
                <a:schemeClr val="dk1"/>
              </a:solidFill>
              <a:latin typeface="Arial"/>
              <a:ea typeface="Arial"/>
              <a:cs typeface="Arial"/>
              <a:sym typeface="Arial"/>
            </a:endParaRPr>
          </a:p>
        </p:txBody>
      </p:sp>
      <p:sp>
        <p:nvSpPr>
          <p:cNvPr id="203" name="Google Shape;203;p16"/>
          <p:cNvSpPr/>
          <p:nvPr/>
        </p:nvSpPr>
        <p:spPr>
          <a:xfrm>
            <a:off x="6284928" y="1817630"/>
            <a:ext cx="5446938" cy="2091554"/>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Use friendly, non-intrusive language</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Approach customers with a polite and inviting tone, such as: "It would mean a lot if you could share your experience." This encourages them to leave a review without being too pushy or demanding.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208" name="Shape 208"/>
        <p:cNvGrpSpPr/>
        <p:nvPr/>
      </p:nvGrpSpPr>
      <p:grpSpPr>
        <a:xfrm>
          <a:off x="0" y="0"/>
          <a:ext cx="0" cy="0"/>
          <a:chOff x="0" y="0"/>
          <a:chExt cx="0" cy="0"/>
        </a:xfrm>
      </p:grpSpPr>
      <p:sp>
        <p:nvSpPr>
          <p:cNvPr id="209" name="Google Shape;209;p17"/>
          <p:cNvSpPr/>
          <p:nvPr/>
        </p:nvSpPr>
        <p:spPr>
          <a:xfrm>
            <a:off x="476131" y="2044536"/>
            <a:ext cx="3070122" cy="2742217"/>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Hands-On Activity: Design a Review Card and Script</a:t>
            </a:r>
            <a:endParaRPr b="0" i="0" sz="1800" u="none" cap="none" strike="noStrike">
              <a:solidFill>
                <a:schemeClr val="dk1"/>
              </a:solidFill>
              <a:latin typeface="Arial"/>
              <a:ea typeface="Arial"/>
              <a:cs typeface="Arial"/>
              <a:sym typeface="Arial"/>
            </a:endParaRPr>
          </a:p>
        </p:txBody>
      </p:sp>
      <p:pic>
        <p:nvPicPr>
          <p:cNvPr descr="preencoded.png" id="210" name="Google Shape;210;p17"/>
          <p:cNvPicPr preferRelativeResize="0"/>
          <p:nvPr/>
        </p:nvPicPr>
        <p:blipFill rotWithShape="1">
          <a:blip r:embed="rId3">
            <a:alphaModFix/>
          </a:blip>
          <a:srcRect b="0" l="0" r="0" t="0"/>
          <a:stretch/>
        </p:blipFill>
        <p:spPr>
          <a:xfrm>
            <a:off x="4285180" y="1190327"/>
            <a:ext cx="4361359" cy="1047488"/>
          </a:xfrm>
          <a:prstGeom prst="rect">
            <a:avLst/>
          </a:prstGeom>
          <a:noFill/>
          <a:ln>
            <a:noFill/>
          </a:ln>
        </p:spPr>
      </p:pic>
      <p:sp>
        <p:nvSpPr>
          <p:cNvPr id="211" name="Google Shape;211;p17"/>
          <p:cNvSpPr/>
          <p:nvPr/>
        </p:nvSpPr>
        <p:spPr>
          <a:xfrm>
            <a:off x="4475631" y="1544301"/>
            <a:ext cx="3780286"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Custom Review Card</a:t>
            </a:r>
            <a:endParaRPr b="0" i="0" sz="1800" u="none" cap="none" strike="noStrike">
              <a:solidFill>
                <a:schemeClr val="dk1"/>
              </a:solidFill>
              <a:latin typeface="Arial"/>
              <a:ea typeface="Arial"/>
              <a:cs typeface="Arial"/>
              <a:sym typeface="Arial"/>
            </a:endParaRPr>
          </a:p>
        </p:txBody>
      </p:sp>
      <p:pic>
        <p:nvPicPr>
          <p:cNvPr descr="preencoded.png" id="212" name="Google Shape;212;p17"/>
          <p:cNvPicPr preferRelativeResize="0"/>
          <p:nvPr/>
        </p:nvPicPr>
        <p:blipFill rotWithShape="1">
          <a:blip r:embed="rId4">
            <a:alphaModFix/>
          </a:blip>
          <a:srcRect b="0" l="0" r="0" t="0"/>
          <a:stretch/>
        </p:blipFill>
        <p:spPr>
          <a:xfrm>
            <a:off x="4285180" y="2333041"/>
            <a:ext cx="2828218" cy="1047488"/>
          </a:xfrm>
          <a:prstGeom prst="rect">
            <a:avLst/>
          </a:prstGeom>
          <a:noFill/>
          <a:ln>
            <a:noFill/>
          </a:ln>
        </p:spPr>
      </p:pic>
      <p:sp>
        <p:nvSpPr>
          <p:cNvPr id="213" name="Google Shape;213;p17"/>
          <p:cNvSpPr/>
          <p:nvPr/>
        </p:nvSpPr>
        <p:spPr>
          <a:xfrm>
            <a:off x="4475631" y="2510847"/>
            <a:ext cx="2266175" cy="692175"/>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QR Code Design</a:t>
            </a:r>
            <a:endParaRPr b="0" i="0" sz="1800" u="none" cap="none" strike="noStrike">
              <a:solidFill>
                <a:schemeClr val="dk1"/>
              </a:solidFill>
              <a:latin typeface="Arial"/>
              <a:ea typeface="Arial"/>
              <a:cs typeface="Arial"/>
              <a:sym typeface="Arial"/>
            </a:endParaRPr>
          </a:p>
        </p:txBody>
      </p:sp>
      <p:pic>
        <p:nvPicPr>
          <p:cNvPr descr="preencoded.png" id="214" name="Google Shape;214;p17"/>
          <p:cNvPicPr preferRelativeResize="0"/>
          <p:nvPr/>
        </p:nvPicPr>
        <p:blipFill rotWithShape="1">
          <a:blip r:embed="rId5">
            <a:alphaModFix/>
          </a:blip>
          <a:srcRect b="0" l="0" r="0" t="0"/>
          <a:stretch/>
        </p:blipFill>
        <p:spPr>
          <a:xfrm>
            <a:off x="4285180" y="3475755"/>
            <a:ext cx="5894501" cy="1057011"/>
          </a:xfrm>
          <a:prstGeom prst="rect">
            <a:avLst/>
          </a:prstGeom>
          <a:noFill/>
          <a:ln>
            <a:noFill/>
          </a:ln>
        </p:spPr>
      </p:pic>
      <p:sp>
        <p:nvSpPr>
          <p:cNvPr id="215" name="Google Shape;215;p17"/>
          <p:cNvSpPr/>
          <p:nvPr/>
        </p:nvSpPr>
        <p:spPr>
          <a:xfrm>
            <a:off x="4475631" y="3829729"/>
            <a:ext cx="5294397"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1B2F35"/>
              </a:buClr>
              <a:buSzPts val="2400"/>
              <a:buFont typeface="Roboto"/>
              <a:buNone/>
            </a:pPr>
            <a:r>
              <a:rPr b="1" i="0" lang="en-US" sz="2400" u="none" cap="none" strike="noStrike">
                <a:solidFill>
                  <a:srgbClr val="1B2F35"/>
                </a:solidFill>
                <a:latin typeface="Roboto"/>
                <a:ea typeface="Roboto"/>
                <a:cs typeface="Roboto"/>
                <a:sym typeface="Roboto"/>
              </a:rPr>
              <a:t>Review Request Script</a:t>
            </a:r>
            <a:endParaRPr b="0" i="0" sz="1800" u="none" cap="none" strike="noStrike">
              <a:solidFill>
                <a:schemeClr val="dk1"/>
              </a:solidFill>
              <a:latin typeface="Arial"/>
              <a:ea typeface="Arial"/>
              <a:cs typeface="Arial"/>
              <a:sym typeface="Arial"/>
            </a:endParaRPr>
          </a:p>
        </p:txBody>
      </p:sp>
      <p:pic>
        <p:nvPicPr>
          <p:cNvPr descr="preencoded.png" id="216" name="Google Shape;216;p17"/>
          <p:cNvPicPr preferRelativeResize="0"/>
          <p:nvPr/>
        </p:nvPicPr>
        <p:blipFill rotWithShape="1">
          <a:blip r:embed="rId6">
            <a:alphaModFix/>
          </a:blip>
          <a:srcRect b="0" l="0" r="0" t="0"/>
          <a:stretch/>
        </p:blipFill>
        <p:spPr>
          <a:xfrm>
            <a:off x="4285180" y="4618469"/>
            <a:ext cx="7427643" cy="1057011"/>
          </a:xfrm>
          <a:prstGeom prst="rect">
            <a:avLst/>
          </a:prstGeom>
          <a:noFill/>
          <a:ln>
            <a:noFill/>
          </a:ln>
        </p:spPr>
      </p:pic>
      <p:sp>
        <p:nvSpPr>
          <p:cNvPr id="217" name="Google Shape;217;p17"/>
          <p:cNvSpPr/>
          <p:nvPr/>
        </p:nvSpPr>
        <p:spPr>
          <a:xfrm>
            <a:off x="4475631" y="4972444"/>
            <a:ext cx="6808672" cy="346088"/>
          </a:xfrm>
          <a:prstGeom prst="rect">
            <a:avLst/>
          </a:prstGeom>
          <a:noFill/>
          <a:ln>
            <a:noFill/>
          </a:ln>
        </p:spPr>
        <p:txBody>
          <a:bodyPr anchorCtr="0" anchor="ctr" bIns="0" lIns="0" spcFirstLastPara="1" rIns="0" wrap="square" tIns="0">
            <a:noAutofit/>
          </a:bodyPr>
          <a:lstStyle/>
          <a:p>
            <a:pPr indent="0" lvl="0" marL="0" marR="0" rtl="0" algn="l">
              <a:lnSpc>
                <a:spcPct val="113583"/>
              </a:lnSpc>
              <a:spcBef>
                <a:spcPts val="0"/>
              </a:spcBef>
              <a:spcAft>
                <a:spcPts val="0"/>
              </a:spcAft>
              <a:buClr>
                <a:srgbClr val="FDFDFD"/>
              </a:buClr>
              <a:buSzPts val="2400"/>
              <a:buFont typeface="Roboto"/>
              <a:buNone/>
            </a:pPr>
            <a:r>
              <a:rPr b="1" i="0" lang="en-US" sz="2400" u="none" cap="none" strike="noStrike">
                <a:solidFill>
                  <a:srgbClr val="FDFDFD"/>
                </a:solidFill>
                <a:latin typeface="Roboto"/>
                <a:ea typeface="Roboto"/>
                <a:cs typeface="Roboto"/>
                <a:sym typeface="Roboto"/>
              </a:rPr>
              <a:t>Peer Practice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222" name="Shape 222"/>
        <p:cNvGrpSpPr/>
        <p:nvPr/>
      </p:nvGrpSpPr>
      <p:grpSpPr>
        <a:xfrm>
          <a:off x="0" y="0"/>
          <a:ext cx="0" cy="0"/>
          <a:chOff x="0" y="0"/>
          <a:chExt cx="0" cy="0"/>
        </a:xfrm>
      </p:grpSpPr>
      <p:sp>
        <p:nvSpPr>
          <p:cNvPr id="223" name="Google Shape;223;p18"/>
          <p:cNvSpPr/>
          <p:nvPr/>
        </p:nvSpPr>
        <p:spPr>
          <a:xfrm>
            <a:off x="380905" y="1354741"/>
            <a:ext cx="4955110"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Responding to Reviews Effectively</a:t>
            </a:r>
            <a:endParaRPr b="0" i="0" sz="1800" u="none" cap="none" strike="noStrike">
              <a:solidFill>
                <a:schemeClr val="dk1"/>
              </a:solidFill>
              <a:latin typeface="Arial"/>
              <a:ea typeface="Arial"/>
              <a:cs typeface="Arial"/>
              <a:sym typeface="Arial"/>
            </a:endParaRPr>
          </a:p>
        </p:txBody>
      </p:sp>
      <p:sp>
        <p:nvSpPr>
          <p:cNvPr id="224" name="Google Shape;224;p18"/>
          <p:cNvSpPr/>
          <p:nvPr/>
        </p:nvSpPr>
        <p:spPr>
          <a:xfrm>
            <a:off x="380905" y="4478309"/>
            <a:ext cx="8243731" cy="876230"/>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This slide sets the stage for the presentation on best practices for responding to positive and negative customer reviews to build relationships and show attentiveness.</a:t>
            </a:r>
            <a:endParaRPr b="0" i="0" sz="1800" u="none" cap="none" strike="noStrike">
              <a:solidFill>
                <a:schemeClr val="dk1"/>
              </a:solidFill>
              <a:latin typeface="Arial"/>
              <a:ea typeface="Arial"/>
              <a:cs typeface="Arial"/>
              <a:sym typeface="Arial"/>
            </a:endParaRPr>
          </a:p>
        </p:txBody>
      </p:sp>
      <p:pic>
        <p:nvPicPr>
          <p:cNvPr descr="preencoded.png" id="225" name="Google Shape;225;p18"/>
          <p:cNvPicPr preferRelativeResize="0"/>
          <p:nvPr/>
        </p:nvPicPr>
        <p:blipFill rotWithShape="1">
          <a:blip r:embed="rId3">
            <a:alphaModFix/>
          </a:blip>
          <a:srcRect b="0" l="35278" r="27684" t="0"/>
          <a:stretch/>
        </p:blipFill>
        <p:spPr>
          <a:xfrm>
            <a:off x="8379905" y="0"/>
            <a:ext cx="3809047" cy="68562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30" name="Shape 230"/>
        <p:cNvGrpSpPr/>
        <p:nvPr/>
      </p:nvGrpSpPr>
      <p:grpSpPr>
        <a:xfrm>
          <a:off x="0" y="0"/>
          <a:ext cx="0" cy="0"/>
          <a:chOff x="0" y="0"/>
          <a:chExt cx="0" cy="0"/>
        </a:xfrm>
      </p:grpSpPr>
      <p:sp>
        <p:nvSpPr>
          <p:cNvPr id="231" name="Google Shape;231;p1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Best Practices</a:t>
            </a:r>
            <a:endParaRPr b="0" i="0" sz="1800" u="none" cap="none" strike="noStrike">
              <a:solidFill>
                <a:schemeClr val="dk1"/>
              </a:solidFill>
              <a:latin typeface="Arial"/>
              <a:ea typeface="Arial"/>
              <a:cs typeface="Arial"/>
              <a:sym typeface="Arial"/>
            </a:endParaRPr>
          </a:p>
        </p:txBody>
      </p:sp>
      <p:sp>
        <p:nvSpPr>
          <p:cNvPr id="232" name="Google Shape;232;p19"/>
          <p:cNvSpPr/>
          <p:nvPr/>
        </p:nvSpPr>
        <p:spPr>
          <a:xfrm>
            <a:off x="2761559" y="1971182"/>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3" name="Google Shape;233;p19"/>
          <p:cNvPicPr preferRelativeResize="0"/>
          <p:nvPr/>
        </p:nvPicPr>
        <p:blipFill rotWithShape="1">
          <a:blip r:embed="rId3">
            <a:alphaModFix/>
          </a:blip>
          <a:srcRect b="0" l="0" r="0" t="0"/>
          <a:stretch/>
        </p:blipFill>
        <p:spPr>
          <a:xfrm>
            <a:off x="3166083" y="2392446"/>
            <a:ext cx="618970" cy="628493"/>
          </a:xfrm>
          <a:prstGeom prst="rect">
            <a:avLst/>
          </a:prstGeom>
          <a:noFill/>
          <a:ln>
            <a:noFill/>
          </a:ln>
        </p:spPr>
      </p:pic>
      <p:sp>
        <p:nvSpPr>
          <p:cNvPr id="234" name="Google Shape;234;p19"/>
          <p:cNvSpPr/>
          <p:nvPr/>
        </p:nvSpPr>
        <p:spPr>
          <a:xfrm>
            <a:off x="1721213" y="3497182"/>
            <a:ext cx="3509085"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Objective</a:t>
            </a:r>
            <a:endParaRPr b="0" i="0" sz="1800" u="none" cap="none" strike="noStrike">
              <a:solidFill>
                <a:schemeClr val="dk1"/>
              </a:solidFill>
              <a:latin typeface="Arial"/>
              <a:ea typeface="Arial"/>
              <a:cs typeface="Arial"/>
              <a:sym typeface="Arial"/>
            </a:endParaRPr>
          </a:p>
        </p:txBody>
      </p:sp>
      <p:sp>
        <p:nvSpPr>
          <p:cNvPr id="235" name="Google Shape;235;p19"/>
          <p:cNvSpPr/>
          <p:nvPr/>
        </p:nvSpPr>
        <p:spPr>
          <a:xfrm>
            <a:off x="1721213" y="3857256"/>
            <a:ext cx="350908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Establish a process for responding to positive and negative reviews to build relationships and show attentiveness.</a:t>
            </a:r>
            <a:endParaRPr b="0" i="0" sz="1800" u="none" cap="none" strike="noStrike">
              <a:solidFill>
                <a:schemeClr val="dk1"/>
              </a:solidFill>
              <a:latin typeface="Arial"/>
              <a:ea typeface="Arial"/>
              <a:cs typeface="Arial"/>
              <a:sym typeface="Arial"/>
            </a:endParaRPr>
          </a:p>
        </p:txBody>
      </p:sp>
      <p:sp>
        <p:nvSpPr>
          <p:cNvPr id="236" name="Google Shape;236;p19"/>
          <p:cNvSpPr/>
          <p:nvPr/>
        </p:nvSpPr>
        <p:spPr>
          <a:xfrm>
            <a:off x="7999000" y="1971182"/>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7" name="Google Shape;237;p19"/>
          <p:cNvPicPr preferRelativeResize="0"/>
          <p:nvPr/>
        </p:nvPicPr>
        <p:blipFill rotWithShape="1">
          <a:blip r:embed="rId4">
            <a:alphaModFix/>
          </a:blip>
          <a:srcRect b="0" l="0" r="0" t="0"/>
          <a:stretch/>
        </p:blipFill>
        <p:spPr>
          <a:xfrm>
            <a:off x="8478854" y="2358963"/>
            <a:ext cx="466608" cy="657061"/>
          </a:xfrm>
          <a:prstGeom prst="rect">
            <a:avLst/>
          </a:prstGeom>
          <a:noFill/>
          <a:ln>
            <a:noFill/>
          </a:ln>
        </p:spPr>
      </p:pic>
      <p:sp>
        <p:nvSpPr>
          <p:cNvPr id="238" name="Google Shape;238;p19"/>
          <p:cNvSpPr/>
          <p:nvPr/>
        </p:nvSpPr>
        <p:spPr>
          <a:xfrm>
            <a:off x="6728206" y="3497182"/>
            <a:ext cx="3969980"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Topics Covered</a:t>
            </a:r>
            <a:endParaRPr b="0" i="0" sz="1800" u="none" cap="none" strike="noStrike">
              <a:solidFill>
                <a:schemeClr val="dk1"/>
              </a:solidFill>
              <a:latin typeface="Arial"/>
              <a:ea typeface="Arial"/>
              <a:cs typeface="Arial"/>
              <a:sym typeface="Arial"/>
            </a:endParaRPr>
          </a:p>
        </p:txBody>
      </p:sp>
      <p:sp>
        <p:nvSpPr>
          <p:cNvPr id="239" name="Google Shape;239;p19"/>
          <p:cNvSpPr/>
          <p:nvPr/>
        </p:nvSpPr>
        <p:spPr>
          <a:xfrm>
            <a:off x="6728206" y="3857256"/>
            <a:ext cx="3969980"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Best practices for responding to positive reviews, strategies for addressing negative reviews professionally, and building review response templates.</a:t>
            </a:r>
            <a:endParaRPr b="0" i="0" sz="1800" u="none" cap="none" strike="noStrike">
              <a:solidFill>
                <a:schemeClr val="dk1"/>
              </a:solidFill>
              <a:latin typeface="Arial"/>
              <a:ea typeface="Arial"/>
              <a:cs typeface="Arial"/>
              <a:sym typeface="Arial"/>
            </a:endParaRPr>
          </a:p>
        </p:txBody>
      </p:sp>
      <p:sp>
        <p:nvSpPr>
          <p:cNvPr id="240" name="Google Shape;240;p19"/>
          <p:cNvSpPr/>
          <p:nvPr/>
        </p:nvSpPr>
        <p:spPr>
          <a:xfrm>
            <a:off x="0" y="5551687"/>
            <a:ext cx="12188952" cy="1304599"/>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9"/>
          <p:cNvSpPr/>
          <p:nvPr/>
        </p:nvSpPr>
        <p:spPr>
          <a:xfrm>
            <a:off x="1059332" y="5876051"/>
            <a:ext cx="10070288"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following these best practices and strategies, you can effectively respond to reviews and build strong relationships with your customers.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246" name="Shape 246"/>
        <p:cNvGrpSpPr/>
        <p:nvPr/>
      </p:nvGrpSpPr>
      <p:grpSpPr>
        <a:xfrm>
          <a:off x="0" y="0"/>
          <a:ext cx="0" cy="0"/>
          <a:chOff x="0" y="0"/>
          <a:chExt cx="0" cy="0"/>
        </a:xfrm>
      </p:grpSpPr>
      <p:sp>
        <p:nvSpPr>
          <p:cNvPr id="247" name="Google Shape;247;p20"/>
          <p:cNvSpPr/>
          <p:nvPr/>
        </p:nvSpPr>
        <p:spPr>
          <a:xfrm>
            <a:off x="476131" y="476131"/>
            <a:ext cx="4279465" cy="591354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48" name="Google Shape;248;p20"/>
          <p:cNvPicPr preferRelativeResize="0"/>
          <p:nvPr/>
        </p:nvPicPr>
        <p:blipFill rotWithShape="1">
          <a:blip r:embed="rId3">
            <a:alphaModFix/>
          </a:blip>
          <a:srcRect b="0" l="19109" r="19109" t="0"/>
          <a:stretch/>
        </p:blipFill>
        <p:spPr>
          <a:xfrm>
            <a:off x="476131" y="476131"/>
            <a:ext cx="4279465" cy="5913546"/>
          </a:xfrm>
          <a:prstGeom prst="rect">
            <a:avLst/>
          </a:prstGeom>
          <a:noFill/>
          <a:ln>
            <a:noFill/>
          </a:ln>
        </p:spPr>
      </p:pic>
      <p:sp>
        <p:nvSpPr>
          <p:cNvPr id="249" name="Google Shape;249;p20"/>
          <p:cNvSpPr/>
          <p:nvPr/>
        </p:nvSpPr>
        <p:spPr>
          <a:xfrm>
            <a:off x="6181861" y="2120717"/>
            <a:ext cx="4571303"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Why Responding to Reviews Matters</a:t>
            </a:r>
            <a:endParaRPr b="0" i="0" sz="1800" u="none" cap="none" strike="noStrike">
              <a:solidFill>
                <a:schemeClr val="dk1"/>
              </a:solidFill>
              <a:latin typeface="Arial"/>
              <a:ea typeface="Arial"/>
              <a:cs typeface="Arial"/>
              <a:sym typeface="Arial"/>
            </a:endParaRPr>
          </a:p>
        </p:txBody>
      </p:sp>
      <p:sp>
        <p:nvSpPr>
          <p:cNvPr id="250" name="Google Shape;250;p20"/>
          <p:cNvSpPr/>
          <p:nvPr/>
        </p:nvSpPr>
        <p:spPr>
          <a:xfrm>
            <a:off x="5031752" y="3364609"/>
            <a:ext cx="6871522" cy="1297457"/>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Responding to customer reviews demonstrates that you value their feedback and are dedicated to delivering an exceptional experience. Well-crafted responses can transform negative experiences into positive outcomes, while also encouraging more customers to share their thoughts.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55" name="Shape 255"/>
        <p:cNvGrpSpPr/>
        <p:nvPr/>
      </p:nvGrpSpPr>
      <p:grpSpPr>
        <a:xfrm>
          <a:off x="0" y="0"/>
          <a:ext cx="0" cy="0"/>
          <a:chOff x="0" y="0"/>
          <a:chExt cx="0" cy="0"/>
        </a:xfrm>
      </p:grpSpPr>
      <p:sp>
        <p:nvSpPr>
          <p:cNvPr id="256" name="Google Shape;256;p21"/>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1: Responding to Positive Reviews</a:t>
            </a:r>
            <a:endParaRPr b="0" i="0" sz="1800" u="none" cap="none" strike="noStrike">
              <a:solidFill>
                <a:schemeClr val="dk1"/>
              </a:solidFill>
              <a:latin typeface="Arial"/>
              <a:ea typeface="Arial"/>
              <a:cs typeface="Arial"/>
              <a:sym typeface="Arial"/>
            </a:endParaRPr>
          </a:p>
        </p:txBody>
      </p:sp>
      <p:sp>
        <p:nvSpPr>
          <p:cNvPr id="257" name="Google Shape;257;p21"/>
          <p:cNvSpPr/>
          <p:nvPr/>
        </p:nvSpPr>
        <p:spPr>
          <a:xfrm>
            <a:off x="476131" y="1580755"/>
            <a:ext cx="3618595"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1"/>
          <p:cNvSpPr/>
          <p:nvPr/>
        </p:nvSpPr>
        <p:spPr>
          <a:xfrm>
            <a:off x="761810" y="1808851"/>
            <a:ext cx="3456711" cy="661822"/>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Start with a Sincere 'Thank You'</a:t>
            </a:r>
            <a:endParaRPr b="0" i="0" sz="1800" u="none" cap="none" strike="noStrike">
              <a:solidFill>
                <a:schemeClr val="dk1"/>
              </a:solidFill>
              <a:latin typeface="Arial"/>
              <a:ea typeface="Arial"/>
              <a:cs typeface="Arial"/>
              <a:sym typeface="Arial"/>
            </a:endParaRPr>
          </a:p>
        </p:txBody>
      </p:sp>
      <p:sp>
        <p:nvSpPr>
          <p:cNvPr id="259" name="Google Shape;259;p21"/>
          <p:cNvSpPr/>
          <p:nvPr/>
        </p:nvSpPr>
        <p:spPr>
          <a:xfrm>
            <a:off x="761810" y="2618869"/>
            <a:ext cx="3456711"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Begin your response by expressing genuine gratitude for the customer's positive feedback.</a:t>
            </a:r>
            <a:endParaRPr b="0" i="0" sz="1800" u="none" cap="none" strike="noStrike">
              <a:solidFill>
                <a:schemeClr val="dk1"/>
              </a:solidFill>
              <a:latin typeface="Arial"/>
              <a:ea typeface="Arial"/>
              <a:cs typeface="Arial"/>
              <a:sym typeface="Arial"/>
            </a:endParaRPr>
          </a:p>
        </p:txBody>
      </p:sp>
      <p:sp>
        <p:nvSpPr>
          <p:cNvPr id="260" name="Google Shape;260;p21"/>
          <p:cNvSpPr/>
          <p:nvPr/>
        </p:nvSpPr>
        <p:spPr>
          <a:xfrm>
            <a:off x="4285178" y="1580755"/>
            <a:ext cx="3618595"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1"/>
          <p:cNvSpPr/>
          <p:nvPr/>
        </p:nvSpPr>
        <p:spPr>
          <a:xfrm>
            <a:off x="4570857" y="1808851"/>
            <a:ext cx="3456711" cy="661822"/>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Reference Specific Details</a:t>
            </a:r>
            <a:endParaRPr b="0" i="0" sz="1800" u="none" cap="none" strike="noStrike">
              <a:solidFill>
                <a:schemeClr val="dk1"/>
              </a:solidFill>
              <a:latin typeface="Arial"/>
              <a:ea typeface="Arial"/>
              <a:cs typeface="Arial"/>
              <a:sym typeface="Arial"/>
            </a:endParaRPr>
          </a:p>
        </p:txBody>
      </p:sp>
      <p:sp>
        <p:nvSpPr>
          <p:cNvPr id="262" name="Google Shape;262;p21"/>
          <p:cNvSpPr/>
          <p:nvPr/>
        </p:nvSpPr>
        <p:spPr>
          <a:xfrm>
            <a:off x="4570857" y="2618869"/>
            <a:ext cx="3456711"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Acknowledge and reinforce the specific details mentioned in the customer's review to show you've read it thoroughly.</a:t>
            </a:r>
            <a:endParaRPr b="0" i="0" sz="1800" u="none" cap="none" strike="noStrike">
              <a:solidFill>
                <a:schemeClr val="dk1"/>
              </a:solidFill>
              <a:latin typeface="Arial"/>
              <a:ea typeface="Arial"/>
              <a:cs typeface="Arial"/>
              <a:sym typeface="Arial"/>
            </a:endParaRPr>
          </a:p>
        </p:txBody>
      </p:sp>
      <p:sp>
        <p:nvSpPr>
          <p:cNvPr id="263" name="Google Shape;263;p21"/>
          <p:cNvSpPr/>
          <p:nvPr/>
        </p:nvSpPr>
        <p:spPr>
          <a:xfrm>
            <a:off x="8094226" y="1580755"/>
            <a:ext cx="3618595"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21"/>
          <p:cNvSpPr/>
          <p:nvPr/>
        </p:nvSpPr>
        <p:spPr>
          <a:xfrm>
            <a:off x="8379905" y="1808851"/>
            <a:ext cx="3456711" cy="661822"/>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1B2F35"/>
              </a:buClr>
              <a:buSzPts val="2295"/>
              <a:buFont typeface="Roboto"/>
              <a:buNone/>
            </a:pPr>
            <a:r>
              <a:rPr b="1" i="0" lang="en-US" sz="2295" u="none" cap="none" strike="noStrike">
                <a:solidFill>
                  <a:srgbClr val="1B2F35"/>
                </a:solidFill>
                <a:latin typeface="Roboto"/>
                <a:ea typeface="Roboto"/>
                <a:cs typeface="Roboto"/>
                <a:sym typeface="Roboto"/>
              </a:rPr>
              <a:t>Use the Customer's Name</a:t>
            </a:r>
            <a:endParaRPr b="0" i="0" sz="1800" u="none" cap="none" strike="noStrike">
              <a:solidFill>
                <a:schemeClr val="dk1"/>
              </a:solidFill>
              <a:latin typeface="Arial"/>
              <a:ea typeface="Arial"/>
              <a:cs typeface="Arial"/>
              <a:sym typeface="Arial"/>
            </a:endParaRPr>
          </a:p>
        </p:txBody>
      </p:sp>
      <p:sp>
        <p:nvSpPr>
          <p:cNvPr id="265" name="Google Shape;265;p21"/>
          <p:cNvSpPr/>
          <p:nvPr/>
        </p:nvSpPr>
        <p:spPr>
          <a:xfrm>
            <a:off x="8379905" y="2618869"/>
            <a:ext cx="3456711" cy="973093"/>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1C2F35"/>
              </a:buClr>
              <a:buSzPts val="1687"/>
              <a:buFont typeface="Roboto"/>
              <a:buNone/>
            </a:pPr>
            <a:r>
              <a:rPr b="0" i="0" lang="en-US" sz="1687" u="none" cap="none" strike="noStrike">
                <a:solidFill>
                  <a:srgbClr val="1C2F35"/>
                </a:solidFill>
                <a:latin typeface="Roboto"/>
                <a:ea typeface="Roboto"/>
                <a:cs typeface="Roboto"/>
                <a:sym typeface="Roboto"/>
              </a:rPr>
              <a:t>Personalize the response by addressing the customer by name, if possible, to make the interaction more meaningful.</a:t>
            </a:r>
            <a:endParaRPr b="0" i="0" sz="1800" u="none" cap="none" strike="noStrike">
              <a:solidFill>
                <a:schemeClr val="dk1"/>
              </a:solidFill>
              <a:latin typeface="Arial"/>
              <a:ea typeface="Arial"/>
              <a:cs typeface="Arial"/>
              <a:sym typeface="Arial"/>
            </a:endParaRPr>
          </a:p>
        </p:txBody>
      </p:sp>
      <p:sp>
        <p:nvSpPr>
          <p:cNvPr id="266" name="Google Shape;266;p21"/>
          <p:cNvSpPr/>
          <p:nvPr/>
        </p:nvSpPr>
        <p:spPr>
          <a:xfrm>
            <a:off x="476131"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1"/>
          <p:cNvSpPr/>
          <p:nvPr/>
        </p:nvSpPr>
        <p:spPr>
          <a:xfrm>
            <a:off x="761810" y="4303777"/>
            <a:ext cx="5551687" cy="330911"/>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Reinforce Positive Comments</a:t>
            </a:r>
            <a:endParaRPr b="0" i="0" sz="1800" u="none" cap="none" strike="noStrike">
              <a:solidFill>
                <a:schemeClr val="dk1"/>
              </a:solidFill>
              <a:latin typeface="Arial"/>
              <a:ea typeface="Arial"/>
              <a:cs typeface="Arial"/>
              <a:sym typeface="Arial"/>
            </a:endParaRPr>
          </a:p>
        </p:txBody>
      </p:sp>
      <p:sp>
        <p:nvSpPr>
          <p:cNvPr id="268" name="Google Shape;268;p21"/>
          <p:cNvSpPr/>
          <p:nvPr/>
        </p:nvSpPr>
        <p:spPr>
          <a:xfrm>
            <a:off x="761810" y="4782884"/>
            <a:ext cx="5551687" cy="486546"/>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Emphasize the positive aspects of the customer's experience to further validate their feedback.</a:t>
            </a:r>
            <a:endParaRPr b="0" i="0" sz="1800" u="none" cap="none" strike="noStrike">
              <a:solidFill>
                <a:schemeClr val="dk1"/>
              </a:solidFill>
              <a:latin typeface="Arial"/>
              <a:ea typeface="Arial"/>
              <a:cs typeface="Arial"/>
              <a:sym typeface="Arial"/>
            </a:endParaRPr>
          </a:p>
        </p:txBody>
      </p:sp>
      <p:sp>
        <p:nvSpPr>
          <p:cNvPr id="269" name="Google Shape;269;p21"/>
          <p:cNvSpPr/>
          <p:nvPr/>
        </p:nvSpPr>
        <p:spPr>
          <a:xfrm>
            <a:off x="6189702" y="4075681"/>
            <a:ext cx="5523119" cy="2304474"/>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1"/>
          <p:cNvSpPr/>
          <p:nvPr/>
        </p:nvSpPr>
        <p:spPr>
          <a:xfrm>
            <a:off x="6475381" y="4303777"/>
            <a:ext cx="5551687" cy="330911"/>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2295"/>
              <a:buFont typeface="Roboto"/>
              <a:buNone/>
            </a:pPr>
            <a:r>
              <a:rPr b="1" i="0" lang="en-US" sz="2295" u="none" cap="none" strike="noStrike">
                <a:solidFill>
                  <a:srgbClr val="FDFDFD"/>
                </a:solidFill>
                <a:latin typeface="Roboto"/>
                <a:ea typeface="Roboto"/>
                <a:cs typeface="Roboto"/>
                <a:sym typeface="Roboto"/>
              </a:rPr>
              <a:t>Close with a Personal Touch</a:t>
            </a:r>
            <a:endParaRPr b="0" i="0" sz="1800" u="none" cap="none" strike="noStrike">
              <a:solidFill>
                <a:schemeClr val="dk1"/>
              </a:solidFill>
              <a:latin typeface="Arial"/>
              <a:ea typeface="Arial"/>
              <a:cs typeface="Arial"/>
              <a:sym typeface="Arial"/>
            </a:endParaRPr>
          </a:p>
        </p:txBody>
      </p:sp>
      <p:sp>
        <p:nvSpPr>
          <p:cNvPr id="271" name="Google Shape;271;p21"/>
          <p:cNvSpPr/>
          <p:nvPr/>
        </p:nvSpPr>
        <p:spPr>
          <a:xfrm>
            <a:off x="6475381" y="4782884"/>
            <a:ext cx="5551687" cy="729819"/>
          </a:xfrm>
          <a:prstGeom prst="rect">
            <a:avLst/>
          </a:prstGeom>
          <a:noFill/>
          <a:ln>
            <a:noFill/>
          </a:ln>
        </p:spPr>
        <p:txBody>
          <a:bodyPr anchorCtr="0" anchor="t" bIns="0" lIns="0" spcFirstLastPara="1" rIns="0" wrap="square" tIns="0">
            <a:noAutofit/>
          </a:bodyPr>
          <a:lstStyle/>
          <a:p>
            <a:pPr indent="0" lvl="0" marL="0" marR="0" rtl="0" algn="l">
              <a:lnSpc>
                <a:spcPct val="113633"/>
              </a:lnSpc>
              <a:spcBef>
                <a:spcPts val="0"/>
              </a:spcBef>
              <a:spcAft>
                <a:spcPts val="0"/>
              </a:spcAft>
              <a:buClr>
                <a:srgbClr val="FFFFFF"/>
              </a:buClr>
              <a:buSzPts val="1687"/>
              <a:buFont typeface="Roboto"/>
              <a:buNone/>
            </a:pPr>
            <a:r>
              <a:rPr b="0" i="0" lang="en-US" sz="1687" u="none" cap="none" strike="noStrike">
                <a:solidFill>
                  <a:srgbClr val="FFFFFF"/>
                </a:solidFill>
                <a:latin typeface="Roboto"/>
                <a:ea typeface="Roboto"/>
                <a:cs typeface="Roboto"/>
                <a:sym typeface="Roboto"/>
              </a:rPr>
              <a:t>End the response with a personal note, such as an invitation to return or an expression of appreciation, to leave the customer with a warm impression.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24" name="Shape 24"/>
        <p:cNvGrpSpPr/>
        <p:nvPr/>
      </p:nvGrpSpPr>
      <p:grpSpPr>
        <a:xfrm>
          <a:off x="0" y="0"/>
          <a:ext cx="0" cy="0"/>
          <a:chOff x="0" y="0"/>
          <a:chExt cx="0" cy="0"/>
        </a:xfrm>
      </p:grpSpPr>
      <p:sp>
        <p:nvSpPr>
          <p:cNvPr id="25" name="Google Shape;25;p4"/>
          <p:cNvSpPr/>
          <p:nvPr/>
        </p:nvSpPr>
        <p:spPr>
          <a:xfrm>
            <a:off x="380905" y="1849917"/>
            <a:ext cx="7688562" cy="1974455"/>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Using Email and Phone Follow-Ups</a:t>
            </a:r>
            <a:endParaRPr b="0" i="0" sz="1800" u="none" cap="none" strike="noStrike">
              <a:solidFill>
                <a:schemeClr val="dk1"/>
              </a:solidFill>
              <a:latin typeface="Arial"/>
              <a:ea typeface="Arial"/>
              <a:cs typeface="Arial"/>
              <a:sym typeface="Arial"/>
            </a:endParaRPr>
          </a:p>
        </p:txBody>
      </p:sp>
      <p:sp>
        <p:nvSpPr>
          <p:cNvPr id="26" name="Google Shape;26;p4"/>
          <p:cNvSpPr/>
          <p:nvPr/>
        </p:nvSpPr>
        <p:spPr>
          <a:xfrm>
            <a:off x="380905" y="3986257"/>
            <a:ext cx="7688562" cy="876230"/>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This slide introduces the objectives, topics covered, and importance of using email and phone follow-ups to capture customer reviews after positive interactions.</a:t>
            </a:r>
            <a:endParaRPr b="0" i="0" sz="1800" u="none" cap="none" strike="noStrike">
              <a:solidFill>
                <a:schemeClr val="dk1"/>
              </a:solidFill>
              <a:latin typeface="Arial"/>
              <a:ea typeface="Arial"/>
              <a:cs typeface="Arial"/>
              <a:sym typeface="Arial"/>
            </a:endParaRPr>
          </a:p>
        </p:txBody>
      </p:sp>
      <p:pic>
        <p:nvPicPr>
          <p:cNvPr descr="preencoded.png" id="27" name="Google Shape;27;p4"/>
          <p:cNvPicPr preferRelativeResize="0"/>
          <p:nvPr/>
        </p:nvPicPr>
        <p:blipFill rotWithShape="1">
          <a:blip r:embed="rId3">
            <a:alphaModFix/>
          </a:blip>
          <a:srcRect b="663" l="27802" r="27802" t="664"/>
          <a:stretch/>
        </p:blipFill>
        <p:spPr>
          <a:xfrm>
            <a:off x="8379905" y="0"/>
            <a:ext cx="3809047" cy="685628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76" name="Shape 276"/>
        <p:cNvGrpSpPr/>
        <p:nvPr/>
      </p:nvGrpSpPr>
      <p:grpSpPr>
        <a:xfrm>
          <a:off x="0" y="0"/>
          <a:ext cx="0" cy="0"/>
          <a:chOff x="0" y="0"/>
          <a:chExt cx="0" cy="0"/>
        </a:xfrm>
      </p:grpSpPr>
      <p:sp>
        <p:nvSpPr>
          <p:cNvPr id="277" name="Google Shape;277;p22"/>
          <p:cNvSpPr/>
          <p:nvPr/>
        </p:nvSpPr>
        <p:spPr>
          <a:xfrm>
            <a:off x="2456255" y="363794"/>
            <a:ext cx="7276441"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2: Responding to Negative Reviews Professionally</a:t>
            </a:r>
            <a:endParaRPr b="0" i="0" sz="1800" u="none" cap="none" strike="noStrike">
              <a:solidFill>
                <a:schemeClr val="dk1"/>
              </a:solidFill>
              <a:latin typeface="Arial"/>
              <a:ea typeface="Arial"/>
              <a:cs typeface="Arial"/>
              <a:sym typeface="Arial"/>
            </a:endParaRPr>
          </a:p>
        </p:txBody>
      </p:sp>
      <p:sp>
        <p:nvSpPr>
          <p:cNvPr id="278" name="Google Shape;278;p22"/>
          <p:cNvSpPr/>
          <p:nvPr/>
        </p:nvSpPr>
        <p:spPr>
          <a:xfrm>
            <a:off x="952262" y="2248231"/>
            <a:ext cx="5446938" cy="3990424"/>
          </a:xfrm>
          <a:prstGeom prst="rect">
            <a:avLst/>
          </a:prstGeom>
          <a:noFill/>
          <a:ln>
            <a:noFill/>
          </a:ln>
        </p:spPr>
        <p:txBody>
          <a:bodyPr anchorCtr="0" anchor="t" bIns="0" lIns="0" spcFirstLastPara="1" rIns="0" wrap="square" tIns="0">
            <a:noAutofit/>
          </a:bodyPr>
          <a:lstStyle/>
          <a:p>
            <a:pPr indent="-242900" lvl="0" marL="242900" marR="0" rtl="0" algn="l">
              <a:lnSpc>
                <a:spcPct val="113621"/>
              </a:lnSpc>
              <a:spcBef>
                <a:spcPts val="0"/>
              </a:spcBef>
              <a:spcAft>
                <a:spcPts val="0"/>
              </a:spcAft>
              <a:buClr>
                <a:srgbClr val="1B2F35"/>
              </a:buClr>
              <a:buSzPts val="2430"/>
              <a:buFont typeface="Roboto"/>
              <a:buChar char="•"/>
            </a:pPr>
            <a:r>
              <a:rPr b="1" i="0" lang="en-US" sz="2430" u="none" cap="none" strike="noStrike">
                <a:solidFill>
                  <a:srgbClr val="1B2F35"/>
                </a:solidFill>
                <a:latin typeface="Roboto"/>
                <a:ea typeface="Roboto"/>
                <a:cs typeface="Roboto"/>
                <a:sym typeface="Roboto"/>
              </a:rPr>
              <a:t>Remain calm and address the issue without being defensive</a:t>
            </a:r>
            <a:endParaRPr/>
          </a:p>
          <a:p>
            <a:pPr indent="0" lvl="1" marL="457200" marR="0" rtl="0" algn="l">
              <a:lnSpc>
                <a:spcPct val="113659"/>
              </a:lnSpc>
              <a:spcBef>
                <a:spcPts val="479"/>
              </a:spcBef>
              <a:spcAft>
                <a:spcPts val="0"/>
              </a:spcAft>
              <a:buClr>
                <a:srgbClr val="1C2F35"/>
              </a:buClr>
              <a:buSzPts val="1552"/>
              <a:buFont typeface="Roboto"/>
              <a:buNone/>
            </a:pPr>
            <a:r>
              <a:rPr b="0" i="0" lang="en-US" sz="1552" u="none" cap="none" strike="noStrike">
                <a:solidFill>
                  <a:srgbClr val="1C2F35"/>
                </a:solidFill>
                <a:latin typeface="Roboto"/>
                <a:ea typeface="Roboto"/>
                <a:cs typeface="Roboto"/>
                <a:sym typeface="Roboto"/>
              </a:rPr>
              <a:t>Approach the negative review with a level-headed and professional demeanor, focusing on addressing the customer's concerns directly rather than becoming defensive or confrontational.</a:t>
            </a:r>
            <a:endParaRPr/>
          </a:p>
          <a:p>
            <a:pPr indent="-242900" lvl="0" marL="242900" marR="0" rtl="0" algn="l">
              <a:lnSpc>
                <a:spcPct val="113621"/>
              </a:lnSpc>
              <a:spcBef>
                <a:spcPts val="2489"/>
              </a:spcBef>
              <a:spcAft>
                <a:spcPts val="0"/>
              </a:spcAft>
              <a:buClr>
                <a:srgbClr val="1B2F35"/>
              </a:buClr>
              <a:buSzPts val="2430"/>
              <a:buFont typeface="Roboto"/>
              <a:buChar char="•"/>
            </a:pPr>
            <a:r>
              <a:rPr b="1" i="0" lang="en-US" sz="2430" u="none" cap="none" strike="noStrike">
                <a:solidFill>
                  <a:srgbClr val="1B2F35"/>
                </a:solidFill>
                <a:latin typeface="Roboto"/>
                <a:ea typeface="Roboto"/>
                <a:cs typeface="Roboto"/>
                <a:sym typeface="Roboto"/>
              </a:rPr>
              <a:t>Acknowledge their experience, apologize where appropriate, and offer to resolve the issue offline</a:t>
            </a:r>
            <a:endParaRPr/>
          </a:p>
          <a:p>
            <a:pPr indent="0" lvl="1" marL="457200" marR="0" rtl="0" algn="l">
              <a:lnSpc>
                <a:spcPct val="113659"/>
              </a:lnSpc>
              <a:spcBef>
                <a:spcPts val="479"/>
              </a:spcBef>
              <a:spcAft>
                <a:spcPts val="0"/>
              </a:spcAft>
              <a:buClr>
                <a:srgbClr val="1C2F35"/>
              </a:buClr>
              <a:buSzPts val="1552"/>
              <a:buFont typeface="Roboto"/>
              <a:buNone/>
            </a:pPr>
            <a:r>
              <a:rPr b="0" i="0" lang="en-US" sz="1552" u="none" cap="none" strike="noStrike">
                <a:solidFill>
                  <a:srgbClr val="1C2F35"/>
                </a:solidFill>
                <a:latin typeface="Roboto"/>
                <a:ea typeface="Roboto"/>
                <a:cs typeface="Roboto"/>
                <a:sym typeface="Roboto"/>
              </a:rPr>
              <a:t>Validate the customer's experience, express empathy, and apologize if the situation warrants it. Then, propose a solution or offer to continue the conversation offline to find a resolution.</a:t>
            </a:r>
            <a:endParaRPr b="0" i="0" sz="1800" u="none" cap="none" strike="noStrike">
              <a:solidFill>
                <a:schemeClr val="dk1"/>
              </a:solidFill>
              <a:latin typeface="Arial"/>
              <a:ea typeface="Arial"/>
              <a:cs typeface="Arial"/>
              <a:sym typeface="Arial"/>
            </a:endParaRPr>
          </a:p>
        </p:txBody>
      </p:sp>
      <p:sp>
        <p:nvSpPr>
          <p:cNvPr id="279" name="Google Shape;279;p22"/>
          <p:cNvSpPr/>
          <p:nvPr/>
        </p:nvSpPr>
        <p:spPr>
          <a:xfrm>
            <a:off x="6284928" y="2248231"/>
            <a:ext cx="5446938" cy="1658721"/>
          </a:xfrm>
          <a:prstGeom prst="rect">
            <a:avLst/>
          </a:prstGeom>
          <a:noFill/>
          <a:ln>
            <a:noFill/>
          </a:ln>
        </p:spPr>
        <p:txBody>
          <a:bodyPr anchorCtr="0" anchor="t" bIns="0" lIns="0" spcFirstLastPara="1" rIns="0" wrap="square" tIns="0">
            <a:noAutofit/>
          </a:bodyPr>
          <a:lstStyle/>
          <a:p>
            <a:pPr indent="-242900" lvl="0" marL="242900" marR="0" rtl="0" algn="l">
              <a:lnSpc>
                <a:spcPct val="113621"/>
              </a:lnSpc>
              <a:spcBef>
                <a:spcPts val="0"/>
              </a:spcBef>
              <a:spcAft>
                <a:spcPts val="0"/>
              </a:spcAft>
              <a:buClr>
                <a:srgbClr val="1B2F35"/>
              </a:buClr>
              <a:buSzPts val="2430"/>
              <a:buFont typeface="Roboto"/>
              <a:buChar char="•"/>
            </a:pPr>
            <a:r>
              <a:rPr b="1" i="0" lang="en-US" sz="2430" u="none" cap="none" strike="noStrike">
                <a:solidFill>
                  <a:srgbClr val="1B2F35"/>
                </a:solidFill>
                <a:latin typeface="Roboto"/>
                <a:ea typeface="Roboto"/>
                <a:cs typeface="Roboto"/>
                <a:sym typeface="Roboto"/>
              </a:rPr>
              <a:t>Avoid lengthy responses; keep it focused and professional</a:t>
            </a:r>
            <a:endParaRPr/>
          </a:p>
          <a:p>
            <a:pPr indent="0" lvl="1" marL="457200" marR="0" rtl="0" algn="l">
              <a:lnSpc>
                <a:spcPct val="113659"/>
              </a:lnSpc>
              <a:spcBef>
                <a:spcPts val="479"/>
              </a:spcBef>
              <a:spcAft>
                <a:spcPts val="0"/>
              </a:spcAft>
              <a:buClr>
                <a:srgbClr val="1C2F35"/>
              </a:buClr>
              <a:buSzPts val="1552"/>
              <a:buFont typeface="Roboto"/>
              <a:buNone/>
            </a:pPr>
            <a:r>
              <a:rPr b="0" i="0" lang="en-US" sz="1552" u="none" cap="none" strike="noStrike">
                <a:solidFill>
                  <a:srgbClr val="1C2F35"/>
                </a:solidFill>
                <a:latin typeface="Roboto"/>
                <a:ea typeface="Roboto"/>
                <a:cs typeface="Roboto"/>
                <a:sym typeface="Roboto"/>
              </a:rPr>
              <a:t>Craft a concise response that is to the point and maintains a professional tone. Avoid lengthy explanations or getting drawn into a back-and-forth dialogue in the public review forum.</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84" name="Shape 284"/>
        <p:cNvGrpSpPr/>
        <p:nvPr/>
      </p:nvGrpSpPr>
      <p:grpSpPr>
        <a:xfrm>
          <a:off x="0" y="0"/>
          <a:ext cx="0" cy="0"/>
          <a:chOff x="0" y="0"/>
          <a:chExt cx="0" cy="0"/>
        </a:xfrm>
      </p:grpSpPr>
      <p:sp>
        <p:nvSpPr>
          <p:cNvPr id="285" name="Google Shape;285;p23"/>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3: Creating Review Response Templates</a:t>
            </a:r>
            <a:endParaRPr b="0" i="0" sz="1800" u="none" cap="none" strike="noStrike">
              <a:solidFill>
                <a:schemeClr val="dk1"/>
              </a:solidFill>
              <a:latin typeface="Arial"/>
              <a:ea typeface="Arial"/>
              <a:cs typeface="Arial"/>
              <a:sym typeface="Arial"/>
            </a:endParaRPr>
          </a:p>
        </p:txBody>
      </p:sp>
      <p:pic>
        <p:nvPicPr>
          <p:cNvPr descr="preencoded.png" id="286" name="Google Shape;286;p23"/>
          <p:cNvPicPr preferRelativeResize="0"/>
          <p:nvPr/>
        </p:nvPicPr>
        <p:blipFill rotWithShape="1">
          <a:blip r:embed="rId3">
            <a:alphaModFix/>
          </a:blip>
          <a:srcRect b="0" l="0" r="0" t="0"/>
          <a:stretch/>
        </p:blipFill>
        <p:spPr>
          <a:xfrm>
            <a:off x="476131" y="2536736"/>
            <a:ext cx="11246213" cy="2885353"/>
          </a:xfrm>
          <a:prstGeom prst="rect">
            <a:avLst/>
          </a:prstGeom>
          <a:noFill/>
          <a:ln>
            <a:noFill/>
          </a:ln>
        </p:spPr>
      </p:pic>
      <p:pic>
        <p:nvPicPr>
          <p:cNvPr descr="preencoded.png" id="287" name="Google Shape;287;p23"/>
          <p:cNvPicPr preferRelativeResize="0"/>
          <p:nvPr/>
        </p:nvPicPr>
        <p:blipFill rotWithShape="1">
          <a:blip r:embed="rId4">
            <a:alphaModFix/>
          </a:blip>
          <a:srcRect b="0" l="0" r="0" t="0"/>
          <a:stretch/>
        </p:blipFill>
        <p:spPr>
          <a:xfrm>
            <a:off x="476131" y="2536736"/>
            <a:ext cx="11236690" cy="2875831"/>
          </a:xfrm>
          <a:prstGeom prst="rect">
            <a:avLst/>
          </a:prstGeom>
          <a:noFill/>
          <a:ln>
            <a:noFill/>
          </a:ln>
        </p:spPr>
      </p:pic>
      <p:sp>
        <p:nvSpPr>
          <p:cNvPr id="288" name="Google Shape;288;p23"/>
          <p:cNvSpPr/>
          <p:nvPr/>
        </p:nvSpPr>
        <p:spPr>
          <a:xfrm>
            <a:off x="476131"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Scenario</a:t>
            </a:r>
            <a:endParaRPr b="0" i="0" sz="1530" u="none" cap="none" strike="noStrike">
              <a:solidFill>
                <a:schemeClr val="dk1"/>
              </a:solidFill>
              <a:latin typeface="Arial"/>
              <a:ea typeface="Arial"/>
              <a:cs typeface="Arial"/>
              <a:sym typeface="Arial"/>
            </a:endParaRPr>
          </a:p>
        </p:txBody>
      </p:sp>
      <p:sp>
        <p:nvSpPr>
          <p:cNvPr id="289" name="Google Shape;289;p23"/>
          <p:cNvSpPr/>
          <p:nvPr/>
        </p:nvSpPr>
        <p:spPr>
          <a:xfrm>
            <a:off x="6094476"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Sample Response</a:t>
            </a:r>
            <a:endParaRPr b="0" i="0" sz="1530" u="none" cap="none" strike="noStrike">
              <a:solidFill>
                <a:schemeClr val="dk1"/>
              </a:solidFill>
              <a:latin typeface="Arial"/>
              <a:ea typeface="Arial"/>
              <a:cs typeface="Arial"/>
              <a:sym typeface="Arial"/>
            </a:endParaRPr>
          </a:p>
        </p:txBody>
      </p:sp>
      <p:sp>
        <p:nvSpPr>
          <p:cNvPr id="290" name="Google Shape;290;p23"/>
          <p:cNvSpPr/>
          <p:nvPr/>
        </p:nvSpPr>
        <p:spPr>
          <a:xfrm>
            <a:off x="476131"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Positive Review</a:t>
            </a:r>
            <a:endParaRPr b="0" i="0" sz="1530" u="none" cap="none" strike="noStrike">
              <a:solidFill>
                <a:schemeClr val="dk1"/>
              </a:solidFill>
              <a:latin typeface="Arial"/>
              <a:ea typeface="Arial"/>
              <a:cs typeface="Arial"/>
              <a:sym typeface="Arial"/>
            </a:endParaRPr>
          </a:p>
        </p:txBody>
      </p:sp>
      <p:sp>
        <p:nvSpPr>
          <p:cNvPr id="291" name="Google Shape;291;p23"/>
          <p:cNvSpPr/>
          <p:nvPr/>
        </p:nvSpPr>
        <p:spPr>
          <a:xfrm>
            <a:off x="6094476"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Thank you, [Customer Name], for your kind words about our [specific service/product]. We're so glad to hear that you had a great experience with us. We look forward to serving you again soon!</a:t>
            </a:r>
            <a:endParaRPr b="0" i="0" sz="1530" u="none" cap="none" strike="noStrike">
              <a:solidFill>
                <a:schemeClr val="dk1"/>
              </a:solidFill>
              <a:latin typeface="Arial"/>
              <a:ea typeface="Arial"/>
              <a:cs typeface="Arial"/>
              <a:sym typeface="Arial"/>
            </a:endParaRPr>
          </a:p>
        </p:txBody>
      </p:sp>
      <p:sp>
        <p:nvSpPr>
          <p:cNvPr id="292" name="Google Shape;292;p23"/>
          <p:cNvSpPr/>
          <p:nvPr/>
        </p:nvSpPr>
        <p:spPr>
          <a:xfrm>
            <a:off x="476131"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Neutral Review</a:t>
            </a:r>
            <a:endParaRPr b="0" i="0" sz="1530" u="none" cap="none" strike="noStrike">
              <a:solidFill>
                <a:schemeClr val="dk1"/>
              </a:solidFill>
              <a:latin typeface="Arial"/>
              <a:ea typeface="Arial"/>
              <a:cs typeface="Arial"/>
              <a:sym typeface="Arial"/>
            </a:endParaRPr>
          </a:p>
        </p:txBody>
      </p:sp>
      <p:sp>
        <p:nvSpPr>
          <p:cNvPr id="293" name="Google Shape;293;p23"/>
          <p:cNvSpPr/>
          <p:nvPr/>
        </p:nvSpPr>
        <p:spPr>
          <a:xfrm>
            <a:off x="6094476"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Thanks for your feedback, [Customer Name]. We appreciate you taking the time to share your experience. We're always striving to improve, and your input helps us do that. Please let us know if there's anything else we can do to ensure your next visit is even better.</a:t>
            </a:r>
            <a:endParaRPr b="0" i="0" sz="1530" u="none" cap="none" strike="noStrike">
              <a:solidFill>
                <a:schemeClr val="dk1"/>
              </a:solidFill>
              <a:latin typeface="Arial"/>
              <a:ea typeface="Arial"/>
              <a:cs typeface="Arial"/>
              <a:sym typeface="Arial"/>
            </a:endParaRPr>
          </a:p>
        </p:txBody>
      </p:sp>
      <p:sp>
        <p:nvSpPr>
          <p:cNvPr id="294" name="Google Shape;294;p23"/>
          <p:cNvSpPr/>
          <p:nvPr/>
        </p:nvSpPr>
        <p:spPr>
          <a:xfrm>
            <a:off x="-476131" y="6521506"/>
            <a:ext cx="12188952" cy="173044"/>
          </a:xfrm>
          <a:prstGeom prst="rect">
            <a:avLst/>
          </a:prstGeom>
          <a:noFill/>
          <a:ln>
            <a:noFill/>
          </a:ln>
        </p:spPr>
        <p:txBody>
          <a:bodyPr anchorCtr="0" anchor="t" bIns="0" lIns="0" spcFirstLastPara="1" rIns="0" wrap="square" tIns="0">
            <a:noAutofit/>
          </a:bodyPr>
          <a:lstStyle/>
          <a:p>
            <a:pPr indent="0" lvl="0" marL="0" marR="0" rtl="0" algn="r">
              <a:lnSpc>
                <a:spcPct val="113666"/>
              </a:lnSpc>
              <a:spcBef>
                <a:spcPts val="0"/>
              </a:spcBef>
              <a:spcAft>
                <a:spcPts val="0"/>
              </a:spcAft>
              <a:buClr>
                <a:srgbClr val="1C2F35"/>
              </a:buClr>
              <a:buSzPts val="1200"/>
              <a:buFont typeface="Roboto"/>
              <a:buNone/>
            </a:pPr>
            <a:r>
              <a:rPr b="0" i="0" lang="en-US" sz="1200" u="none" cap="none" strike="noStrike">
                <a:solidFill>
                  <a:srgbClr val="1C2F35"/>
                </a:solidFill>
                <a:latin typeface="Roboto"/>
                <a:ea typeface="Roboto"/>
                <a:cs typeface="Roboto"/>
                <a:sym typeface="Roboto"/>
              </a:rPr>
              <a:t>*Sample review response templates adapted from Best Practices for Responding to Online Reviews by Podium</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99" name="Shape 299"/>
        <p:cNvGrpSpPr/>
        <p:nvPr/>
      </p:nvGrpSpPr>
      <p:grpSpPr>
        <a:xfrm>
          <a:off x="0" y="0"/>
          <a:ext cx="0" cy="0"/>
          <a:chOff x="0" y="0"/>
          <a:chExt cx="0" cy="0"/>
        </a:xfrm>
      </p:grpSpPr>
      <p:sp>
        <p:nvSpPr>
          <p:cNvPr id="300" name="Google Shape;300;p24"/>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Create Review Response Templates</a:t>
            </a:r>
            <a:endParaRPr b="0" i="0" sz="1800" u="none" cap="none" strike="noStrike">
              <a:solidFill>
                <a:schemeClr val="dk1"/>
              </a:solidFill>
              <a:latin typeface="Arial"/>
              <a:ea typeface="Arial"/>
              <a:cs typeface="Arial"/>
              <a:sym typeface="Arial"/>
            </a:endParaRPr>
          </a:p>
        </p:txBody>
      </p:sp>
      <p:pic>
        <p:nvPicPr>
          <p:cNvPr descr="preencoded.png" id="301" name="Google Shape;301;p24"/>
          <p:cNvPicPr preferRelativeResize="0"/>
          <p:nvPr/>
        </p:nvPicPr>
        <p:blipFill rotWithShape="1">
          <a:blip r:embed="rId3">
            <a:alphaModFix/>
          </a:blip>
          <a:srcRect b="0" l="0" r="0" t="0"/>
          <a:stretch/>
        </p:blipFill>
        <p:spPr>
          <a:xfrm>
            <a:off x="476131" y="2481535"/>
            <a:ext cx="3875706" cy="1190327"/>
          </a:xfrm>
          <a:prstGeom prst="rect">
            <a:avLst/>
          </a:prstGeom>
          <a:noFill/>
          <a:ln>
            <a:noFill/>
          </a:ln>
        </p:spPr>
      </p:pic>
      <p:sp>
        <p:nvSpPr>
          <p:cNvPr id="302" name="Google Shape;302;p24"/>
          <p:cNvSpPr/>
          <p:nvPr/>
        </p:nvSpPr>
        <p:spPr>
          <a:xfrm>
            <a:off x="506291" y="2817267"/>
            <a:ext cx="3526434"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Positive Review Response Template</a:t>
            </a:r>
            <a:endParaRPr b="0" i="0" sz="1800" u="none" cap="none" strike="noStrike">
              <a:solidFill>
                <a:schemeClr val="dk1"/>
              </a:solidFill>
              <a:latin typeface="Arial"/>
              <a:ea typeface="Arial"/>
              <a:cs typeface="Arial"/>
              <a:sym typeface="Arial"/>
            </a:endParaRPr>
          </a:p>
        </p:txBody>
      </p:sp>
      <p:sp>
        <p:nvSpPr>
          <p:cNvPr id="303" name="Google Shape;303;p24"/>
          <p:cNvSpPr/>
          <p:nvPr/>
        </p:nvSpPr>
        <p:spPr>
          <a:xfrm>
            <a:off x="761810" y="3824730"/>
            <a:ext cx="3526434" cy="151439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Craft a personalized thank-you message that acknowledges the customer's specific feedback and encourages them to return. Incorporate their name and reiterate the positive aspects of their experience.</a:t>
            </a:r>
            <a:endParaRPr b="0" i="0" sz="1800" u="none" cap="none" strike="noStrike">
              <a:solidFill>
                <a:schemeClr val="dk1"/>
              </a:solidFill>
              <a:latin typeface="Arial"/>
              <a:ea typeface="Arial"/>
              <a:cs typeface="Arial"/>
              <a:sym typeface="Arial"/>
            </a:endParaRPr>
          </a:p>
        </p:txBody>
      </p:sp>
      <p:pic>
        <p:nvPicPr>
          <p:cNvPr descr="preencoded.png" id="304" name="Google Shape;304;p24"/>
          <p:cNvPicPr preferRelativeResize="0"/>
          <p:nvPr/>
        </p:nvPicPr>
        <p:blipFill rotWithShape="1">
          <a:blip r:embed="rId4">
            <a:alphaModFix/>
          </a:blip>
          <a:srcRect b="0" l="0" r="0" t="0"/>
          <a:stretch/>
        </p:blipFill>
        <p:spPr>
          <a:xfrm>
            <a:off x="4158111" y="2481535"/>
            <a:ext cx="3875706" cy="1190327"/>
          </a:xfrm>
          <a:prstGeom prst="rect">
            <a:avLst/>
          </a:prstGeom>
          <a:noFill/>
          <a:ln>
            <a:noFill/>
          </a:ln>
        </p:spPr>
      </p:pic>
      <p:sp>
        <p:nvSpPr>
          <p:cNvPr id="305" name="Google Shape;305;p24"/>
          <p:cNvSpPr/>
          <p:nvPr/>
        </p:nvSpPr>
        <p:spPr>
          <a:xfrm>
            <a:off x="4488333" y="2817267"/>
            <a:ext cx="321218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Neutral Review Response Template</a:t>
            </a:r>
            <a:endParaRPr b="0" i="0" sz="1800" u="none" cap="none" strike="noStrike">
              <a:solidFill>
                <a:schemeClr val="dk1"/>
              </a:solidFill>
              <a:latin typeface="Arial"/>
              <a:ea typeface="Arial"/>
              <a:cs typeface="Arial"/>
              <a:sym typeface="Arial"/>
            </a:endParaRPr>
          </a:p>
        </p:txBody>
      </p:sp>
      <p:sp>
        <p:nvSpPr>
          <p:cNvPr id="306" name="Google Shape;306;p24"/>
          <p:cNvSpPr/>
          <p:nvPr/>
        </p:nvSpPr>
        <p:spPr>
          <a:xfrm>
            <a:off x="4443889" y="3824730"/>
            <a:ext cx="352643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Develop a neutral, yet polite response for reviews that do not express strong positive or negative sentiments. Recognize the customer's input and invite them to reach out if they have any further questions or concerns.</a:t>
            </a:r>
            <a:endParaRPr b="0" i="0" sz="1800" u="none" cap="none" strike="noStrike">
              <a:solidFill>
                <a:schemeClr val="dk1"/>
              </a:solidFill>
              <a:latin typeface="Arial"/>
              <a:ea typeface="Arial"/>
              <a:cs typeface="Arial"/>
              <a:sym typeface="Arial"/>
            </a:endParaRPr>
          </a:p>
        </p:txBody>
      </p:sp>
      <p:pic>
        <p:nvPicPr>
          <p:cNvPr descr="preencoded.png" id="307" name="Google Shape;307;p24"/>
          <p:cNvPicPr preferRelativeResize="0"/>
          <p:nvPr/>
        </p:nvPicPr>
        <p:blipFill rotWithShape="1">
          <a:blip r:embed="rId5">
            <a:alphaModFix/>
          </a:blip>
          <a:srcRect b="0" l="0" r="0" t="0"/>
          <a:stretch/>
        </p:blipFill>
        <p:spPr>
          <a:xfrm>
            <a:off x="7840239" y="2481535"/>
            <a:ext cx="3875706" cy="1190327"/>
          </a:xfrm>
          <a:prstGeom prst="rect">
            <a:avLst/>
          </a:prstGeom>
          <a:noFill/>
          <a:ln>
            <a:noFill/>
          </a:ln>
        </p:spPr>
      </p:pic>
      <p:sp>
        <p:nvSpPr>
          <p:cNvPr id="308" name="Google Shape;308;p24"/>
          <p:cNvSpPr/>
          <p:nvPr/>
        </p:nvSpPr>
        <p:spPr>
          <a:xfrm>
            <a:off x="8170412" y="2817267"/>
            <a:ext cx="321218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Negative Review Response Template</a:t>
            </a:r>
            <a:endParaRPr b="0" i="0" sz="1800" u="none" cap="none" strike="noStrike">
              <a:solidFill>
                <a:schemeClr val="dk1"/>
              </a:solidFill>
              <a:latin typeface="Arial"/>
              <a:ea typeface="Arial"/>
              <a:cs typeface="Arial"/>
              <a:sym typeface="Arial"/>
            </a:endParaRPr>
          </a:p>
        </p:txBody>
      </p:sp>
      <p:sp>
        <p:nvSpPr>
          <p:cNvPr id="309" name="Google Shape;309;p24"/>
          <p:cNvSpPr/>
          <p:nvPr/>
        </p:nvSpPr>
        <p:spPr>
          <a:xfrm>
            <a:off x="8125968" y="3824730"/>
            <a:ext cx="3526434" cy="173073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Create an empathetic and professional response that addresses the customer's concerns. Apologize for their negative experience, acknowledge the issue, and offer to resolve the problem offline. Maintain a calm and helpful tone throughout the response.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2" name="Shape 32"/>
        <p:cNvGrpSpPr/>
        <p:nvPr/>
      </p:nvGrpSpPr>
      <p:grpSpPr>
        <a:xfrm>
          <a:off x="0" y="0"/>
          <a:ext cx="0" cy="0"/>
          <a:chOff x="0" y="0"/>
          <a:chExt cx="0" cy="0"/>
        </a:xfrm>
      </p:grpSpPr>
      <p:sp>
        <p:nvSpPr>
          <p:cNvPr id="33" name="Google Shape;33;p5"/>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34" name="Google Shape;34;p5"/>
          <p:cNvSpPr/>
          <p:nvPr/>
        </p:nvSpPr>
        <p:spPr>
          <a:xfrm>
            <a:off x="2761559" y="1971182"/>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5" name="Google Shape;35;p5"/>
          <p:cNvPicPr preferRelativeResize="0"/>
          <p:nvPr/>
        </p:nvPicPr>
        <p:blipFill rotWithShape="1">
          <a:blip r:embed="rId3">
            <a:alphaModFix/>
          </a:blip>
          <a:srcRect b="0" l="0" r="0" t="0"/>
          <a:stretch/>
        </p:blipFill>
        <p:spPr>
          <a:xfrm>
            <a:off x="3157728" y="2367337"/>
            <a:ext cx="638015" cy="638015"/>
          </a:xfrm>
          <a:prstGeom prst="rect">
            <a:avLst/>
          </a:prstGeom>
          <a:noFill/>
          <a:ln>
            <a:noFill/>
          </a:ln>
        </p:spPr>
      </p:pic>
      <p:sp>
        <p:nvSpPr>
          <p:cNvPr id="36" name="Google Shape;36;p5"/>
          <p:cNvSpPr/>
          <p:nvPr/>
        </p:nvSpPr>
        <p:spPr>
          <a:xfrm>
            <a:off x="1380780" y="3497182"/>
            <a:ext cx="4189952"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Objective</a:t>
            </a:r>
            <a:endParaRPr b="0" i="0" sz="1800" u="none" cap="none" strike="noStrike">
              <a:solidFill>
                <a:schemeClr val="dk1"/>
              </a:solidFill>
              <a:latin typeface="Arial"/>
              <a:ea typeface="Arial"/>
              <a:cs typeface="Arial"/>
              <a:sym typeface="Arial"/>
            </a:endParaRPr>
          </a:p>
        </p:txBody>
      </p:sp>
      <p:sp>
        <p:nvSpPr>
          <p:cNvPr id="37" name="Google Shape;37;p5"/>
          <p:cNvSpPr/>
          <p:nvPr/>
        </p:nvSpPr>
        <p:spPr>
          <a:xfrm>
            <a:off x="1380780" y="3857256"/>
            <a:ext cx="4189952"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Leverage follow-up emails and phone calls to capture reviews after positive interactions.</a:t>
            </a:r>
            <a:endParaRPr b="0" i="0" sz="1800" u="none" cap="none" strike="noStrike">
              <a:solidFill>
                <a:schemeClr val="dk1"/>
              </a:solidFill>
              <a:latin typeface="Arial"/>
              <a:ea typeface="Arial"/>
              <a:cs typeface="Arial"/>
              <a:sym typeface="Arial"/>
            </a:endParaRPr>
          </a:p>
        </p:txBody>
      </p:sp>
      <p:sp>
        <p:nvSpPr>
          <p:cNvPr id="38" name="Google Shape;38;p5"/>
          <p:cNvSpPr/>
          <p:nvPr/>
        </p:nvSpPr>
        <p:spPr>
          <a:xfrm>
            <a:off x="7999000" y="1971182"/>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9" name="Google Shape;39;p5"/>
          <p:cNvPicPr preferRelativeResize="0"/>
          <p:nvPr/>
        </p:nvPicPr>
        <p:blipFill rotWithShape="1">
          <a:blip r:embed="rId4">
            <a:alphaModFix/>
          </a:blip>
          <a:srcRect b="0" l="0" r="0" t="0"/>
          <a:stretch/>
        </p:blipFill>
        <p:spPr>
          <a:xfrm>
            <a:off x="8504002" y="2442663"/>
            <a:ext cx="428518" cy="485654"/>
          </a:xfrm>
          <a:prstGeom prst="rect">
            <a:avLst/>
          </a:prstGeom>
          <a:noFill/>
          <a:ln>
            <a:noFill/>
          </a:ln>
        </p:spPr>
      </p:pic>
      <p:sp>
        <p:nvSpPr>
          <p:cNvPr id="40" name="Google Shape;40;p5"/>
          <p:cNvSpPr/>
          <p:nvPr/>
        </p:nvSpPr>
        <p:spPr>
          <a:xfrm>
            <a:off x="6623457" y="3497182"/>
            <a:ext cx="417947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Topics Covered</a:t>
            </a:r>
            <a:endParaRPr b="0" i="0" sz="1800" u="none" cap="none" strike="noStrike">
              <a:solidFill>
                <a:schemeClr val="dk1"/>
              </a:solidFill>
              <a:latin typeface="Arial"/>
              <a:ea typeface="Arial"/>
              <a:cs typeface="Arial"/>
              <a:sym typeface="Arial"/>
            </a:endParaRPr>
          </a:p>
        </p:txBody>
      </p:sp>
      <p:sp>
        <p:nvSpPr>
          <p:cNvPr id="41" name="Google Shape;41;p5"/>
          <p:cNvSpPr/>
          <p:nvPr/>
        </p:nvSpPr>
        <p:spPr>
          <a:xfrm>
            <a:off x="6623457" y="3857256"/>
            <a:ext cx="4179477"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Writing compelling review request emails, developing a phone follow-up script, and determining the best timing and frequency of follow-ups.</a:t>
            </a:r>
            <a:endParaRPr b="0" i="0" sz="1800" u="none" cap="none" strike="noStrike">
              <a:solidFill>
                <a:schemeClr val="dk1"/>
              </a:solidFill>
              <a:latin typeface="Arial"/>
              <a:ea typeface="Arial"/>
              <a:cs typeface="Arial"/>
              <a:sym typeface="Arial"/>
            </a:endParaRPr>
          </a:p>
        </p:txBody>
      </p:sp>
      <p:sp>
        <p:nvSpPr>
          <p:cNvPr id="42" name="Google Shape;42;p5"/>
          <p:cNvSpPr/>
          <p:nvPr/>
        </p:nvSpPr>
        <p:spPr>
          <a:xfrm>
            <a:off x="0" y="5551687"/>
            <a:ext cx="12188952" cy="1304599"/>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5"/>
          <p:cNvSpPr/>
          <p:nvPr/>
        </p:nvSpPr>
        <p:spPr>
          <a:xfrm>
            <a:off x="113379" y="5876051"/>
            <a:ext cx="1196219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B2F35"/>
              </a:buClr>
              <a:buSzPts val="2250"/>
              <a:buFont typeface="Roboto"/>
              <a:buNone/>
            </a:pPr>
            <a:r>
              <a:rPr b="1" i="0" lang="en-US" sz="2250" u="none" cap="none" strike="noStrike">
                <a:solidFill>
                  <a:srgbClr val="1B2F35"/>
                </a:solidFill>
                <a:latin typeface="Roboto"/>
                <a:ea typeface="Roboto"/>
                <a:cs typeface="Roboto"/>
                <a:sym typeface="Roboto"/>
              </a:rPr>
              <a:t>By focusing on personalized email and phone outreach, you can effectively encourage your satisfied customers to leave valuable reviews about their experience.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48" name="Shape 48"/>
        <p:cNvGrpSpPr/>
        <p:nvPr/>
      </p:nvGrpSpPr>
      <p:grpSpPr>
        <a:xfrm>
          <a:off x="0" y="0"/>
          <a:ext cx="0" cy="0"/>
          <a:chOff x="0" y="0"/>
          <a:chExt cx="0" cy="0"/>
        </a:xfrm>
      </p:grpSpPr>
      <p:sp>
        <p:nvSpPr>
          <p:cNvPr id="49" name="Google Shape;49;p6"/>
          <p:cNvSpPr/>
          <p:nvPr/>
        </p:nvSpPr>
        <p:spPr>
          <a:xfrm>
            <a:off x="476131" y="476131"/>
            <a:ext cx="3717630"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0" name="Google Shape;50;p6"/>
          <p:cNvPicPr preferRelativeResize="0"/>
          <p:nvPr/>
        </p:nvPicPr>
        <p:blipFill rotWithShape="1">
          <a:blip r:embed="rId3">
            <a:alphaModFix/>
          </a:blip>
          <a:srcRect b="0" l="33445" r="33445" t="0"/>
          <a:stretch/>
        </p:blipFill>
        <p:spPr>
          <a:xfrm>
            <a:off x="476131" y="476131"/>
            <a:ext cx="3717630" cy="5913546"/>
          </a:xfrm>
          <a:prstGeom prst="rect">
            <a:avLst/>
          </a:prstGeom>
          <a:noFill/>
          <a:ln>
            <a:noFill/>
          </a:ln>
        </p:spPr>
      </p:pic>
      <p:sp>
        <p:nvSpPr>
          <p:cNvPr id="51" name="Google Shape;51;p6"/>
          <p:cNvSpPr/>
          <p:nvPr/>
        </p:nvSpPr>
        <p:spPr>
          <a:xfrm>
            <a:off x="5642018" y="2254034"/>
            <a:ext cx="5089155"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Why Email and Phone Follow-Ups Matter</a:t>
            </a:r>
            <a:endParaRPr b="0" i="0" sz="1800" u="none" cap="none" strike="noStrike">
              <a:solidFill>
                <a:schemeClr val="dk1"/>
              </a:solidFill>
              <a:latin typeface="Arial"/>
              <a:ea typeface="Arial"/>
              <a:cs typeface="Arial"/>
              <a:sym typeface="Arial"/>
            </a:endParaRPr>
          </a:p>
        </p:txBody>
      </p:sp>
      <p:sp>
        <p:nvSpPr>
          <p:cNvPr id="52" name="Google Shape;52;p6"/>
          <p:cNvSpPr/>
          <p:nvPr/>
        </p:nvSpPr>
        <p:spPr>
          <a:xfrm>
            <a:off x="4368501" y="3497926"/>
            <a:ext cx="7636188" cy="1037965"/>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Email and phone follow-ups reach customers when their satisfaction is high, increasing the chances of receiving a review. Personalized messages show appreciation and prompt customers to share their experiences, strengthening customer relationships.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57" name="Shape 57"/>
        <p:cNvGrpSpPr/>
        <p:nvPr/>
      </p:nvGrpSpPr>
      <p:grpSpPr>
        <a:xfrm>
          <a:off x="0" y="0"/>
          <a:ext cx="0" cy="0"/>
          <a:chOff x="0" y="0"/>
          <a:chExt cx="0" cy="0"/>
        </a:xfrm>
      </p:grpSpPr>
      <p:sp>
        <p:nvSpPr>
          <p:cNvPr id="58" name="Google Shape;58;p7"/>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1: Crafting Review Request Emails</a:t>
            </a:r>
            <a:endParaRPr b="0" i="0" sz="1800" u="none" cap="none" strike="noStrike">
              <a:solidFill>
                <a:schemeClr val="dk1"/>
              </a:solidFill>
              <a:latin typeface="Arial"/>
              <a:ea typeface="Arial"/>
              <a:cs typeface="Arial"/>
              <a:sym typeface="Arial"/>
            </a:endParaRPr>
          </a:p>
        </p:txBody>
      </p:sp>
      <p:sp>
        <p:nvSpPr>
          <p:cNvPr id="59" name="Google Shape;59;p7"/>
          <p:cNvSpPr/>
          <p:nvPr/>
        </p:nvSpPr>
        <p:spPr>
          <a:xfrm>
            <a:off x="476131" y="1580755"/>
            <a:ext cx="3618595"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7"/>
          <p:cNvSpPr/>
          <p:nvPr/>
        </p:nvSpPr>
        <p:spPr>
          <a:xfrm>
            <a:off x="761810" y="1802453"/>
            <a:ext cx="3456711" cy="735325"/>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Personalize the Greeting</a:t>
            </a:r>
            <a:endParaRPr b="0" i="0" sz="1800" u="none" cap="none" strike="noStrike">
              <a:solidFill>
                <a:schemeClr val="dk1"/>
              </a:solidFill>
              <a:latin typeface="Arial"/>
              <a:ea typeface="Arial"/>
              <a:cs typeface="Arial"/>
              <a:sym typeface="Arial"/>
            </a:endParaRPr>
          </a:p>
        </p:txBody>
      </p:sp>
      <p:sp>
        <p:nvSpPr>
          <p:cNvPr id="61" name="Google Shape;61;p7"/>
          <p:cNvSpPr/>
          <p:nvPr/>
        </p:nvSpPr>
        <p:spPr>
          <a:xfrm>
            <a:off x="761810" y="2702489"/>
            <a:ext cx="3456711" cy="811059"/>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Use a personalized greeting and friendly tone to create a warm and inviting message.</a:t>
            </a:r>
            <a:endParaRPr b="0" i="0" sz="1800" u="none" cap="none" strike="noStrike">
              <a:solidFill>
                <a:schemeClr val="dk1"/>
              </a:solidFill>
              <a:latin typeface="Arial"/>
              <a:ea typeface="Arial"/>
              <a:cs typeface="Arial"/>
              <a:sym typeface="Arial"/>
            </a:endParaRPr>
          </a:p>
        </p:txBody>
      </p:sp>
      <p:sp>
        <p:nvSpPr>
          <p:cNvPr id="62" name="Google Shape;62;p7"/>
          <p:cNvSpPr/>
          <p:nvPr/>
        </p:nvSpPr>
        <p:spPr>
          <a:xfrm>
            <a:off x="4285178" y="1580755"/>
            <a:ext cx="3618595"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7"/>
          <p:cNvSpPr/>
          <p:nvPr/>
        </p:nvSpPr>
        <p:spPr>
          <a:xfrm>
            <a:off x="4570857" y="1802453"/>
            <a:ext cx="3456711"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Keep it Concise</a:t>
            </a:r>
            <a:endParaRPr b="0" i="0" sz="1800" u="none" cap="none" strike="noStrike">
              <a:solidFill>
                <a:schemeClr val="dk1"/>
              </a:solidFill>
              <a:latin typeface="Arial"/>
              <a:ea typeface="Arial"/>
              <a:cs typeface="Arial"/>
              <a:sym typeface="Arial"/>
            </a:endParaRPr>
          </a:p>
        </p:txBody>
      </p:sp>
      <p:sp>
        <p:nvSpPr>
          <p:cNvPr id="64" name="Google Shape;64;p7"/>
          <p:cNvSpPr/>
          <p:nvPr/>
        </p:nvSpPr>
        <p:spPr>
          <a:xfrm>
            <a:off x="4570857" y="2334827"/>
            <a:ext cx="3456711" cy="811059"/>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Keep the message concise, while expressing gratitude for the customer's business.</a:t>
            </a:r>
            <a:endParaRPr b="0" i="0" sz="1800" u="none" cap="none" strike="noStrike">
              <a:solidFill>
                <a:schemeClr val="dk1"/>
              </a:solidFill>
              <a:latin typeface="Arial"/>
              <a:ea typeface="Arial"/>
              <a:cs typeface="Arial"/>
              <a:sym typeface="Arial"/>
            </a:endParaRPr>
          </a:p>
        </p:txBody>
      </p:sp>
      <p:sp>
        <p:nvSpPr>
          <p:cNvPr id="65" name="Google Shape;65;p7"/>
          <p:cNvSpPr/>
          <p:nvPr/>
        </p:nvSpPr>
        <p:spPr>
          <a:xfrm>
            <a:off x="8094226" y="1580755"/>
            <a:ext cx="3618595"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7"/>
          <p:cNvSpPr/>
          <p:nvPr/>
        </p:nvSpPr>
        <p:spPr>
          <a:xfrm>
            <a:off x="8379905" y="1802453"/>
            <a:ext cx="3456711"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Include a Direct Link</a:t>
            </a:r>
            <a:endParaRPr b="0" i="0" sz="1800" u="none" cap="none" strike="noStrike">
              <a:solidFill>
                <a:schemeClr val="dk1"/>
              </a:solidFill>
              <a:latin typeface="Arial"/>
              <a:ea typeface="Arial"/>
              <a:cs typeface="Arial"/>
              <a:sym typeface="Arial"/>
            </a:endParaRPr>
          </a:p>
        </p:txBody>
      </p:sp>
      <p:sp>
        <p:nvSpPr>
          <p:cNvPr id="67" name="Google Shape;67;p7"/>
          <p:cNvSpPr/>
          <p:nvPr/>
        </p:nvSpPr>
        <p:spPr>
          <a:xfrm>
            <a:off x="8379905" y="2334827"/>
            <a:ext cx="3456711" cy="108141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Include a direct link to your review page to make it easy for the customer to leave feedback.</a:t>
            </a:r>
            <a:endParaRPr b="0" i="0" sz="1800" u="none" cap="none" strike="noStrike">
              <a:solidFill>
                <a:schemeClr val="dk1"/>
              </a:solidFill>
              <a:latin typeface="Arial"/>
              <a:ea typeface="Arial"/>
              <a:cs typeface="Arial"/>
              <a:sym typeface="Arial"/>
            </a:endParaRPr>
          </a:p>
        </p:txBody>
      </p:sp>
      <p:sp>
        <p:nvSpPr>
          <p:cNvPr id="68" name="Google Shape;68;p7"/>
          <p:cNvSpPr/>
          <p:nvPr/>
        </p:nvSpPr>
        <p:spPr>
          <a:xfrm>
            <a:off x="476131"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7"/>
          <p:cNvSpPr/>
          <p:nvPr/>
        </p:nvSpPr>
        <p:spPr>
          <a:xfrm>
            <a:off x="761810" y="4297379"/>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Use a Strong CTA</a:t>
            </a:r>
            <a:endParaRPr b="0" i="0" sz="1800" u="none" cap="none" strike="noStrike">
              <a:solidFill>
                <a:schemeClr val="dk1"/>
              </a:solidFill>
              <a:latin typeface="Arial"/>
              <a:ea typeface="Arial"/>
              <a:cs typeface="Arial"/>
              <a:sym typeface="Arial"/>
            </a:endParaRPr>
          </a:p>
        </p:txBody>
      </p:sp>
      <p:sp>
        <p:nvSpPr>
          <p:cNvPr id="70" name="Google Shape;70;p7"/>
          <p:cNvSpPr/>
          <p:nvPr/>
        </p:nvSpPr>
        <p:spPr>
          <a:xfrm>
            <a:off x="761810" y="4829753"/>
            <a:ext cx="5551687" cy="54070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Include a strong call-to-action (CTA) like 'We'd love to hear your feedback!'</a:t>
            </a:r>
            <a:endParaRPr b="0" i="0" sz="1800" u="none" cap="none" strike="noStrike">
              <a:solidFill>
                <a:schemeClr val="dk1"/>
              </a:solidFill>
              <a:latin typeface="Arial"/>
              <a:ea typeface="Arial"/>
              <a:cs typeface="Arial"/>
              <a:sym typeface="Arial"/>
            </a:endParaRPr>
          </a:p>
        </p:txBody>
      </p:sp>
      <p:sp>
        <p:nvSpPr>
          <p:cNvPr id="71" name="Google Shape;71;p7"/>
          <p:cNvSpPr/>
          <p:nvPr/>
        </p:nvSpPr>
        <p:spPr>
          <a:xfrm>
            <a:off x="6189702" y="4075681"/>
            <a:ext cx="5523119" cy="2304474"/>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6475381" y="4297379"/>
            <a:ext cx="5551687" cy="367662"/>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Offer Assistance</a:t>
            </a:r>
            <a:endParaRPr b="0" i="0" sz="1800" u="none" cap="none" strike="noStrike">
              <a:solidFill>
                <a:schemeClr val="dk1"/>
              </a:solidFill>
              <a:latin typeface="Arial"/>
              <a:ea typeface="Arial"/>
              <a:cs typeface="Arial"/>
              <a:sym typeface="Arial"/>
            </a:endParaRPr>
          </a:p>
        </p:txBody>
      </p:sp>
      <p:sp>
        <p:nvSpPr>
          <p:cNvPr id="73" name="Google Shape;73;p7"/>
          <p:cNvSpPr/>
          <p:nvPr/>
        </p:nvSpPr>
        <p:spPr>
          <a:xfrm>
            <a:off x="6475381" y="4829753"/>
            <a:ext cx="5551687" cy="811059"/>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Offer to assist with any questions if the customer needs guidance on the review process.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78" name="Shape 78"/>
        <p:cNvGrpSpPr/>
        <p:nvPr/>
      </p:nvGrpSpPr>
      <p:grpSpPr>
        <a:xfrm>
          <a:off x="0" y="0"/>
          <a:ext cx="0" cy="0"/>
          <a:chOff x="0" y="0"/>
          <a:chExt cx="0" cy="0"/>
        </a:xfrm>
      </p:grpSpPr>
      <p:sp>
        <p:nvSpPr>
          <p:cNvPr id="79" name="Google Shape;79;p8"/>
          <p:cNvSpPr/>
          <p:nvPr/>
        </p:nvSpPr>
        <p:spPr>
          <a:xfrm>
            <a:off x="2516486" y="363794"/>
            <a:ext cx="7155980"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2: Creating a Review Request Script for Phone Calls</a:t>
            </a:r>
            <a:endParaRPr b="0" i="0" sz="1800" u="none" cap="none" strike="noStrike">
              <a:solidFill>
                <a:schemeClr val="dk1"/>
              </a:solidFill>
              <a:latin typeface="Arial"/>
              <a:ea typeface="Arial"/>
              <a:cs typeface="Arial"/>
              <a:sym typeface="Arial"/>
            </a:endParaRPr>
          </a:p>
        </p:txBody>
      </p:sp>
      <p:pic>
        <p:nvPicPr>
          <p:cNvPr descr="preencoded.png" id="80" name="Google Shape;80;p8"/>
          <p:cNvPicPr preferRelativeResize="0"/>
          <p:nvPr/>
        </p:nvPicPr>
        <p:blipFill rotWithShape="1">
          <a:blip r:embed="rId3">
            <a:alphaModFix/>
          </a:blip>
          <a:srcRect b="0" l="0" r="0" t="0"/>
          <a:stretch/>
        </p:blipFill>
        <p:spPr>
          <a:xfrm>
            <a:off x="476137" y="3058100"/>
            <a:ext cx="3875706" cy="1190327"/>
          </a:xfrm>
          <a:prstGeom prst="rect">
            <a:avLst/>
          </a:prstGeom>
          <a:noFill/>
          <a:ln>
            <a:noFill/>
          </a:ln>
        </p:spPr>
      </p:pic>
      <p:sp>
        <p:nvSpPr>
          <p:cNvPr id="81" name="Google Shape;81;p8"/>
          <p:cNvSpPr/>
          <p:nvPr/>
        </p:nvSpPr>
        <p:spPr>
          <a:xfrm>
            <a:off x="506291" y="3393861"/>
            <a:ext cx="3526434"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Start with a Positive Greeting and Acknowledgment</a:t>
            </a:r>
            <a:endParaRPr b="0" i="0" sz="1800" u="none" cap="none" strike="noStrike">
              <a:solidFill>
                <a:schemeClr val="dk1"/>
              </a:solidFill>
              <a:latin typeface="Arial"/>
              <a:ea typeface="Arial"/>
              <a:cs typeface="Arial"/>
              <a:sym typeface="Arial"/>
            </a:endParaRPr>
          </a:p>
        </p:txBody>
      </p:sp>
      <p:sp>
        <p:nvSpPr>
          <p:cNvPr id="82" name="Google Shape;82;p8"/>
          <p:cNvSpPr/>
          <p:nvPr/>
        </p:nvSpPr>
        <p:spPr>
          <a:xfrm>
            <a:off x="761810" y="4401325"/>
            <a:ext cx="352643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Begin the call with a friendly greeting and acknowledge the customer's recent interaction or purchase. This helps establish a positive tone for the conversation.</a:t>
            </a:r>
            <a:endParaRPr b="0" i="0" sz="1800" u="none" cap="none" strike="noStrike">
              <a:solidFill>
                <a:schemeClr val="dk1"/>
              </a:solidFill>
              <a:latin typeface="Arial"/>
              <a:ea typeface="Arial"/>
              <a:cs typeface="Arial"/>
              <a:sym typeface="Arial"/>
            </a:endParaRPr>
          </a:p>
        </p:txBody>
      </p:sp>
      <p:pic>
        <p:nvPicPr>
          <p:cNvPr descr="preencoded.png" id="83" name="Google Shape;83;p8"/>
          <p:cNvPicPr preferRelativeResize="0"/>
          <p:nvPr/>
        </p:nvPicPr>
        <p:blipFill rotWithShape="1">
          <a:blip r:embed="rId4">
            <a:alphaModFix/>
          </a:blip>
          <a:srcRect b="0" l="0" r="0" t="0"/>
          <a:stretch/>
        </p:blipFill>
        <p:spPr>
          <a:xfrm>
            <a:off x="4158108" y="3058100"/>
            <a:ext cx="3875706" cy="1190327"/>
          </a:xfrm>
          <a:prstGeom prst="rect">
            <a:avLst/>
          </a:prstGeom>
          <a:noFill/>
          <a:ln>
            <a:noFill/>
          </a:ln>
        </p:spPr>
      </p:pic>
      <p:sp>
        <p:nvSpPr>
          <p:cNvPr id="84" name="Google Shape;84;p8"/>
          <p:cNvSpPr/>
          <p:nvPr/>
        </p:nvSpPr>
        <p:spPr>
          <a:xfrm>
            <a:off x="4488333" y="3522417"/>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Ask for Feedback</a:t>
            </a:r>
            <a:endParaRPr b="0" i="0" sz="1800" u="none" cap="none" strike="noStrike">
              <a:solidFill>
                <a:schemeClr val="dk1"/>
              </a:solidFill>
              <a:latin typeface="Arial"/>
              <a:ea typeface="Arial"/>
              <a:cs typeface="Arial"/>
              <a:sym typeface="Arial"/>
            </a:endParaRPr>
          </a:p>
        </p:txBody>
      </p:sp>
      <p:sp>
        <p:nvSpPr>
          <p:cNvPr id="85" name="Google Shape;85;p8"/>
          <p:cNvSpPr/>
          <p:nvPr/>
        </p:nvSpPr>
        <p:spPr>
          <a:xfrm>
            <a:off x="4443889" y="4401325"/>
            <a:ext cx="352643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Express that you value the customer's opinion and would love if they could leave a review. Use a phrase like 'We value your opinion, and would love if you could leave a review.'</a:t>
            </a:r>
            <a:endParaRPr b="0" i="0" sz="1800" u="none" cap="none" strike="noStrike">
              <a:solidFill>
                <a:schemeClr val="dk1"/>
              </a:solidFill>
              <a:latin typeface="Arial"/>
              <a:ea typeface="Arial"/>
              <a:cs typeface="Arial"/>
              <a:sym typeface="Arial"/>
            </a:endParaRPr>
          </a:p>
        </p:txBody>
      </p:sp>
      <p:pic>
        <p:nvPicPr>
          <p:cNvPr descr="preencoded.png" id="86" name="Google Shape;86;p8"/>
          <p:cNvPicPr preferRelativeResize="0"/>
          <p:nvPr/>
        </p:nvPicPr>
        <p:blipFill rotWithShape="1">
          <a:blip r:embed="rId5">
            <a:alphaModFix/>
          </a:blip>
          <a:srcRect b="0" l="0" r="0" t="0"/>
          <a:stretch/>
        </p:blipFill>
        <p:spPr>
          <a:xfrm>
            <a:off x="7840245" y="3058100"/>
            <a:ext cx="3875706" cy="1190327"/>
          </a:xfrm>
          <a:prstGeom prst="rect">
            <a:avLst/>
          </a:prstGeom>
          <a:noFill/>
          <a:ln>
            <a:noFill/>
          </a:ln>
        </p:spPr>
      </p:pic>
      <p:sp>
        <p:nvSpPr>
          <p:cNvPr id="87" name="Google Shape;87;p8"/>
          <p:cNvSpPr/>
          <p:nvPr/>
        </p:nvSpPr>
        <p:spPr>
          <a:xfrm>
            <a:off x="8170412" y="3522417"/>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Provide a Helpful Reminder</a:t>
            </a:r>
            <a:endParaRPr b="0" i="0" sz="1800" u="none" cap="none" strike="noStrike">
              <a:solidFill>
                <a:schemeClr val="dk1"/>
              </a:solidFill>
              <a:latin typeface="Arial"/>
              <a:ea typeface="Arial"/>
              <a:cs typeface="Arial"/>
              <a:sym typeface="Arial"/>
            </a:endParaRPr>
          </a:p>
        </p:txBody>
      </p:sp>
      <p:sp>
        <p:nvSpPr>
          <p:cNvPr id="88" name="Google Shape;88;p8"/>
          <p:cNvSpPr/>
          <p:nvPr/>
        </p:nvSpPr>
        <p:spPr>
          <a:xfrm>
            <a:off x="8125968" y="4401325"/>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If needed, offer to guide the customer through the review process to make it as easy as possible for them to leave feedback.</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93" name="Shape 93"/>
        <p:cNvGrpSpPr/>
        <p:nvPr/>
      </p:nvGrpSpPr>
      <p:grpSpPr>
        <a:xfrm>
          <a:off x="0" y="0"/>
          <a:ext cx="0" cy="0"/>
          <a:chOff x="0" y="0"/>
          <a:chExt cx="0" cy="0"/>
        </a:xfrm>
      </p:grpSpPr>
      <p:sp>
        <p:nvSpPr>
          <p:cNvPr id="94" name="Google Shape;94;p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3: Determining the Best Timing for Follow-Ups</a:t>
            </a:r>
            <a:endParaRPr b="0" i="0" sz="1800" u="none" cap="none" strike="noStrike">
              <a:solidFill>
                <a:schemeClr val="dk1"/>
              </a:solidFill>
              <a:latin typeface="Arial"/>
              <a:ea typeface="Arial"/>
              <a:cs typeface="Arial"/>
              <a:sym typeface="Arial"/>
            </a:endParaRPr>
          </a:p>
        </p:txBody>
      </p:sp>
      <p:pic>
        <p:nvPicPr>
          <p:cNvPr descr="preencoded.png" id="95" name="Google Shape;95;p9"/>
          <p:cNvPicPr preferRelativeResize="0"/>
          <p:nvPr/>
        </p:nvPicPr>
        <p:blipFill rotWithShape="1">
          <a:blip r:embed="rId3">
            <a:alphaModFix/>
          </a:blip>
          <a:srcRect b="0" l="0" r="0" t="0"/>
          <a:stretch/>
        </p:blipFill>
        <p:spPr>
          <a:xfrm>
            <a:off x="-9523" y="3970932"/>
            <a:ext cx="12207997" cy="28568"/>
          </a:xfrm>
          <a:prstGeom prst="rect">
            <a:avLst/>
          </a:prstGeom>
          <a:noFill/>
          <a:ln>
            <a:noFill/>
          </a:ln>
        </p:spPr>
      </p:pic>
      <p:pic>
        <p:nvPicPr>
          <p:cNvPr descr="preencoded.png" id="96" name="Google Shape;96;p9"/>
          <p:cNvPicPr preferRelativeResize="0"/>
          <p:nvPr/>
        </p:nvPicPr>
        <p:blipFill rotWithShape="1">
          <a:blip r:embed="rId4">
            <a:alphaModFix/>
          </a:blip>
          <a:srcRect b="0" l="0" r="0" t="0"/>
          <a:stretch/>
        </p:blipFill>
        <p:spPr>
          <a:xfrm>
            <a:off x="2925355" y="2847263"/>
            <a:ext cx="9523" cy="1142714"/>
          </a:xfrm>
          <a:prstGeom prst="rect">
            <a:avLst/>
          </a:prstGeom>
          <a:noFill/>
          <a:ln>
            <a:noFill/>
          </a:ln>
        </p:spPr>
      </p:pic>
      <p:pic>
        <p:nvPicPr>
          <p:cNvPr descr="preencoded.png" id="97" name="Google Shape;97;p9"/>
          <p:cNvPicPr preferRelativeResize="0"/>
          <p:nvPr/>
        </p:nvPicPr>
        <p:blipFill rotWithShape="1">
          <a:blip r:embed="rId5">
            <a:alphaModFix/>
          </a:blip>
          <a:srcRect b="0" l="0" r="0" t="0"/>
          <a:stretch/>
        </p:blipFill>
        <p:spPr>
          <a:xfrm>
            <a:off x="2868210" y="3923319"/>
            <a:ext cx="123794" cy="114271"/>
          </a:xfrm>
          <a:prstGeom prst="rect">
            <a:avLst/>
          </a:prstGeom>
          <a:noFill/>
          <a:ln>
            <a:noFill/>
          </a:ln>
        </p:spPr>
      </p:pic>
      <p:pic>
        <p:nvPicPr>
          <p:cNvPr descr="preencoded.png" id="98" name="Google Shape;98;p9"/>
          <p:cNvPicPr preferRelativeResize="0"/>
          <p:nvPr/>
        </p:nvPicPr>
        <p:blipFill rotWithShape="1">
          <a:blip r:embed="rId4">
            <a:alphaModFix/>
          </a:blip>
          <a:srcRect b="0" l="0" r="0" t="0"/>
          <a:stretch/>
        </p:blipFill>
        <p:spPr>
          <a:xfrm>
            <a:off x="5850695" y="3980455"/>
            <a:ext cx="9523" cy="1142714"/>
          </a:xfrm>
          <a:prstGeom prst="rect">
            <a:avLst/>
          </a:prstGeom>
          <a:noFill/>
          <a:ln>
            <a:noFill/>
          </a:ln>
        </p:spPr>
      </p:pic>
      <p:pic>
        <p:nvPicPr>
          <p:cNvPr descr="preencoded.png" id="99" name="Google Shape;99;p9"/>
          <p:cNvPicPr preferRelativeResize="0"/>
          <p:nvPr/>
        </p:nvPicPr>
        <p:blipFill rotWithShape="1">
          <a:blip r:embed="rId6">
            <a:alphaModFix/>
          </a:blip>
          <a:srcRect b="0" l="0" r="0" t="0"/>
          <a:stretch/>
        </p:blipFill>
        <p:spPr>
          <a:xfrm>
            <a:off x="5793565" y="3923319"/>
            <a:ext cx="114271" cy="114271"/>
          </a:xfrm>
          <a:prstGeom prst="rect">
            <a:avLst/>
          </a:prstGeom>
          <a:noFill/>
          <a:ln>
            <a:noFill/>
          </a:ln>
        </p:spPr>
      </p:pic>
      <p:pic>
        <p:nvPicPr>
          <p:cNvPr descr="preencoded.png" id="100" name="Google Shape;100;p9"/>
          <p:cNvPicPr preferRelativeResize="0"/>
          <p:nvPr/>
        </p:nvPicPr>
        <p:blipFill rotWithShape="1">
          <a:blip r:embed="rId4">
            <a:alphaModFix/>
          </a:blip>
          <a:srcRect b="0" l="0" r="0" t="0"/>
          <a:stretch/>
        </p:blipFill>
        <p:spPr>
          <a:xfrm>
            <a:off x="8776050" y="2847263"/>
            <a:ext cx="9523" cy="1142714"/>
          </a:xfrm>
          <a:prstGeom prst="rect">
            <a:avLst/>
          </a:prstGeom>
          <a:noFill/>
          <a:ln>
            <a:noFill/>
          </a:ln>
        </p:spPr>
      </p:pic>
      <p:pic>
        <p:nvPicPr>
          <p:cNvPr descr="preencoded.png" id="101" name="Google Shape;101;p9"/>
          <p:cNvPicPr preferRelativeResize="0"/>
          <p:nvPr/>
        </p:nvPicPr>
        <p:blipFill rotWithShape="1">
          <a:blip r:embed="rId7">
            <a:alphaModFix/>
          </a:blip>
          <a:srcRect b="0" l="0" r="0" t="0"/>
          <a:stretch/>
        </p:blipFill>
        <p:spPr>
          <a:xfrm>
            <a:off x="8718905" y="3923319"/>
            <a:ext cx="123794" cy="114271"/>
          </a:xfrm>
          <a:prstGeom prst="rect">
            <a:avLst/>
          </a:prstGeom>
          <a:noFill/>
          <a:ln>
            <a:noFill/>
          </a:ln>
        </p:spPr>
      </p:pic>
      <p:sp>
        <p:nvSpPr>
          <p:cNvPr id="102" name="Google Shape;102;p9"/>
          <p:cNvSpPr/>
          <p:nvPr/>
        </p:nvSpPr>
        <p:spPr>
          <a:xfrm>
            <a:off x="2858575" y="2713839"/>
            <a:ext cx="133320" cy="133316"/>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9"/>
          <p:cNvSpPr/>
          <p:nvPr/>
        </p:nvSpPr>
        <p:spPr>
          <a:xfrm>
            <a:off x="3087233" y="2654240"/>
            <a:ext cx="1854054"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1-3 days after service</a:t>
            </a:r>
            <a:endParaRPr b="0" i="0" sz="1800" u="none" cap="none" strike="noStrike">
              <a:solidFill>
                <a:schemeClr val="dk1"/>
              </a:solidFill>
              <a:latin typeface="Arial"/>
              <a:ea typeface="Arial"/>
              <a:cs typeface="Arial"/>
              <a:sym typeface="Arial"/>
            </a:endParaRPr>
          </a:p>
        </p:txBody>
      </p:sp>
      <p:sp>
        <p:nvSpPr>
          <p:cNvPr id="104" name="Google Shape;104;p9"/>
          <p:cNvSpPr/>
          <p:nvPr/>
        </p:nvSpPr>
        <p:spPr>
          <a:xfrm>
            <a:off x="3087233" y="3273805"/>
            <a:ext cx="1854054" cy="43268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Send the first email for email follow-ups</a:t>
            </a:r>
            <a:endParaRPr b="0" i="0" sz="1800" u="none" cap="none" strike="noStrike">
              <a:solidFill>
                <a:schemeClr val="dk1"/>
              </a:solidFill>
              <a:latin typeface="Arial"/>
              <a:ea typeface="Arial"/>
              <a:cs typeface="Arial"/>
              <a:sym typeface="Arial"/>
            </a:endParaRPr>
          </a:p>
        </p:txBody>
      </p:sp>
      <p:sp>
        <p:nvSpPr>
          <p:cNvPr id="105" name="Google Shape;105;p9"/>
          <p:cNvSpPr/>
          <p:nvPr/>
        </p:nvSpPr>
        <p:spPr>
          <a:xfrm>
            <a:off x="5783945" y="5113539"/>
            <a:ext cx="133320" cy="133317"/>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9"/>
          <p:cNvSpPr/>
          <p:nvPr/>
        </p:nvSpPr>
        <p:spPr>
          <a:xfrm>
            <a:off x="6012581" y="5053939"/>
            <a:ext cx="1969278" cy="778474"/>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3-5 days after high-touch interactions</a:t>
            </a:r>
            <a:endParaRPr b="0" i="0" sz="1800" u="none" cap="none" strike="noStrike">
              <a:solidFill>
                <a:schemeClr val="dk1"/>
              </a:solidFill>
              <a:latin typeface="Arial"/>
              <a:ea typeface="Arial"/>
              <a:cs typeface="Arial"/>
              <a:sym typeface="Arial"/>
            </a:endParaRPr>
          </a:p>
        </p:txBody>
      </p:sp>
      <p:sp>
        <p:nvSpPr>
          <p:cNvPr id="107" name="Google Shape;107;p9"/>
          <p:cNvSpPr/>
          <p:nvPr/>
        </p:nvSpPr>
        <p:spPr>
          <a:xfrm>
            <a:off x="6012581" y="5932996"/>
            <a:ext cx="1969278" cy="432684"/>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Make a follow-up call for phone follow-ups</a:t>
            </a:r>
            <a:endParaRPr b="0" i="0" sz="1800" u="none" cap="none" strike="noStrike">
              <a:solidFill>
                <a:schemeClr val="dk1"/>
              </a:solidFill>
              <a:latin typeface="Arial"/>
              <a:ea typeface="Arial"/>
              <a:cs typeface="Arial"/>
              <a:sym typeface="Arial"/>
            </a:endParaRPr>
          </a:p>
        </p:txBody>
      </p:sp>
      <p:sp>
        <p:nvSpPr>
          <p:cNvPr id="108" name="Google Shape;108;p9"/>
          <p:cNvSpPr/>
          <p:nvPr/>
        </p:nvSpPr>
        <p:spPr>
          <a:xfrm>
            <a:off x="8709330" y="2713839"/>
            <a:ext cx="133320" cy="133316"/>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9"/>
          <p:cNvSpPr/>
          <p:nvPr/>
        </p:nvSpPr>
        <p:spPr>
          <a:xfrm>
            <a:off x="8937930" y="2654240"/>
            <a:ext cx="1864529" cy="518983"/>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7 days after the initial request</a:t>
            </a:r>
            <a:endParaRPr b="0" i="0" sz="1800" u="none" cap="none" strike="noStrike">
              <a:solidFill>
                <a:schemeClr val="dk1"/>
              </a:solidFill>
              <a:latin typeface="Arial"/>
              <a:ea typeface="Arial"/>
              <a:cs typeface="Arial"/>
              <a:sym typeface="Arial"/>
            </a:endParaRPr>
          </a:p>
        </p:txBody>
      </p:sp>
      <p:sp>
        <p:nvSpPr>
          <p:cNvPr id="110" name="Google Shape;110;p9"/>
          <p:cNvSpPr/>
          <p:nvPr/>
        </p:nvSpPr>
        <p:spPr>
          <a:xfrm>
            <a:off x="8937930" y="3273805"/>
            <a:ext cx="1864529" cy="649026"/>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Send a polite reminder email if no review is left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15" name="Shape 115"/>
        <p:cNvGrpSpPr/>
        <p:nvPr/>
      </p:nvGrpSpPr>
      <p:grpSpPr>
        <a:xfrm>
          <a:off x="0" y="0"/>
          <a:ext cx="0" cy="0"/>
          <a:chOff x="0" y="0"/>
          <a:chExt cx="0" cy="0"/>
        </a:xfrm>
      </p:grpSpPr>
      <p:sp>
        <p:nvSpPr>
          <p:cNvPr id="116" name="Google Shape;116;p10"/>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Create Your Review Request Emails and Scripts</a:t>
            </a:r>
            <a:endParaRPr b="0" i="0" sz="1800" u="none" cap="none" strike="noStrike">
              <a:solidFill>
                <a:schemeClr val="dk1"/>
              </a:solidFill>
              <a:latin typeface="Arial"/>
              <a:ea typeface="Arial"/>
              <a:cs typeface="Arial"/>
              <a:sym typeface="Arial"/>
            </a:endParaRPr>
          </a:p>
        </p:txBody>
      </p:sp>
      <p:sp>
        <p:nvSpPr>
          <p:cNvPr id="117" name="Google Shape;117;p10"/>
          <p:cNvSpPr/>
          <p:nvPr/>
        </p:nvSpPr>
        <p:spPr>
          <a:xfrm>
            <a:off x="952262" y="1941424"/>
            <a:ext cx="5446938" cy="3156897"/>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Use the templates provided</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Leverage the sample review request email and phone script templates to create your personalized versions.</a:t>
            </a:r>
            <a:endParaRPr/>
          </a:p>
          <a:p>
            <a:pPr indent="-242900" lvl="0" marL="242900" marR="0" rtl="0" algn="l">
              <a:lnSpc>
                <a:spcPct val="113592"/>
              </a:lnSpc>
              <a:spcBef>
                <a:spcPts val="2766"/>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Write a 3-email follow-up sequence</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Craft an initial review request email, a reminder email, and a thank you email to send to customers after positive interactions.</a:t>
            </a:r>
            <a:endParaRPr b="0" i="0" sz="1800" u="none" cap="none" strike="noStrike">
              <a:solidFill>
                <a:schemeClr val="dk1"/>
              </a:solidFill>
              <a:latin typeface="Arial"/>
              <a:ea typeface="Arial"/>
              <a:cs typeface="Arial"/>
              <a:sym typeface="Arial"/>
            </a:endParaRPr>
          </a:p>
        </p:txBody>
      </p:sp>
      <p:sp>
        <p:nvSpPr>
          <p:cNvPr id="118" name="Google Shape;118;p10"/>
          <p:cNvSpPr/>
          <p:nvPr/>
        </p:nvSpPr>
        <p:spPr>
          <a:xfrm>
            <a:off x="6284928" y="1941424"/>
            <a:ext cx="5446938" cy="4043840"/>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Develop a review request script for phone calls</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Create a script with a friendly greeting, a direct request for feedback, and guidance on the review process to use for follow-up phone calls.</a:t>
            </a:r>
            <a:endParaRPr/>
          </a:p>
          <a:p>
            <a:pPr indent="-242900" lvl="0" marL="242900" marR="0" rtl="0" algn="l">
              <a:lnSpc>
                <a:spcPct val="113592"/>
              </a:lnSpc>
              <a:spcBef>
                <a:spcPts val="2766"/>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Share with a partner and provide feedback</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Exchange your review request emails and phone scripts with a partner, then provide constructive feedback to refine and improve the content.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123" name="Shape 123"/>
        <p:cNvGrpSpPr/>
        <p:nvPr/>
      </p:nvGrpSpPr>
      <p:grpSpPr>
        <a:xfrm>
          <a:off x="0" y="0"/>
          <a:ext cx="0" cy="0"/>
          <a:chOff x="0" y="0"/>
          <a:chExt cx="0" cy="0"/>
        </a:xfrm>
      </p:grpSpPr>
      <p:sp>
        <p:nvSpPr>
          <p:cNvPr id="124" name="Google Shape;124;p11"/>
          <p:cNvSpPr/>
          <p:nvPr/>
        </p:nvSpPr>
        <p:spPr>
          <a:xfrm>
            <a:off x="380905" y="1502342"/>
            <a:ext cx="7959109"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Creating In-Person Review Request Opportunities</a:t>
            </a:r>
            <a:endParaRPr b="0" i="0" sz="1800" u="none" cap="none" strike="noStrike">
              <a:solidFill>
                <a:schemeClr val="dk1"/>
              </a:solidFill>
              <a:latin typeface="Arial"/>
              <a:ea typeface="Arial"/>
              <a:cs typeface="Arial"/>
              <a:sym typeface="Arial"/>
            </a:endParaRPr>
          </a:p>
        </p:txBody>
      </p:sp>
      <p:sp>
        <p:nvSpPr>
          <p:cNvPr id="125" name="Google Shape;125;p11"/>
          <p:cNvSpPr/>
          <p:nvPr/>
        </p:nvSpPr>
        <p:spPr>
          <a:xfrm>
            <a:off x="380905" y="4625910"/>
            <a:ext cx="8296105" cy="584153"/>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Presenting an overview of techniques to effectively ask customers for in-person reviews during face-to-face interactions</a:t>
            </a:r>
            <a:endParaRPr b="0" i="0" sz="1800" u="none" cap="none" strike="noStrike">
              <a:solidFill>
                <a:schemeClr val="dk1"/>
              </a:solidFill>
              <a:latin typeface="Arial"/>
              <a:ea typeface="Arial"/>
              <a:cs typeface="Arial"/>
              <a:sym typeface="Arial"/>
            </a:endParaRPr>
          </a:p>
        </p:txBody>
      </p:sp>
      <p:pic>
        <p:nvPicPr>
          <p:cNvPr descr="preencoded.png" id="126" name="Google Shape;126;p11"/>
          <p:cNvPicPr preferRelativeResize="0"/>
          <p:nvPr/>
        </p:nvPicPr>
        <p:blipFill rotWithShape="1">
          <a:blip r:embed="rId3">
            <a:alphaModFix/>
          </a:blip>
          <a:srcRect b="0" l="38428" r="24541" t="0"/>
          <a:stretch/>
        </p:blipFill>
        <p:spPr>
          <a:xfrm>
            <a:off x="8379905" y="0"/>
            <a:ext cx="3809047" cy="68562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