
<file path=[Content_Types].xml><?xml version="1.0" encoding="utf-8"?>
<Types xmlns="http://schemas.openxmlformats.org/package/2006/content-types">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22.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9.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1.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11.xml"/>
  <Override ContentType="application/vnd.openxmlformats-officedocument.presentationml.slide+xml" PartName="/ppt/slides/slide22.xml"/>
  <Override ContentType="application/vnd.openxmlformats-officedocument.presentationml.slide+xml" PartName="/ppt/slides/slide1.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49" r:id="rId3"/>
  </p:sldMasterIdLst>
  <p:notesMasterIdLst>
    <p:notesMasterId r:id="rId4"/>
  </p:notes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 id="271" r:id="rId20"/>
    <p:sldId id="272" r:id="rId21"/>
    <p:sldId id="273" r:id="rId22"/>
    <p:sldId id="274" r:id="rId23"/>
    <p:sldId id="275" r:id="rId24"/>
    <p:sldId id="276" r:id="rId25"/>
    <p:sldId id="277" r:id="rId26"/>
  </p:sldIdLst>
  <p:sldSz cy="6858000" cx="12192000"/>
  <p:notesSz cx="6858000" cy="12192000"/>
  <p:embeddedFontLst>
    <p:embeddedFont>
      <p:font typeface="Roboto"/>
      <p:regular r:id="rId27"/>
      <p:bold r:id="rId28"/>
      <p:italic r:id="rId29"/>
      <p:boldItalic r:id="rId30"/>
    </p:embeddedFont>
    <p:embeddedFont>
      <p:font typeface="Lato"/>
      <p:regular r:id="rId31"/>
      <p:bold r:id="rId32"/>
      <p:italic r:id="rId33"/>
      <p:boldItalic r:id="rId34"/>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_rels/presentation.xml.rels><?xml version="1.0" encoding="UTF-8" standalone="yes"?><Relationships xmlns="http://schemas.openxmlformats.org/package/2006/relationships"><Relationship Id="rId20" Type="http://schemas.openxmlformats.org/officeDocument/2006/relationships/slide" Target="slides/slide16.xml"/><Relationship Id="rId22" Type="http://schemas.openxmlformats.org/officeDocument/2006/relationships/slide" Target="slides/slide18.xml"/><Relationship Id="rId21" Type="http://schemas.openxmlformats.org/officeDocument/2006/relationships/slide" Target="slides/slide17.xml"/><Relationship Id="rId24" Type="http://schemas.openxmlformats.org/officeDocument/2006/relationships/slide" Target="slides/slide20.xml"/><Relationship Id="rId23" Type="http://schemas.openxmlformats.org/officeDocument/2006/relationships/slide" Target="slides/slide19.xml"/><Relationship Id="rId1" Type="http://schemas.openxmlformats.org/officeDocument/2006/relationships/theme" Target="theme/theme2.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notesMaster" Target="notesMasters/notesMaster1.xml"/><Relationship Id="rId9" Type="http://schemas.openxmlformats.org/officeDocument/2006/relationships/slide" Target="slides/slide5.xml"/><Relationship Id="rId26" Type="http://schemas.openxmlformats.org/officeDocument/2006/relationships/slide" Target="slides/slide22.xml"/><Relationship Id="rId25" Type="http://schemas.openxmlformats.org/officeDocument/2006/relationships/slide" Target="slides/slide21.xml"/><Relationship Id="rId28" Type="http://schemas.openxmlformats.org/officeDocument/2006/relationships/font" Target="fonts/Roboto-bold.fntdata"/><Relationship Id="rId27" Type="http://schemas.openxmlformats.org/officeDocument/2006/relationships/font" Target="fonts/Roboto-regular.fntdata"/><Relationship Id="rId5" Type="http://schemas.openxmlformats.org/officeDocument/2006/relationships/slide" Target="slides/slide1.xml"/><Relationship Id="rId6" Type="http://schemas.openxmlformats.org/officeDocument/2006/relationships/slide" Target="slides/slide2.xml"/><Relationship Id="rId29" Type="http://schemas.openxmlformats.org/officeDocument/2006/relationships/font" Target="fonts/Roboto-italic.fntdata"/><Relationship Id="rId7" Type="http://schemas.openxmlformats.org/officeDocument/2006/relationships/slide" Target="slides/slide3.xml"/><Relationship Id="rId8" Type="http://schemas.openxmlformats.org/officeDocument/2006/relationships/slide" Target="slides/slide4.xml"/><Relationship Id="rId31" Type="http://schemas.openxmlformats.org/officeDocument/2006/relationships/font" Target="fonts/Lato-regular.fntdata"/><Relationship Id="rId30" Type="http://schemas.openxmlformats.org/officeDocument/2006/relationships/font" Target="fonts/Roboto-boldItalic.fntdata"/><Relationship Id="rId11" Type="http://schemas.openxmlformats.org/officeDocument/2006/relationships/slide" Target="slides/slide7.xml"/><Relationship Id="rId33" Type="http://schemas.openxmlformats.org/officeDocument/2006/relationships/font" Target="fonts/Lato-italic.fntdata"/><Relationship Id="rId10" Type="http://schemas.openxmlformats.org/officeDocument/2006/relationships/slide" Target="slides/slide6.xml"/><Relationship Id="rId32" Type="http://schemas.openxmlformats.org/officeDocument/2006/relationships/font" Target="fonts/Lato-bold.fntdata"/><Relationship Id="rId13" Type="http://schemas.openxmlformats.org/officeDocument/2006/relationships/slide" Target="slides/slide9.xml"/><Relationship Id="rId12" Type="http://schemas.openxmlformats.org/officeDocument/2006/relationships/slide" Target="slides/slide8.xml"/><Relationship Id="rId34" Type="http://schemas.openxmlformats.org/officeDocument/2006/relationships/font" Target="fonts/Lato-boldItalic.fntdata"/><Relationship Id="rId15" Type="http://schemas.openxmlformats.org/officeDocument/2006/relationships/slide" Target="slides/slide11.xml"/><Relationship Id="rId14" Type="http://schemas.openxmlformats.org/officeDocument/2006/relationships/slide" Target="slides/slide10.xml"/><Relationship Id="rId17" Type="http://schemas.openxmlformats.org/officeDocument/2006/relationships/slide" Target="slides/slide13.xml"/><Relationship Id="rId16" Type="http://schemas.openxmlformats.org/officeDocument/2006/relationships/slide" Target="slides/slide12.xml"/><Relationship Id="rId19" Type="http://schemas.openxmlformats.org/officeDocument/2006/relationships/slide" Target="slides/slide15.xml"/><Relationship Id="rId18" Type="http://schemas.openxmlformats.org/officeDocument/2006/relationships/slide" Target="slides/slide1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2971800" cy="458788"/>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dk1"/>
                </a:solidFill>
                <a:latin typeface="Arial"/>
                <a:ea typeface="Arial"/>
                <a:cs typeface="Arial"/>
                <a:sym typeface="Arial"/>
              </a:defRPr>
            </a:lvl1pPr>
            <a:lvl2pPr lvl="1"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lvl="2"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lvl="3"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lvl="4"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lvl="5"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lvl="6"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lvl="7"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lvl="8"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4" name="Google Shape;4;n"/>
          <p:cNvSpPr txBox="1"/>
          <p:nvPr>
            <p:ph idx="10" type="dt"/>
          </p:nvPr>
        </p:nvSpPr>
        <p:spPr>
          <a:xfrm>
            <a:off x="3884613" y="0"/>
            <a:ext cx="2971800" cy="458788"/>
          </a:xfrm>
          <a:prstGeom prst="rect">
            <a:avLst/>
          </a:prstGeom>
          <a:noFill/>
          <a:ln>
            <a:noFill/>
          </a:ln>
        </p:spPr>
        <p:txBody>
          <a:bodyPr anchorCtr="0" anchor="t" bIns="45700" lIns="91425" spcFirstLastPara="1" rIns="91425" wrap="square" tIns="45700">
            <a:noAutofit/>
          </a:bodyPr>
          <a:lstStyle>
            <a:lvl1pPr lvl="0" marR="0" rtl="0" algn="r">
              <a:spcBef>
                <a:spcPts val="0"/>
              </a:spcBef>
              <a:spcAft>
                <a:spcPts val="0"/>
              </a:spcAft>
              <a:buSzPts val="1400"/>
              <a:buNone/>
              <a:defRPr b="0" i="0" sz="1200" u="none" cap="none" strike="noStrike">
                <a:solidFill>
                  <a:schemeClr val="dk1"/>
                </a:solidFill>
                <a:latin typeface="Arial"/>
                <a:ea typeface="Arial"/>
                <a:cs typeface="Arial"/>
                <a:sym typeface="Arial"/>
              </a:defRPr>
            </a:lvl1pPr>
            <a:lvl2pPr lvl="1"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lvl="2"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lvl="3"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lvl="4"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lvl="5"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lvl="6"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lvl="7"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lvl="8"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5" name="Google Shape;5;n"/>
          <p:cNvSpPr/>
          <p:nvPr>
            <p:ph idx="3"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lvl1pPr indent="-228600" lvl="0" marL="457200" marR="0" rtl="0" algn="l">
              <a:spcBef>
                <a:spcPts val="0"/>
              </a:spcBef>
              <a:spcAft>
                <a:spcPts val="0"/>
              </a:spcAft>
              <a:buSzPts val="1400"/>
              <a:buNone/>
              <a:defRPr b="0" i="0" sz="1200" u="none" cap="none" strike="noStrike">
                <a:solidFill>
                  <a:schemeClr val="dk1"/>
                </a:solidFill>
                <a:latin typeface="Arial"/>
                <a:ea typeface="Arial"/>
                <a:cs typeface="Arial"/>
                <a:sym typeface="Arial"/>
              </a:defRPr>
            </a:lvl1pPr>
            <a:lvl2pPr indent="-228600" lvl="1" marL="914400" marR="0" rtl="0" algn="l">
              <a:spcBef>
                <a:spcPts val="0"/>
              </a:spcBef>
              <a:spcAft>
                <a:spcPts val="0"/>
              </a:spcAft>
              <a:buSzPts val="1400"/>
              <a:buNone/>
              <a:defRPr b="0" i="0" sz="1200" u="none" cap="none" strike="noStrike">
                <a:solidFill>
                  <a:schemeClr val="dk1"/>
                </a:solidFill>
                <a:latin typeface="Arial"/>
                <a:ea typeface="Arial"/>
                <a:cs typeface="Arial"/>
                <a:sym typeface="Arial"/>
              </a:defRPr>
            </a:lvl2pPr>
            <a:lvl3pPr indent="-228600" lvl="2" marL="1371600" marR="0" rtl="0" algn="l">
              <a:spcBef>
                <a:spcPts val="0"/>
              </a:spcBef>
              <a:spcAft>
                <a:spcPts val="0"/>
              </a:spcAft>
              <a:buSzPts val="1400"/>
              <a:buNone/>
              <a:defRPr b="0" i="0" sz="1200" u="none" cap="none" strike="noStrike">
                <a:solidFill>
                  <a:schemeClr val="dk1"/>
                </a:solidFill>
                <a:latin typeface="Arial"/>
                <a:ea typeface="Arial"/>
                <a:cs typeface="Arial"/>
                <a:sym typeface="Arial"/>
              </a:defRPr>
            </a:lvl3pPr>
            <a:lvl4pPr indent="-228600" lvl="3" marL="1828800" marR="0" rtl="0" algn="l">
              <a:spcBef>
                <a:spcPts val="0"/>
              </a:spcBef>
              <a:spcAft>
                <a:spcPts val="0"/>
              </a:spcAft>
              <a:buSzPts val="1400"/>
              <a:buNone/>
              <a:defRPr b="0" i="0" sz="1200" u="none" cap="none" strike="noStrike">
                <a:solidFill>
                  <a:schemeClr val="dk1"/>
                </a:solidFill>
                <a:latin typeface="Arial"/>
                <a:ea typeface="Arial"/>
                <a:cs typeface="Arial"/>
                <a:sym typeface="Arial"/>
              </a:defRPr>
            </a:lvl4pPr>
            <a:lvl5pPr indent="-228600" lvl="4" marL="2286000" marR="0" rtl="0" algn="l">
              <a:spcBef>
                <a:spcPts val="0"/>
              </a:spcBef>
              <a:spcAft>
                <a:spcPts val="0"/>
              </a:spcAft>
              <a:buSzPts val="1400"/>
              <a:buNone/>
              <a:defRPr b="0" i="0" sz="1200" u="none" cap="none" strike="noStrike">
                <a:solidFill>
                  <a:schemeClr val="dk1"/>
                </a:solidFill>
                <a:latin typeface="Arial"/>
                <a:ea typeface="Arial"/>
                <a:cs typeface="Arial"/>
                <a:sym typeface="Arial"/>
              </a:defRPr>
            </a:lvl5pPr>
            <a:lvl6pPr indent="-228600" lvl="5" marL="2743200" marR="0" rtl="0" algn="l">
              <a:spcBef>
                <a:spcPts val="0"/>
              </a:spcBef>
              <a:spcAft>
                <a:spcPts val="0"/>
              </a:spcAft>
              <a:buSzPts val="1400"/>
              <a:buNone/>
              <a:defRPr b="0" i="0" sz="1200" u="none" cap="none" strike="noStrike">
                <a:solidFill>
                  <a:schemeClr val="dk1"/>
                </a:solidFill>
                <a:latin typeface="Arial"/>
                <a:ea typeface="Arial"/>
                <a:cs typeface="Arial"/>
                <a:sym typeface="Arial"/>
              </a:defRPr>
            </a:lvl6pPr>
            <a:lvl7pPr indent="-228600" lvl="6" marL="3200400" marR="0" rtl="0" algn="l">
              <a:spcBef>
                <a:spcPts val="0"/>
              </a:spcBef>
              <a:spcAft>
                <a:spcPts val="0"/>
              </a:spcAft>
              <a:buSzPts val="1400"/>
              <a:buNone/>
              <a:defRPr b="0" i="0" sz="1200" u="none" cap="none" strike="noStrike">
                <a:solidFill>
                  <a:schemeClr val="dk1"/>
                </a:solidFill>
                <a:latin typeface="Arial"/>
                <a:ea typeface="Arial"/>
                <a:cs typeface="Arial"/>
                <a:sym typeface="Arial"/>
              </a:defRPr>
            </a:lvl7pPr>
            <a:lvl8pPr indent="-228600" lvl="7" marL="3657600" marR="0" rtl="0" algn="l">
              <a:spcBef>
                <a:spcPts val="0"/>
              </a:spcBef>
              <a:spcAft>
                <a:spcPts val="0"/>
              </a:spcAft>
              <a:buSzPts val="1400"/>
              <a:buNone/>
              <a:defRPr b="0" i="0" sz="1200" u="none" cap="none" strike="noStrike">
                <a:solidFill>
                  <a:schemeClr val="dk1"/>
                </a:solidFill>
                <a:latin typeface="Arial"/>
                <a:ea typeface="Arial"/>
                <a:cs typeface="Arial"/>
                <a:sym typeface="Arial"/>
              </a:defRPr>
            </a:lvl8pPr>
            <a:lvl9pPr indent="-228600" lvl="8" marL="4114800" marR="0" rtl="0" algn="l">
              <a:spcBef>
                <a:spcPts val="0"/>
              </a:spcBef>
              <a:spcAft>
                <a:spcPts val="0"/>
              </a:spcAft>
              <a:buSzPts val="1400"/>
              <a:buNone/>
              <a:defRPr b="0" i="0" sz="1200" u="none" cap="none" strike="noStrike">
                <a:solidFill>
                  <a:schemeClr val="dk1"/>
                </a:solidFill>
                <a:latin typeface="Arial"/>
                <a:ea typeface="Arial"/>
                <a:cs typeface="Arial"/>
                <a:sym typeface="Arial"/>
              </a:defRPr>
            </a:lvl9pPr>
          </a:lstStyle>
          <a:p/>
        </p:txBody>
      </p:sp>
      <p:sp>
        <p:nvSpPr>
          <p:cNvPr id="7" name="Google Shape;7;n"/>
          <p:cNvSpPr txBox="1"/>
          <p:nvPr>
            <p:ph idx="11" type="ftr"/>
          </p:nvPr>
        </p:nvSpPr>
        <p:spPr>
          <a:xfrm>
            <a:off x="0" y="8685213"/>
            <a:ext cx="2971800" cy="458787"/>
          </a:xfrm>
          <a:prstGeom prst="rect">
            <a:avLst/>
          </a:prstGeom>
          <a:noFill/>
          <a:ln>
            <a:noFill/>
          </a:ln>
        </p:spPr>
        <p:txBody>
          <a:bodyPr anchorCtr="0" anchor="b"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dk1"/>
                </a:solidFill>
                <a:latin typeface="Arial"/>
                <a:ea typeface="Arial"/>
                <a:cs typeface="Arial"/>
                <a:sym typeface="Arial"/>
              </a:defRPr>
            </a:lvl1pPr>
            <a:lvl2pPr lvl="1"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lvl="2"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lvl="3"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lvl="4"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lvl="5"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lvl="6"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lvl="7"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lvl="8"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8" name="Google Shape;8;n"/>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b="0" i="0" lang="en-US" sz="1200" u="none" cap="none" strike="noStrike">
                <a:solidFill>
                  <a:schemeClr val="dk1"/>
                </a:solidFill>
                <a:latin typeface="Arial"/>
                <a:ea typeface="Arial"/>
                <a:cs typeface="Arial"/>
                <a:sym typeface="Arial"/>
              </a:rPr>
              <a:t>‹#›</a:t>
            </a:fld>
            <a:endParaRPr b="0" i="0" sz="1200" u="none" cap="none" strike="noStrike">
              <a:solidFill>
                <a:schemeClr val="dk1"/>
              </a:solidFill>
              <a:latin typeface="Arial"/>
              <a:ea typeface="Arial"/>
              <a:cs typeface="Arial"/>
              <a:sym typeface="Arial"/>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 name="Shape 11"/>
        <p:cNvGrpSpPr/>
        <p:nvPr/>
      </p:nvGrpSpPr>
      <p:grpSpPr>
        <a:xfrm>
          <a:off x="0" y="0"/>
          <a:ext cx="0" cy="0"/>
          <a:chOff x="0" y="0"/>
          <a:chExt cx="0" cy="0"/>
        </a:xfrm>
      </p:grpSpPr>
      <p:sp>
        <p:nvSpPr>
          <p:cNvPr id="12" name="Google Shape;12;p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3" name="Google Shape;13;p1: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4" name="Google Shape;14;p1: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0" name="Shape 150"/>
        <p:cNvGrpSpPr/>
        <p:nvPr/>
      </p:nvGrpSpPr>
      <p:grpSpPr>
        <a:xfrm>
          <a:off x="0" y="0"/>
          <a:ext cx="0" cy="0"/>
          <a:chOff x="0" y="0"/>
          <a:chExt cx="0" cy="0"/>
        </a:xfrm>
      </p:grpSpPr>
      <p:sp>
        <p:nvSpPr>
          <p:cNvPr id="151" name="Google Shape;151;p1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52" name="Google Shape;152;p10: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53" name="Google Shape;153;p10: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6" name="Shape 166"/>
        <p:cNvGrpSpPr/>
        <p:nvPr/>
      </p:nvGrpSpPr>
      <p:grpSpPr>
        <a:xfrm>
          <a:off x="0" y="0"/>
          <a:ext cx="0" cy="0"/>
          <a:chOff x="0" y="0"/>
          <a:chExt cx="0" cy="0"/>
        </a:xfrm>
      </p:grpSpPr>
      <p:sp>
        <p:nvSpPr>
          <p:cNvPr id="167" name="Google Shape;167;p1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68" name="Google Shape;168;p11: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69" name="Google Shape;169;p11: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5" name="Shape 175"/>
        <p:cNvGrpSpPr/>
        <p:nvPr/>
      </p:nvGrpSpPr>
      <p:grpSpPr>
        <a:xfrm>
          <a:off x="0" y="0"/>
          <a:ext cx="0" cy="0"/>
          <a:chOff x="0" y="0"/>
          <a:chExt cx="0" cy="0"/>
        </a:xfrm>
      </p:grpSpPr>
      <p:sp>
        <p:nvSpPr>
          <p:cNvPr id="176" name="Google Shape;176;p1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77" name="Google Shape;177;p12: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78" name="Google Shape;178;p12: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3" name="Shape 193"/>
        <p:cNvGrpSpPr/>
        <p:nvPr/>
      </p:nvGrpSpPr>
      <p:grpSpPr>
        <a:xfrm>
          <a:off x="0" y="0"/>
          <a:ext cx="0" cy="0"/>
          <a:chOff x="0" y="0"/>
          <a:chExt cx="0" cy="0"/>
        </a:xfrm>
      </p:grpSpPr>
      <p:sp>
        <p:nvSpPr>
          <p:cNvPr id="194" name="Google Shape;194;p1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95" name="Google Shape;195;p13: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96" name="Google Shape;196;p13: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1" name="Shape 211"/>
        <p:cNvGrpSpPr/>
        <p:nvPr/>
      </p:nvGrpSpPr>
      <p:grpSpPr>
        <a:xfrm>
          <a:off x="0" y="0"/>
          <a:ext cx="0" cy="0"/>
          <a:chOff x="0" y="0"/>
          <a:chExt cx="0" cy="0"/>
        </a:xfrm>
      </p:grpSpPr>
      <p:sp>
        <p:nvSpPr>
          <p:cNvPr id="212" name="Google Shape;212;p1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13" name="Google Shape;213;p14: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14" name="Google Shape;214;p14: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5" name="Shape 225"/>
        <p:cNvGrpSpPr/>
        <p:nvPr/>
      </p:nvGrpSpPr>
      <p:grpSpPr>
        <a:xfrm>
          <a:off x="0" y="0"/>
          <a:ext cx="0" cy="0"/>
          <a:chOff x="0" y="0"/>
          <a:chExt cx="0" cy="0"/>
        </a:xfrm>
      </p:grpSpPr>
      <p:sp>
        <p:nvSpPr>
          <p:cNvPr id="226" name="Google Shape;226;p1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27" name="Google Shape;227;p15: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28" name="Google Shape;228;p15: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3" name="Shape 243"/>
        <p:cNvGrpSpPr/>
        <p:nvPr/>
      </p:nvGrpSpPr>
      <p:grpSpPr>
        <a:xfrm>
          <a:off x="0" y="0"/>
          <a:ext cx="0" cy="0"/>
          <a:chOff x="0" y="0"/>
          <a:chExt cx="0" cy="0"/>
        </a:xfrm>
      </p:grpSpPr>
      <p:sp>
        <p:nvSpPr>
          <p:cNvPr id="244" name="Google Shape;244;p1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45" name="Google Shape;245;p16: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46" name="Google Shape;246;p16: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1" name="Shape 251"/>
        <p:cNvGrpSpPr/>
        <p:nvPr/>
      </p:nvGrpSpPr>
      <p:grpSpPr>
        <a:xfrm>
          <a:off x="0" y="0"/>
          <a:ext cx="0" cy="0"/>
          <a:chOff x="0" y="0"/>
          <a:chExt cx="0" cy="0"/>
        </a:xfrm>
      </p:grpSpPr>
      <p:sp>
        <p:nvSpPr>
          <p:cNvPr id="252" name="Google Shape;252;p1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53" name="Google Shape;253;p17: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54" name="Google Shape;254;p17: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7" name="Shape 267"/>
        <p:cNvGrpSpPr/>
        <p:nvPr/>
      </p:nvGrpSpPr>
      <p:grpSpPr>
        <a:xfrm>
          <a:off x="0" y="0"/>
          <a:ext cx="0" cy="0"/>
          <a:chOff x="0" y="0"/>
          <a:chExt cx="0" cy="0"/>
        </a:xfrm>
      </p:grpSpPr>
      <p:sp>
        <p:nvSpPr>
          <p:cNvPr id="268" name="Google Shape;268;p1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69" name="Google Shape;269;p18: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70" name="Google Shape;270;p18: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6" name="Shape 276"/>
        <p:cNvGrpSpPr/>
        <p:nvPr/>
      </p:nvGrpSpPr>
      <p:grpSpPr>
        <a:xfrm>
          <a:off x="0" y="0"/>
          <a:ext cx="0" cy="0"/>
          <a:chOff x="0" y="0"/>
          <a:chExt cx="0" cy="0"/>
        </a:xfrm>
      </p:grpSpPr>
      <p:sp>
        <p:nvSpPr>
          <p:cNvPr id="277" name="Google Shape;277;p1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78" name="Google Shape;278;p19: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79" name="Google Shape;279;p19: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 name="Shape 20"/>
        <p:cNvGrpSpPr/>
        <p:nvPr/>
      </p:nvGrpSpPr>
      <p:grpSpPr>
        <a:xfrm>
          <a:off x="0" y="0"/>
          <a:ext cx="0" cy="0"/>
          <a:chOff x="0" y="0"/>
          <a:chExt cx="0" cy="0"/>
        </a:xfrm>
      </p:grpSpPr>
      <p:sp>
        <p:nvSpPr>
          <p:cNvPr id="21" name="Google Shape;21;p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2" name="Google Shape;22;p2: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3" name="Google Shape;23;p2: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7" name="Shape 297"/>
        <p:cNvGrpSpPr/>
        <p:nvPr/>
      </p:nvGrpSpPr>
      <p:grpSpPr>
        <a:xfrm>
          <a:off x="0" y="0"/>
          <a:ext cx="0" cy="0"/>
          <a:chOff x="0" y="0"/>
          <a:chExt cx="0" cy="0"/>
        </a:xfrm>
      </p:grpSpPr>
      <p:sp>
        <p:nvSpPr>
          <p:cNvPr id="298" name="Google Shape;298;p2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99" name="Google Shape;299;p20: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00" name="Google Shape;300;p20: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2" name="Shape 312"/>
        <p:cNvGrpSpPr/>
        <p:nvPr/>
      </p:nvGrpSpPr>
      <p:grpSpPr>
        <a:xfrm>
          <a:off x="0" y="0"/>
          <a:ext cx="0" cy="0"/>
          <a:chOff x="0" y="0"/>
          <a:chExt cx="0" cy="0"/>
        </a:xfrm>
      </p:grpSpPr>
      <p:sp>
        <p:nvSpPr>
          <p:cNvPr id="313" name="Google Shape;313;p2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14" name="Google Shape;314;p21: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15" name="Google Shape;315;p21: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3" name="Shape 333"/>
        <p:cNvGrpSpPr/>
        <p:nvPr/>
      </p:nvGrpSpPr>
      <p:grpSpPr>
        <a:xfrm>
          <a:off x="0" y="0"/>
          <a:ext cx="0" cy="0"/>
          <a:chOff x="0" y="0"/>
          <a:chExt cx="0" cy="0"/>
        </a:xfrm>
      </p:grpSpPr>
      <p:sp>
        <p:nvSpPr>
          <p:cNvPr id="334" name="Google Shape;334;p2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35" name="Google Shape;335;p22: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36" name="Google Shape;336;p22: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 name="Shape 28"/>
        <p:cNvGrpSpPr/>
        <p:nvPr/>
      </p:nvGrpSpPr>
      <p:grpSpPr>
        <a:xfrm>
          <a:off x="0" y="0"/>
          <a:ext cx="0" cy="0"/>
          <a:chOff x="0" y="0"/>
          <a:chExt cx="0" cy="0"/>
        </a:xfrm>
      </p:grpSpPr>
      <p:sp>
        <p:nvSpPr>
          <p:cNvPr id="29" name="Google Shape;29;p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0" name="Google Shape;30;p3: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1" name="Google Shape;31;p3: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9" name="Shape 39"/>
        <p:cNvGrpSpPr/>
        <p:nvPr/>
      </p:nvGrpSpPr>
      <p:grpSpPr>
        <a:xfrm>
          <a:off x="0" y="0"/>
          <a:ext cx="0" cy="0"/>
          <a:chOff x="0" y="0"/>
          <a:chExt cx="0" cy="0"/>
        </a:xfrm>
      </p:grpSpPr>
      <p:sp>
        <p:nvSpPr>
          <p:cNvPr id="40" name="Google Shape;40;p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1" name="Google Shape;41;p4: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42" name="Google Shape;42;p4: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7" name="Shape 57"/>
        <p:cNvGrpSpPr/>
        <p:nvPr/>
      </p:nvGrpSpPr>
      <p:grpSpPr>
        <a:xfrm>
          <a:off x="0" y="0"/>
          <a:ext cx="0" cy="0"/>
          <a:chOff x="0" y="0"/>
          <a:chExt cx="0" cy="0"/>
        </a:xfrm>
      </p:grpSpPr>
      <p:sp>
        <p:nvSpPr>
          <p:cNvPr id="58" name="Google Shape;58;p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59" name="Google Shape;59;p5: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60" name="Google Shape;60;p5: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9" name="Shape 79"/>
        <p:cNvGrpSpPr/>
        <p:nvPr/>
      </p:nvGrpSpPr>
      <p:grpSpPr>
        <a:xfrm>
          <a:off x="0" y="0"/>
          <a:ext cx="0" cy="0"/>
          <a:chOff x="0" y="0"/>
          <a:chExt cx="0" cy="0"/>
        </a:xfrm>
      </p:grpSpPr>
      <p:sp>
        <p:nvSpPr>
          <p:cNvPr id="80" name="Google Shape;80;p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81" name="Google Shape;81;p6: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82" name="Google Shape;82;p6: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8" name="Shape 88"/>
        <p:cNvGrpSpPr/>
        <p:nvPr/>
      </p:nvGrpSpPr>
      <p:grpSpPr>
        <a:xfrm>
          <a:off x="0" y="0"/>
          <a:ext cx="0" cy="0"/>
          <a:chOff x="0" y="0"/>
          <a:chExt cx="0" cy="0"/>
        </a:xfrm>
      </p:grpSpPr>
      <p:sp>
        <p:nvSpPr>
          <p:cNvPr id="89" name="Google Shape;89;p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90" name="Google Shape;90;p7: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91" name="Google Shape;91;p7: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0" name="Shape 100"/>
        <p:cNvGrpSpPr/>
        <p:nvPr/>
      </p:nvGrpSpPr>
      <p:grpSpPr>
        <a:xfrm>
          <a:off x="0" y="0"/>
          <a:ext cx="0" cy="0"/>
          <a:chOff x="0" y="0"/>
          <a:chExt cx="0" cy="0"/>
        </a:xfrm>
      </p:grpSpPr>
      <p:sp>
        <p:nvSpPr>
          <p:cNvPr id="101" name="Google Shape;101;p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02" name="Google Shape;102;p8: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03" name="Google Shape;103;p8: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2" name="Shape 142"/>
        <p:cNvGrpSpPr/>
        <p:nvPr/>
      </p:nvGrpSpPr>
      <p:grpSpPr>
        <a:xfrm>
          <a:off x="0" y="0"/>
          <a:ext cx="0" cy="0"/>
          <a:chOff x="0" y="0"/>
          <a:chExt cx="0" cy="0"/>
        </a:xfrm>
      </p:grpSpPr>
      <p:sp>
        <p:nvSpPr>
          <p:cNvPr id="143" name="Google Shape;143;p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44" name="Google Shape;144;p9: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45" name="Google Shape;145;p9: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10" name="Shape 10"/>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 name="Shape 9"/>
        <p:cNvGrpSpPr/>
        <p:nvPr/>
      </p:nvGrpSpPr>
      <p:grpSpPr>
        <a:xfrm>
          <a:off x="0" y="0"/>
          <a:ext cx="0" cy="0"/>
          <a:chOff x="0" y="0"/>
          <a:chExt cx="0" cy="0"/>
        </a:xfrm>
      </p:grpSpPr>
    </p:spTree>
  </p:cSld>
  <p:clrMap accent1="accent1" accent2="accent2" accent3="accent3" accent4="accent4" accent5="accent5" accent6="accent6" bg1="lt1" bg2="dk2" tx1="dk1" tx2="lt2" folHlink="folHlink" hlink="hlink"/>
  <p:sldLayoutIdLst>
    <p:sldLayoutId id="2147483648" r:id="rId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29.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0.xml"/><Relationship Id="rId3" Type="http://schemas.openxmlformats.org/officeDocument/2006/relationships/image" Target="../media/image20.png"/><Relationship Id="rId4" Type="http://schemas.openxmlformats.org/officeDocument/2006/relationships/image" Target="../media/image23.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1.xml"/><Relationship Id="rId3" Type="http://schemas.openxmlformats.org/officeDocument/2006/relationships/image" Target="../media/image48.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2.xml"/><Relationship Id="rId3" Type="http://schemas.openxmlformats.org/officeDocument/2006/relationships/image" Target="../media/image42.png"/><Relationship Id="rId4" Type="http://schemas.openxmlformats.org/officeDocument/2006/relationships/image" Target="../media/image32.png"/><Relationship Id="rId5" Type="http://schemas.openxmlformats.org/officeDocument/2006/relationships/image" Target="../media/image26.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4.xml"/><Relationship Id="rId3" Type="http://schemas.openxmlformats.org/officeDocument/2006/relationships/image" Target="../media/image36.png"/><Relationship Id="rId4" Type="http://schemas.openxmlformats.org/officeDocument/2006/relationships/image" Target="../media/image33.png"/><Relationship Id="rId5" Type="http://schemas.openxmlformats.org/officeDocument/2006/relationships/image" Target="../media/image37.png"/><Relationship Id="rId6" Type="http://schemas.openxmlformats.org/officeDocument/2006/relationships/image" Target="../media/image27.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5.xml"/><Relationship Id="rId3" Type="http://schemas.openxmlformats.org/officeDocument/2006/relationships/image" Target="../media/image34.png"/><Relationship Id="rId4" Type="http://schemas.openxmlformats.org/officeDocument/2006/relationships/image" Target="../media/image28.png"/><Relationship Id="rId5" Type="http://schemas.openxmlformats.org/officeDocument/2006/relationships/image" Target="../media/image41.png"/><Relationship Id="rId6" Type="http://schemas.openxmlformats.org/officeDocument/2006/relationships/image" Target="../media/image43.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6.xml"/><Relationship Id="rId3" Type="http://schemas.openxmlformats.org/officeDocument/2006/relationships/image" Target="../media/image49.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7.xml"/><Relationship Id="rId3" Type="http://schemas.openxmlformats.org/officeDocument/2006/relationships/image" Target="../media/image20.png"/><Relationship Id="rId4" Type="http://schemas.openxmlformats.org/officeDocument/2006/relationships/image" Target="../media/image47.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8.xml"/><Relationship Id="rId3" Type="http://schemas.openxmlformats.org/officeDocument/2006/relationships/image" Target="../media/image50.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9.xml"/><Relationship Id="rId3" Type="http://schemas.openxmlformats.org/officeDocument/2006/relationships/image" Target="../media/image46.png"/><Relationship Id="rId4" Type="http://schemas.openxmlformats.org/officeDocument/2006/relationships/image" Target="../media/image45.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 Id="rId3" Type="http://schemas.openxmlformats.org/officeDocument/2006/relationships/image" Target="../media/image35.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0.xml"/><Relationship Id="rId3" Type="http://schemas.openxmlformats.org/officeDocument/2006/relationships/image" Target="../media/image38.png"/><Relationship Id="rId4" Type="http://schemas.openxmlformats.org/officeDocument/2006/relationships/image" Target="../media/image44.png"/><Relationship Id="rId5" Type="http://schemas.openxmlformats.org/officeDocument/2006/relationships/image" Target="../media/image40.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 Id="rId3" Type="http://schemas.openxmlformats.org/officeDocument/2006/relationships/image" Target="../media/image4.png"/><Relationship Id="rId4" Type="http://schemas.openxmlformats.org/officeDocument/2006/relationships/image" Target="../media/image5.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xml"/><Relationship Id="rId3" Type="http://schemas.openxmlformats.org/officeDocument/2006/relationships/image" Target="../media/image9.png"/><Relationship Id="rId4" Type="http://schemas.openxmlformats.org/officeDocument/2006/relationships/image" Target="../media/image21.png"/><Relationship Id="rId5" Type="http://schemas.openxmlformats.org/officeDocument/2006/relationships/image" Target="../media/image10.png"/><Relationship Id="rId6" Type="http://schemas.openxmlformats.org/officeDocument/2006/relationships/image" Target="../media/image22.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xml"/><Relationship Id="rId3" Type="http://schemas.openxmlformats.org/officeDocument/2006/relationships/image" Target="../media/image24.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xml"/><Relationship Id="rId3" Type="http://schemas.openxmlformats.org/officeDocument/2006/relationships/image" Target="../media/image11.png"/><Relationship Id="rId4" Type="http://schemas.openxmlformats.org/officeDocument/2006/relationships/image" Target="../media/image7.png"/></Relationships>
</file>

<file path=ppt/slides/_rels/slide8.xml.rels><?xml version="1.0" encoding="UTF-8" standalone="yes"?><Relationships xmlns="http://schemas.openxmlformats.org/package/2006/relationships"><Relationship Id="rId11" Type="http://schemas.openxmlformats.org/officeDocument/2006/relationships/image" Target="../media/image14.png"/><Relationship Id="rId10" Type="http://schemas.openxmlformats.org/officeDocument/2006/relationships/image" Target="../media/image17.png"/><Relationship Id="rId13" Type="http://schemas.openxmlformats.org/officeDocument/2006/relationships/image" Target="../media/image18.png"/><Relationship Id="rId12" Type="http://schemas.openxmlformats.org/officeDocument/2006/relationships/image" Target="../media/image15.png"/><Relationship Id="rId1" Type="http://schemas.openxmlformats.org/officeDocument/2006/relationships/slideLayout" Target="../slideLayouts/slideLayout1.xml"/><Relationship Id="rId2" Type="http://schemas.openxmlformats.org/officeDocument/2006/relationships/notesSlide" Target="../notesSlides/notesSlide8.xml"/><Relationship Id="rId3" Type="http://schemas.openxmlformats.org/officeDocument/2006/relationships/image" Target="../media/image8.png"/><Relationship Id="rId4" Type="http://schemas.openxmlformats.org/officeDocument/2006/relationships/image" Target="../media/image25.png"/><Relationship Id="rId9" Type="http://schemas.openxmlformats.org/officeDocument/2006/relationships/image" Target="../media/image6.png"/><Relationship Id="rId14" Type="http://schemas.openxmlformats.org/officeDocument/2006/relationships/image" Target="../media/image31.png"/><Relationship Id="rId5" Type="http://schemas.openxmlformats.org/officeDocument/2006/relationships/image" Target="../media/image3.png"/><Relationship Id="rId6" Type="http://schemas.openxmlformats.org/officeDocument/2006/relationships/image" Target="../media/image2.png"/><Relationship Id="rId7" Type="http://schemas.openxmlformats.org/officeDocument/2006/relationships/image" Target="../media/image16.png"/><Relationship Id="rId8" Type="http://schemas.openxmlformats.org/officeDocument/2006/relationships/image" Target="../media/image12.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xml"/><Relationship Id="rId3" Type="http://schemas.openxmlformats.org/officeDocument/2006/relationships/image" Target="../media/image30.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DFDFD"/>
        </a:solidFill>
      </p:bgPr>
    </p:bg>
    <p:spTree>
      <p:nvGrpSpPr>
        <p:cNvPr id="15" name="Shape 15"/>
        <p:cNvGrpSpPr/>
        <p:nvPr/>
      </p:nvGrpSpPr>
      <p:grpSpPr>
        <a:xfrm>
          <a:off x="0" y="0"/>
          <a:ext cx="0" cy="0"/>
          <a:chOff x="0" y="0"/>
          <a:chExt cx="0" cy="0"/>
        </a:xfrm>
      </p:grpSpPr>
      <p:sp>
        <p:nvSpPr>
          <p:cNvPr id="16" name="Google Shape;16;p3"/>
          <p:cNvSpPr/>
          <p:nvPr/>
        </p:nvSpPr>
        <p:spPr>
          <a:xfrm>
            <a:off x="95226" y="95226"/>
            <a:ext cx="11998500" cy="6665833"/>
          </a:xfrm>
          <a:prstGeom prst="rect">
            <a:avLst/>
          </a:prstGeom>
          <a:solidFill>
            <a:srgbClr val="4285F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descr="preencoded.png" id="17" name="Google Shape;17;p3"/>
          <p:cNvPicPr preferRelativeResize="0"/>
          <p:nvPr/>
        </p:nvPicPr>
        <p:blipFill rotWithShape="1">
          <a:blip r:embed="rId3">
            <a:alphaModFix/>
          </a:blip>
          <a:srcRect b="1263" l="0" r="0" t="0"/>
          <a:stretch/>
        </p:blipFill>
        <p:spPr>
          <a:xfrm>
            <a:off x="95226" y="95226"/>
            <a:ext cx="11998500" cy="6665833"/>
          </a:xfrm>
          <a:prstGeom prst="rect">
            <a:avLst/>
          </a:prstGeom>
          <a:noFill/>
          <a:ln>
            <a:noFill/>
          </a:ln>
        </p:spPr>
      </p:pic>
      <p:sp>
        <p:nvSpPr>
          <p:cNvPr id="18" name="Google Shape;18;p3"/>
          <p:cNvSpPr/>
          <p:nvPr/>
        </p:nvSpPr>
        <p:spPr>
          <a:xfrm>
            <a:off x="2108784" y="2318758"/>
            <a:ext cx="7971384" cy="1542664"/>
          </a:xfrm>
          <a:prstGeom prst="rect">
            <a:avLst/>
          </a:prstGeom>
          <a:noFill/>
          <a:ln>
            <a:noFill/>
          </a:ln>
        </p:spPr>
        <p:txBody>
          <a:bodyPr anchorCtr="0" anchor="t" bIns="0" lIns="0" spcFirstLastPara="1" rIns="0" wrap="square" tIns="0">
            <a:noAutofit/>
          </a:bodyPr>
          <a:lstStyle/>
          <a:p>
            <a:pPr indent="0" lvl="0" marL="0" marR="0" rtl="0" algn="ctr">
              <a:lnSpc>
                <a:spcPct val="108000"/>
              </a:lnSpc>
              <a:spcBef>
                <a:spcPts val="0"/>
              </a:spcBef>
              <a:spcAft>
                <a:spcPts val="0"/>
              </a:spcAft>
              <a:buClr>
                <a:srgbClr val="FDFDFD"/>
              </a:buClr>
              <a:buSzPts val="11250"/>
              <a:buFont typeface="Lato"/>
              <a:buNone/>
            </a:pPr>
            <a:r>
              <a:rPr b="1" i="0" lang="en-US" sz="11250" u="none" cap="none" strike="noStrike">
                <a:solidFill>
                  <a:srgbClr val="FDFDFD"/>
                </a:solidFill>
                <a:latin typeface="Lato"/>
                <a:ea typeface="Lato"/>
                <a:cs typeface="Lato"/>
                <a:sym typeface="Lato"/>
              </a:rPr>
              <a:t>MODULE 3</a:t>
            </a:r>
            <a:endParaRPr b="0" i="0" sz="1800" u="none" cap="none" strike="noStrike">
              <a:solidFill>
                <a:schemeClr val="dk1"/>
              </a:solidFill>
              <a:latin typeface="Arial"/>
              <a:ea typeface="Arial"/>
              <a:cs typeface="Arial"/>
              <a:sym typeface="Arial"/>
            </a:endParaRPr>
          </a:p>
        </p:txBody>
      </p:sp>
      <p:sp>
        <p:nvSpPr>
          <p:cNvPr id="19" name="Google Shape;19;p3"/>
          <p:cNvSpPr/>
          <p:nvPr/>
        </p:nvSpPr>
        <p:spPr>
          <a:xfrm>
            <a:off x="2108784" y="3828093"/>
            <a:ext cx="7971384" cy="519132"/>
          </a:xfrm>
          <a:prstGeom prst="rect">
            <a:avLst/>
          </a:prstGeom>
          <a:noFill/>
          <a:ln>
            <a:noFill/>
          </a:ln>
        </p:spPr>
        <p:txBody>
          <a:bodyPr anchorCtr="0" anchor="t" bIns="0" lIns="0" spcFirstLastPara="1" rIns="0" wrap="square" tIns="0">
            <a:noAutofit/>
          </a:bodyPr>
          <a:lstStyle/>
          <a:p>
            <a:pPr indent="0" lvl="0" marL="0" marR="0" rtl="0" algn="ctr">
              <a:lnSpc>
                <a:spcPct val="113611"/>
              </a:lnSpc>
              <a:spcBef>
                <a:spcPts val="0"/>
              </a:spcBef>
              <a:spcAft>
                <a:spcPts val="0"/>
              </a:spcAft>
              <a:buClr>
                <a:srgbClr val="FFFFFF"/>
              </a:buClr>
              <a:buSzPts val="3600"/>
              <a:buFont typeface="Roboto"/>
              <a:buNone/>
            </a:pPr>
            <a:r>
              <a:rPr b="0" i="0" lang="en-US" sz="3600" u="none" cap="none" strike="noStrike">
                <a:solidFill>
                  <a:srgbClr val="FFFFFF"/>
                </a:solidFill>
                <a:latin typeface="Roboto"/>
                <a:ea typeface="Roboto"/>
                <a:cs typeface="Roboto"/>
                <a:sym typeface="Roboto"/>
              </a:rPr>
              <a:t>AMPLIFICATION</a:t>
            </a:r>
            <a:endParaRPr b="0" i="0" sz="1800" u="none" cap="none" strike="noStrike">
              <a:solidFill>
                <a:schemeClr val="dk1"/>
              </a:solidFill>
              <a:latin typeface="Arial"/>
              <a:ea typeface="Arial"/>
              <a:cs typeface="Arial"/>
              <a:sym typeface="Arial"/>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1C2F36"/>
        </a:solidFill>
      </p:bgPr>
    </p:bg>
    <p:spTree>
      <p:nvGrpSpPr>
        <p:cNvPr id="154" name="Shape 154"/>
        <p:cNvGrpSpPr/>
        <p:nvPr/>
      </p:nvGrpSpPr>
      <p:grpSpPr>
        <a:xfrm>
          <a:off x="0" y="0"/>
          <a:ext cx="0" cy="0"/>
          <a:chOff x="0" y="0"/>
          <a:chExt cx="0" cy="0"/>
        </a:xfrm>
      </p:grpSpPr>
      <p:sp>
        <p:nvSpPr>
          <p:cNvPr id="155" name="Google Shape;155;p12"/>
          <p:cNvSpPr/>
          <p:nvPr/>
        </p:nvSpPr>
        <p:spPr>
          <a:xfrm>
            <a:off x="0" y="363794"/>
            <a:ext cx="12188952" cy="548443"/>
          </a:xfrm>
          <a:prstGeom prst="rect">
            <a:avLst/>
          </a:prstGeom>
          <a:noFill/>
          <a:ln>
            <a:noFill/>
          </a:ln>
        </p:spPr>
        <p:txBody>
          <a:bodyPr anchorCtr="0" anchor="t" bIns="0" lIns="0" spcFirstLastPara="1" rIns="0" wrap="square" tIns="0">
            <a:noAutofit/>
          </a:bodyPr>
          <a:lstStyle/>
          <a:p>
            <a:pPr indent="0" lvl="0" marL="0" marR="0" rtl="0" algn="ctr">
              <a:lnSpc>
                <a:spcPct val="115200"/>
              </a:lnSpc>
              <a:spcBef>
                <a:spcPts val="0"/>
              </a:spcBef>
              <a:spcAft>
                <a:spcPts val="0"/>
              </a:spcAft>
              <a:buClr>
                <a:srgbClr val="FDFDFD"/>
              </a:buClr>
              <a:buSzPts val="3750"/>
              <a:buFont typeface="Lato"/>
              <a:buNone/>
            </a:pPr>
            <a:r>
              <a:rPr b="1" i="0" lang="en-US" sz="3750" u="none" cap="none" strike="noStrike">
                <a:solidFill>
                  <a:srgbClr val="FDFDFD"/>
                </a:solidFill>
                <a:latin typeface="Lato"/>
                <a:ea typeface="Lato"/>
                <a:cs typeface="Lato"/>
                <a:sym typeface="Lato"/>
              </a:rPr>
              <a:t>What We'll Cover</a:t>
            </a:r>
            <a:endParaRPr b="0" i="0" sz="1800" u="none" cap="none" strike="noStrike">
              <a:solidFill>
                <a:schemeClr val="dk1"/>
              </a:solidFill>
              <a:latin typeface="Arial"/>
              <a:ea typeface="Arial"/>
              <a:cs typeface="Arial"/>
              <a:sym typeface="Arial"/>
            </a:endParaRPr>
          </a:p>
        </p:txBody>
      </p:sp>
      <p:sp>
        <p:nvSpPr>
          <p:cNvPr id="156" name="Google Shape;156;p12"/>
          <p:cNvSpPr/>
          <p:nvPr/>
        </p:nvSpPr>
        <p:spPr>
          <a:xfrm>
            <a:off x="2761559" y="2068075"/>
            <a:ext cx="1428393" cy="1428393"/>
          </a:xfrm>
          <a:prstGeom prst="ellipse">
            <a:avLst/>
          </a:prstGeom>
          <a:solidFill>
            <a:srgbClr val="4285F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descr="preencoded.png" id="157" name="Google Shape;157;p12"/>
          <p:cNvPicPr preferRelativeResize="0"/>
          <p:nvPr/>
        </p:nvPicPr>
        <p:blipFill rotWithShape="1">
          <a:blip r:embed="rId3">
            <a:alphaModFix/>
          </a:blip>
          <a:srcRect b="0" l="0" r="0" t="0"/>
          <a:stretch/>
        </p:blipFill>
        <p:spPr>
          <a:xfrm>
            <a:off x="3157713" y="2464200"/>
            <a:ext cx="638015" cy="638015"/>
          </a:xfrm>
          <a:prstGeom prst="rect">
            <a:avLst/>
          </a:prstGeom>
          <a:noFill/>
          <a:ln>
            <a:noFill/>
          </a:ln>
        </p:spPr>
      </p:pic>
      <p:sp>
        <p:nvSpPr>
          <p:cNvPr id="158" name="Google Shape;158;p12"/>
          <p:cNvSpPr/>
          <p:nvPr/>
        </p:nvSpPr>
        <p:spPr>
          <a:xfrm>
            <a:off x="1569328" y="3594074"/>
            <a:ext cx="3812857" cy="259491"/>
          </a:xfrm>
          <a:prstGeom prst="rect">
            <a:avLst/>
          </a:prstGeom>
          <a:noFill/>
          <a:ln>
            <a:noFill/>
          </a:ln>
        </p:spPr>
        <p:txBody>
          <a:bodyPr anchorCtr="0" anchor="t" bIns="0" lIns="0" spcFirstLastPara="1" rIns="0" wrap="square" tIns="0">
            <a:noAutofit/>
          </a:bodyPr>
          <a:lstStyle/>
          <a:p>
            <a:pPr indent="0" lvl="0" marL="0" marR="0" rtl="0" algn="ctr">
              <a:lnSpc>
                <a:spcPct val="113611"/>
              </a:lnSpc>
              <a:spcBef>
                <a:spcPts val="0"/>
              </a:spcBef>
              <a:spcAft>
                <a:spcPts val="0"/>
              </a:spcAft>
              <a:buClr>
                <a:srgbClr val="FDFDFD"/>
              </a:buClr>
              <a:buSzPts val="1800"/>
              <a:buFont typeface="Roboto"/>
              <a:buNone/>
            </a:pPr>
            <a:r>
              <a:rPr b="1" i="0" lang="en-US" sz="1800" u="none" cap="none" strike="noStrike">
                <a:solidFill>
                  <a:srgbClr val="FDFDFD"/>
                </a:solidFill>
                <a:latin typeface="Roboto"/>
                <a:ea typeface="Roboto"/>
                <a:cs typeface="Roboto"/>
                <a:sym typeface="Roboto"/>
              </a:rPr>
              <a:t>Objective</a:t>
            </a:r>
            <a:endParaRPr b="0" i="0" sz="1800" u="none" cap="none" strike="noStrike">
              <a:solidFill>
                <a:schemeClr val="dk1"/>
              </a:solidFill>
              <a:latin typeface="Arial"/>
              <a:ea typeface="Arial"/>
              <a:cs typeface="Arial"/>
              <a:sym typeface="Arial"/>
            </a:endParaRPr>
          </a:p>
        </p:txBody>
      </p:sp>
      <p:sp>
        <p:nvSpPr>
          <p:cNvPr id="159" name="Google Shape;159;p12"/>
          <p:cNvSpPr/>
          <p:nvPr/>
        </p:nvSpPr>
        <p:spPr>
          <a:xfrm>
            <a:off x="1569328" y="3954148"/>
            <a:ext cx="3812857" cy="649026"/>
          </a:xfrm>
          <a:prstGeom prst="rect">
            <a:avLst/>
          </a:prstGeom>
          <a:noFill/>
          <a:ln>
            <a:noFill/>
          </a:ln>
        </p:spPr>
        <p:txBody>
          <a:bodyPr anchorCtr="0" anchor="t" bIns="0" lIns="0" spcFirstLastPara="1" rIns="0" wrap="square" tIns="0">
            <a:noAutofit/>
          </a:bodyPr>
          <a:lstStyle/>
          <a:p>
            <a:pPr indent="0" lvl="0" marL="0" marR="0" rtl="0" algn="ctr">
              <a:lnSpc>
                <a:spcPct val="113600"/>
              </a:lnSpc>
              <a:spcBef>
                <a:spcPts val="0"/>
              </a:spcBef>
              <a:spcAft>
                <a:spcPts val="0"/>
              </a:spcAft>
              <a:buClr>
                <a:srgbClr val="FFFFFF"/>
              </a:buClr>
              <a:buSzPts val="1500"/>
              <a:buFont typeface="Roboto"/>
              <a:buNone/>
            </a:pPr>
            <a:r>
              <a:rPr b="0" i="0" lang="en-US" sz="1500" u="none" cap="none" strike="noStrike">
                <a:solidFill>
                  <a:srgbClr val="FFFFFF"/>
                </a:solidFill>
                <a:latin typeface="Roboto"/>
                <a:ea typeface="Roboto"/>
                <a:cs typeface="Roboto"/>
                <a:sym typeface="Roboto"/>
              </a:rPr>
              <a:t>Encourage reviews using creative, ethical methods that comply with platform guidelines.</a:t>
            </a:r>
            <a:endParaRPr b="0" i="0" sz="1800" u="none" cap="none" strike="noStrike">
              <a:solidFill>
                <a:schemeClr val="dk1"/>
              </a:solidFill>
              <a:latin typeface="Arial"/>
              <a:ea typeface="Arial"/>
              <a:cs typeface="Arial"/>
              <a:sym typeface="Arial"/>
            </a:endParaRPr>
          </a:p>
        </p:txBody>
      </p:sp>
      <p:sp>
        <p:nvSpPr>
          <p:cNvPr id="160" name="Google Shape;160;p12"/>
          <p:cNvSpPr/>
          <p:nvPr/>
        </p:nvSpPr>
        <p:spPr>
          <a:xfrm>
            <a:off x="7999000" y="2068075"/>
            <a:ext cx="1428393" cy="1428393"/>
          </a:xfrm>
          <a:prstGeom prst="ellipse">
            <a:avLst/>
          </a:prstGeom>
          <a:solidFill>
            <a:srgbClr val="DB4437"/>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descr="preencoded.png" id="161" name="Google Shape;161;p12"/>
          <p:cNvPicPr preferRelativeResize="0"/>
          <p:nvPr/>
        </p:nvPicPr>
        <p:blipFill rotWithShape="1">
          <a:blip r:embed="rId4">
            <a:alphaModFix/>
          </a:blip>
          <a:srcRect b="0" l="0" r="0" t="0"/>
          <a:stretch/>
        </p:blipFill>
        <p:spPr>
          <a:xfrm>
            <a:off x="8495587" y="2455831"/>
            <a:ext cx="428518" cy="657061"/>
          </a:xfrm>
          <a:prstGeom prst="rect">
            <a:avLst/>
          </a:prstGeom>
          <a:noFill/>
          <a:ln>
            <a:noFill/>
          </a:ln>
        </p:spPr>
      </p:pic>
      <p:sp>
        <p:nvSpPr>
          <p:cNvPr id="162" name="Google Shape;162;p12"/>
          <p:cNvSpPr/>
          <p:nvPr/>
        </p:nvSpPr>
        <p:spPr>
          <a:xfrm>
            <a:off x="6717731" y="3594074"/>
            <a:ext cx="3990930" cy="259491"/>
          </a:xfrm>
          <a:prstGeom prst="rect">
            <a:avLst/>
          </a:prstGeom>
          <a:noFill/>
          <a:ln>
            <a:noFill/>
          </a:ln>
        </p:spPr>
        <p:txBody>
          <a:bodyPr anchorCtr="0" anchor="t" bIns="0" lIns="0" spcFirstLastPara="1" rIns="0" wrap="square" tIns="0">
            <a:noAutofit/>
          </a:bodyPr>
          <a:lstStyle/>
          <a:p>
            <a:pPr indent="0" lvl="0" marL="0" marR="0" rtl="0" algn="ctr">
              <a:lnSpc>
                <a:spcPct val="113611"/>
              </a:lnSpc>
              <a:spcBef>
                <a:spcPts val="0"/>
              </a:spcBef>
              <a:spcAft>
                <a:spcPts val="0"/>
              </a:spcAft>
              <a:buClr>
                <a:srgbClr val="FDFDFD"/>
              </a:buClr>
              <a:buSzPts val="1800"/>
              <a:buFont typeface="Roboto"/>
              <a:buNone/>
            </a:pPr>
            <a:r>
              <a:rPr b="1" i="0" lang="en-US" sz="1800" u="none" cap="none" strike="noStrike">
                <a:solidFill>
                  <a:srgbClr val="FDFDFD"/>
                </a:solidFill>
                <a:latin typeface="Roboto"/>
                <a:ea typeface="Roboto"/>
                <a:cs typeface="Roboto"/>
                <a:sym typeface="Roboto"/>
              </a:rPr>
              <a:t>Topics Covered</a:t>
            </a:r>
            <a:endParaRPr b="0" i="0" sz="1800" u="none" cap="none" strike="noStrike">
              <a:solidFill>
                <a:schemeClr val="dk1"/>
              </a:solidFill>
              <a:latin typeface="Arial"/>
              <a:ea typeface="Arial"/>
              <a:cs typeface="Arial"/>
              <a:sym typeface="Arial"/>
            </a:endParaRPr>
          </a:p>
        </p:txBody>
      </p:sp>
      <p:sp>
        <p:nvSpPr>
          <p:cNvPr id="163" name="Google Shape;163;p12"/>
          <p:cNvSpPr/>
          <p:nvPr/>
        </p:nvSpPr>
        <p:spPr>
          <a:xfrm>
            <a:off x="6717731" y="3954148"/>
            <a:ext cx="3990930" cy="649026"/>
          </a:xfrm>
          <a:prstGeom prst="rect">
            <a:avLst/>
          </a:prstGeom>
          <a:noFill/>
          <a:ln>
            <a:noFill/>
          </a:ln>
        </p:spPr>
        <p:txBody>
          <a:bodyPr anchorCtr="0" anchor="t" bIns="0" lIns="0" spcFirstLastPara="1" rIns="0" wrap="square" tIns="0">
            <a:noAutofit/>
          </a:bodyPr>
          <a:lstStyle/>
          <a:p>
            <a:pPr indent="0" lvl="0" marL="0" marR="0" rtl="0" algn="ctr">
              <a:lnSpc>
                <a:spcPct val="113600"/>
              </a:lnSpc>
              <a:spcBef>
                <a:spcPts val="0"/>
              </a:spcBef>
              <a:spcAft>
                <a:spcPts val="0"/>
              </a:spcAft>
              <a:buClr>
                <a:srgbClr val="FFFFFF"/>
              </a:buClr>
              <a:buSzPts val="1500"/>
              <a:buFont typeface="Roboto"/>
              <a:buNone/>
            </a:pPr>
            <a:r>
              <a:rPr b="0" i="0" lang="en-US" sz="1500" u="none" cap="none" strike="noStrike">
                <a:solidFill>
                  <a:srgbClr val="FFFFFF"/>
                </a:solidFill>
                <a:latin typeface="Roboto"/>
                <a:ea typeface="Roboto"/>
                <a:cs typeface="Roboto"/>
                <a:sym typeface="Roboto"/>
              </a:rPr>
              <a:t>Using loyalty programs, thank-you notes, charitable contributions, and non-monetary incentives.</a:t>
            </a:r>
            <a:endParaRPr b="0" i="0" sz="1800" u="none" cap="none" strike="noStrike">
              <a:solidFill>
                <a:schemeClr val="dk1"/>
              </a:solidFill>
              <a:latin typeface="Arial"/>
              <a:ea typeface="Arial"/>
              <a:cs typeface="Arial"/>
              <a:sym typeface="Arial"/>
            </a:endParaRPr>
          </a:p>
        </p:txBody>
      </p:sp>
      <p:sp>
        <p:nvSpPr>
          <p:cNvPr id="164" name="Google Shape;164;p12"/>
          <p:cNvSpPr/>
          <p:nvPr/>
        </p:nvSpPr>
        <p:spPr>
          <a:xfrm>
            <a:off x="0" y="5551687"/>
            <a:ext cx="12188952" cy="1304599"/>
          </a:xfrm>
          <a:prstGeom prst="rect">
            <a:avLst/>
          </a:prstGeom>
          <a:solidFill>
            <a:srgbClr val="4285F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5" name="Google Shape;165;p12"/>
          <p:cNvSpPr/>
          <p:nvPr/>
        </p:nvSpPr>
        <p:spPr>
          <a:xfrm>
            <a:off x="1531683" y="5876051"/>
            <a:ext cx="9125585" cy="649026"/>
          </a:xfrm>
          <a:prstGeom prst="rect">
            <a:avLst/>
          </a:prstGeom>
          <a:noFill/>
          <a:ln>
            <a:noFill/>
          </a:ln>
        </p:spPr>
        <p:txBody>
          <a:bodyPr anchorCtr="0" anchor="t" bIns="0" lIns="0" spcFirstLastPara="1" rIns="0" wrap="square" tIns="0">
            <a:noAutofit/>
          </a:bodyPr>
          <a:lstStyle/>
          <a:p>
            <a:pPr indent="0" lvl="0" marL="0" marR="0" rtl="0" algn="ctr">
              <a:lnSpc>
                <a:spcPct val="113600"/>
              </a:lnSpc>
              <a:spcBef>
                <a:spcPts val="0"/>
              </a:spcBef>
              <a:spcAft>
                <a:spcPts val="0"/>
              </a:spcAft>
              <a:buClr>
                <a:srgbClr val="FDFDFD"/>
              </a:buClr>
              <a:buSzPts val="2250"/>
              <a:buFont typeface="Roboto"/>
              <a:buNone/>
            </a:pPr>
            <a:r>
              <a:rPr b="1" i="0" lang="en-US" sz="2250" u="none" cap="none" strike="noStrike">
                <a:solidFill>
                  <a:srgbClr val="FDFDFD"/>
                </a:solidFill>
                <a:latin typeface="Roboto"/>
                <a:ea typeface="Roboto"/>
                <a:cs typeface="Roboto"/>
                <a:sym typeface="Roboto"/>
              </a:rPr>
              <a:t>This section will explore ethical and effective ways to incentivize customer reviews while maintaining platform integrity.</a:t>
            </a:r>
            <a:endParaRPr b="0" i="0" sz="1800" u="none" cap="none" strike="noStrike">
              <a:solidFill>
                <a:schemeClr val="dk1"/>
              </a:solidFill>
              <a:latin typeface="Arial"/>
              <a:ea typeface="Arial"/>
              <a:cs typeface="Arial"/>
              <a:sym typeface="Arial"/>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DFDFD"/>
        </a:solidFill>
      </p:bgPr>
    </p:bg>
    <p:spTree>
      <p:nvGrpSpPr>
        <p:cNvPr id="170" name="Shape 170"/>
        <p:cNvGrpSpPr/>
        <p:nvPr/>
      </p:nvGrpSpPr>
      <p:grpSpPr>
        <a:xfrm>
          <a:off x="0" y="0"/>
          <a:ext cx="0" cy="0"/>
          <a:chOff x="0" y="0"/>
          <a:chExt cx="0" cy="0"/>
        </a:xfrm>
      </p:grpSpPr>
      <p:sp>
        <p:nvSpPr>
          <p:cNvPr id="171" name="Google Shape;171;p13"/>
          <p:cNvSpPr/>
          <p:nvPr/>
        </p:nvSpPr>
        <p:spPr>
          <a:xfrm>
            <a:off x="7330512" y="476131"/>
            <a:ext cx="4391832" cy="5913546"/>
          </a:xfrm>
          <a:prstGeom prst="rect">
            <a:avLst/>
          </a:prstGeom>
          <a:solidFill>
            <a:srgbClr val="4285F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descr="preencoded.png" id="172" name="Google Shape;172;p13"/>
          <p:cNvPicPr preferRelativeResize="0"/>
          <p:nvPr/>
        </p:nvPicPr>
        <p:blipFill rotWithShape="1">
          <a:blip r:embed="rId3">
            <a:alphaModFix/>
          </a:blip>
          <a:srcRect b="0" l="30743" r="27481" t="0"/>
          <a:stretch/>
        </p:blipFill>
        <p:spPr>
          <a:xfrm>
            <a:off x="7330512" y="476131"/>
            <a:ext cx="4391832" cy="5913546"/>
          </a:xfrm>
          <a:prstGeom prst="rect">
            <a:avLst/>
          </a:prstGeom>
          <a:noFill/>
          <a:ln>
            <a:noFill/>
          </a:ln>
        </p:spPr>
      </p:pic>
      <p:sp>
        <p:nvSpPr>
          <p:cNvPr id="173" name="Google Shape;173;p13"/>
          <p:cNvSpPr/>
          <p:nvPr/>
        </p:nvSpPr>
        <p:spPr>
          <a:xfrm>
            <a:off x="171883" y="2396873"/>
            <a:ext cx="6986745" cy="548443"/>
          </a:xfrm>
          <a:prstGeom prst="rect">
            <a:avLst/>
          </a:prstGeom>
          <a:noFill/>
          <a:ln>
            <a:noFill/>
          </a:ln>
        </p:spPr>
        <p:txBody>
          <a:bodyPr anchorCtr="0" anchor="t" bIns="0" lIns="0" spcFirstLastPara="1" rIns="0" wrap="square" tIns="0">
            <a:noAutofit/>
          </a:bodyPr>
          <a:lstStyle/>
          <a:p>
            <a:pPr indent="0" lvl="0" marL="0" marR="0" rtl="0" algn="ctr">
              <a:lnSpc>
                <a:spcPct val="115200"/>
              </a:lnSpc>
              <a:spcBef>
                <a:spcPts val="0"/>
              </a:spcBef>
              <a:spcAft>
                <a:spcPts val="0"/>
              </a:spcAft>
              <a:buClr>
                <a:srgbClr val="1B2F35"/>
              </a:buClr>
              <a:buSzPts val="3750"/>
              <a:buFont typeface="Lato"/>
              <a:buNone/>
            </a:pPr>
            <a:r>
              <a:rPr b="1" i="0" lang="en-US" sz="3750" u="none" cap="none" strike="noStrike">
                <a:solidFill>
                  <a:srgbClr val="1B2F35"/>
                </a:solidFill>
                <a:latin typeface="Lato"/>
                <a:ea typeface="Lato"/>
                <a:cs typeface="Lato"/>
                <a:sym typeface="Lato"/>
              </a:rPr>
              <a:t>Why Ethical Incentives Work</a:t>
            </a:r>
            <a:endParaRPr b="0" i="0" sz="1800" u="none" cap="none" strike="noStrike">
              <a:solidFill>
                <a:schemeClr val="dk1"/>
              </a:solidFill>
              <a:latin typeface="Arial"/>
              <a:ea typeface="Arial"/>
              <a:cs typeface="Arial"/>
              <a:sym typeface="Arial"/>
            </a:endParaRPr>
          </a:p>
        </p:txBody>
      </p:sp>
      <p:sp>
        <p:nvSpPr>
          <p:cNvPr id="174" name="Google Shape;174;p13"/>
          <p:cNvSpPr/>
          <p:nvPr/>
        </p:nvSpPr>
        <p:spPr>
          <a:xfrm>
            <a:off x="171883" y="3092322"/>
            <a:ext cx="6986745" cy="1297457"/>
          </a:xfrm>
          <a:prstGeom prst="rect">
            <a:avLst/>
          </a:prstGeom>
          <a:noFill/>
          <a:ln>
            <a:noFill/>
          </a:ln>
        </p:spPr>
        <p:txBody>
          <a:bodyPr anchorCtr="0" anchor="t" bIns="0" lIns="0" spcFirstLastPara="1" rIns="0" wrap="square" tIns="0">
            <a:noAutofit/>
          </a:bodyPr>
          <a:lstStyle/>
          <a:p>
            <a:pPr indent="0" lvl="0" marL="0" marR="0" rtl="0" algn="ctr">
              <a:lnSpc>
                <a:spcPct val="113611"/>
              </a:lnSpc>
              <a:spcBef>
                <a:spcPts val="0"/>
              </a:spcBef>
              <a:spcAft>
                <a:spcPts val="0"/>
              </a:spcAft>
              <a:buClr>
                <a:srgbClr val="1C2F35"/>
              </a:buClr>
              <a:buSzPts val="1800"/>
              <a:buFont typeface="Roboto"/>
              <a:buNone/>
            </a:pPr>
            <a:r>
              <a:rPr b="0" i="0" lang="en-US" sz="1800" u="none" cap="none" strike="noStrike">
                <a:solidFill>
                  <a:srgbClr val="1C2F35"/>
                </a:solidFill>
                <a:latin typeface="Roboto"/>
                <a:ea typeface="Roboto"/>
                <a:cs typeface="Roboto"/>
                <a:sym typeface="Roboto"/>
              </a:rPr>
              <a:t>Ethical incentives are an effective way to encourage more customers to leave reviews without compromising the integrity of the feedback. They show genuine appreciation for customer opinions and help build a positive culture that values customer input.</a:t>
            </a:r>
            <a:endParaRPr b="0" i="0" sz="1800" u="none" cap="none" strike="noStrike">
              <a:solidFill>
                <a:schemeClr val="dk1"/>
              </a:solidFill>
              <a:latin typeface="Arial"/>
              <a:ea typeface="Arial"/>
              <a:cs typeface="Arial"/>
              <a:sym typeface="Arial"/>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DFDFD"/>
        </a:solidFill>
      </p:bgPr>
    </p:bg>
    <p:spTree>
      <p:nvGrpSpPr>
        <p:cNvPr id="179" name="Shape 179"/>
        <p:cNvGrpSpPr/>
        <p:nvPr/>
      </p:nvGrpSpPr>
      <p:grpSpPr>
        <a:xfrm>
          <a:off x="0" y="0"/>
          <a:ext cx="0" cy="0"/>
          <a:chOff x="0" y="0"/>
          <a:chExt cx="0" cy="0"/>
        </a:xfrm>
      </p:grpSpPr>
      <p:sp>
        <p:nvSpPr>
          <p:cNvPr id="180" name="Google Shape;180;p14"/>
          <p:cNvSpPr/>
          <p:nvPr/>
        </p:nvSpPr>
        <p:spPr>
          <a:xfrm>
            <a:off x="0" y="363794"/>
            <a:ext cx="12188952" cy="548443"/>
          </a:xfrm>
          <a:prstGeom prst="rect">
            <a:avLst/>
          </a:prstGeom>
          <a:noFill/>
          <a:ln>
            <a:noFill/>
          </a:ln>
        </p:spPr>
        <p:txBody>
          <a:bodyPr anchorCtr="0" anchor="t" bIns="0" lIns="0" spcFirstLastPara="1" rIns="0" wrap="square" tIns="0">
            <a:noAutofit/>
          </a:bodyPr>
          <a:lstStyle/>
          <a:p>
            <a:pPr indent="0" lvl="0" marL="0" marR="0" rtl="0" algn="ctr">
              <a:lnSpc>
                <a:spcPct val="115200"/>
              </a:lnSpc>
              <a:spcBef>
                <a:spcPts val="0"/>
              </a:spcBef>
              <a:spcAft>
                <a:spcPts val="0"/>
              </a:spcAft>
              <a:buClr>
                <a:srgbClr val="1B2F35"/>
              </a:buClr>
              <a:buSzPts val="3750"/>
              <a:buFont typeface="Lato"/>
              <a:buNone/>
            </a:pPr>
            <a:r>
              <a:rPr b="1" i="0" lang="en-US" sz="3750" u="none" cap="none" strike="noStrike">
                <a:solidFill>
                  <a:srgbClr val="1B2F35"/>
                </a:solidFill>
                <a:latin typeface="Lato"/>
                <a:ea typeface="Lato"/>
                <a:cs typeface="Lato"/>
                <a:sym typeface="Lato"/>
              </a:rPr>
              <a:t>Step 1: Incentivizing Reviews with Loyalty Programs</a:t>
            </a:r>
            <a:endParaRPr b="0" i="0" sz="1800" u="none" cap="none" strike="noStrike">
              <a:solidFill>
                <a:schemeClr val="dk1"/>
              </a:solidFill>
              <a:latin typeface="Arial"/>
              <a:ea typeface="Arial"/>
              <a:cs typeface="Arial"/>
              <a:sym typeface="Arial"/>
            </a:endParaRPr>
          </a:p>
        </p:txBody>
      </p:sp>
      <p:sp>
        <p:nvSpPr>
          <p:cNvPr id="181" name="Google Shape;181;p14"/>
          <p:cNvSpPr/>
          <p:nvPr/>
        </p:nvSpPr>
        <p:spPr>
          <a:xfrm>
            <a:off x="476131" y="1580755"/>
            <a:ext cx="3618595" cy="3685253"/>
          </a:xfrm>
          <a:prstGeom prst="rect">
            <a:avLst/>
          </a:prstGeom>
          <a:solidFill>
            <a:srgbClr val="4285F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descr="preencoded.png" id="182" name="Google Shape;182;p14"/>
          <p:cNvPicPr preferRelativeResize="0"/>
          <p:nvPr/>
        </p:nvPicPr>
        <p:blipFill rotWithShape="1">
          <a:blip r:embed="rId3">
            <a:alphaModFix/>
          </a:blip>
          <a:srcRect b="0" l="13177" r="13178" t="0"/>
          <a:stretch/>
        </p:blipFill>
        <p:spPr>
          <a:xfrm>
            <a:off x="476131" y="1580755"/>
            <a:ext cx="3618595" cy="3685253"/>
          </a:xfrm>
          <a:prstGeom prst="rect">
            <a:avLst/>
          </a:prstGeom>
          <a:noFill/>
          <a:ln>
            <a:noFill/>
          </a:ln>
        </p:spPr>
      </p:pic>
      <p:sp>
        <p:nvSpPr>
          <p:cNvPr id="183" name="Google Shape;183;p14"/>
          <p:cNvSpPr/>
          <p:nvPr/>
        </p:nvSpPr>
        <p:spPr>
          <a:xfrm>
            <a:off x="295201" y="5411228"/>
            <a:ext cx="3980455" cy="259491"/>
          </a:xfrm>
          <a:prstGeom prst="rect">
            <a:avLst/>
          </a:prstGeom>
          <a:noFill/>
          <a:ln>
            <a:noFill/>
          </a:ln>
        </p:spPr>
        <p:txBody>
          <a:bodyPr anchorCtr="0" anchor="t" bIns="0" lIns="0" spcFirstLastPara="1" rIns="0" wrap="square" tIns="0">
            <a:noAutofit/>
          </a:bodyPr>
          <a:lstStyle/>
          <a:p>
            <a:pPr indent="0" lvl="0" marL="0" marR="0" rtl="0" algn="ctr">
              <a:lnSpc>
                <a:spcPct val="113611"/>
              </a:lnSpc>
              <a:spcBef>
                <a:spcPts val="0"/>
              </a:spcBef>
              <a:spcAft>
                <a:spcPts val="0"/>
              </a:spcAft>
              <a:buClr>
                <a:srgbClr val="1B2F35"/>
              </a:buClr>
              <a:buSzPts val="1800"/>
              <a:buFont typeface="Roboto"/>
              <a:buNone/>
            </a:pPr>
            <a:r>
              <a:rPr b="1" i="0" lang="en-US" sz="1800" u="none" cap="none" strike="noStrike">
                <a:solidFill>
                  <a:srgbClr val="1B2F35"/>
                </a:solidFill>
                <a:latin typeface="Roboto"/>
                <a:ea typeface="Roboto"/>
                <a:cs typeface="Roboto"/>
                <a:sym typeface="Roboto"/>
              </a:rPr>
              <a:t>Loyalty Program Card</a:t>
            </a:r>
            <a:endParaRPr b="0" i="0" sz="1800" u="none" cap="none" strike="noStrike">
              <a:solidFill>
                <a:schemeClr val="dk1"/>
              </a:solidFill>
              <a:latin typeface="Arial"/>
              <a:ea typeface="Arial"/>
              <a:cs typeface="Arial"/>
              <a:sym typeface="Arial"/>
            </a:endParaRPr>
          </a:p>
        </p:txBody>
      </p:sp>
      <p:sp>
        <p:nvSpPr>
          <p:cNvPr id="184" name="Google Shape;184;p14"/>
          <p:cNvSpPr/>
          <p:nvPr/>
        </p:nvSpPr>
        <p:spPr>
          <a:xfrm>
            <a:off x="295201" y="5771302"/>
            <a:ext cx="3980455" cy="649026"/>
          </a:xfrm>
          <a:prstGeom prst="rect">
            <a:avLst/>
          </a:prstGeom>
          <a:noFill/>
          <a:ln>
            <a:noFill/>
          </a:ln>
        </p:spPr>
        <p:txBody>
          <a:bodyPr anchorCtr="0" anchor="t" bIns="0" lIns="0" spcFirstLastPara="1" rIns="0" wrap="square" tIns="0">
            <a:noAutofit/>
          </a:bodyPr>
          <a:lstStyle/>
          <a:p>
            <a:pPr indent="0" lvl="0" marL="0" marR="0" rtl="0" algn="ctr">
              <a:lnSpc>
                <a:spcPct val="113600"/>
              </a:lnSpc>
              <a:spcBef>
                <a:spcPts val="0"/>
              </a:spcBef>
              <a:spcAft>
                <a:spcPts val="0"/>
              </a:spcAft>
              <a:buClr>
                <a:srgbClr val="1C2F35"/>
              </a:buClr>
              <a:buSzPts val="1500"/>
              <a:buFont typeface="Roboto"/>
              <a:buNone/>
            </a:pPr>
            <a:r>
              <a:rPr b="0" i="0" lang="en-US" sz="1500" u="none" cap="none" strike="noStrike">
                <a:solidFill>
                  <a:srgbClr val="1C2F35"/>
                </a:solidFill>
                <a:latin typeface="Roboto"/>
                <a:ea typeface="Roboto"/>
                <a:cs typeface="Roboto"/>
                <a:sym typeface="Roboto"/>
              </a:rPr>
              <a:t>Offer loyalty points or perks for leaving a review, like an entry into a raffle or exclusive offers.</a:t>
            </a:r>
            <a:endParaRPr b="0" i="0" sz="1800" u="none" cap="none" strike="noStrike">
              <a:solidFill>
                <a:schemeClr val="dk1"/>
              </a:solidFill>
              <a:latin typeface="Arial"/>
              <a:ea typeface="Arial"/>
              <a:cs typeface="Arial"/>
              <a:sym typeface="Arial"/>
            </a:endParaRPr>
          </a:p>
        </p:txBody>
      </p:sp>
      <p:sp>
        <p:nvSpPr>
          <p:cNvPr id="185" name="Google Shape;185;p14"/>
          <p:cNvSpPr/>
          <p:nvPr/>
        </p:nvSpPr>
        <p:spPr>
          <a:xfrm>
            <a:off x="4285178" y="1580755"/>
            <a:ext cx="3618595" cy="3685253"/>
          </a:xfrm>
          <a:prstGeom prst="rect">
            <a:avLst/>
          </a:prstGeom>
          <a:solidFill>
            <a:srgbClr val="DB4437"/>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descr="preencoded.png" id="186" name="Google Shape;186;p14"/>
          <p:cNvPicPr preferRelativeResize="0"/>
          <p:nvPr/>
        </p:nvPicPr>
        <p:blipFill rotWithShape="1">
          <a:blip r:embed="rId4">
            <a:alphaModFix/>
          </a:blip>
          <a:srcRect b="0" l="903" r="904" t="0"/>
          <a:stretch/>
        </p:blipFill>
        <p:spPr>
          <a:xfrm>
            <a:off x="4285178" y="1580755"/>
            <a:ext cx="3618595" cy="3685253"/>
          </a:xfrm>
          <a:prstGeom prst="rect">
            <a:avLst/>
          </a:prstGeom>
          <a:noFill/>
          <a:ln>
            <a:noFill/>
          </a:ln>
        </p:spPr>
      </p:pic>
      <p:sp>
        <p:nvSpPr>
          <p:cNvPr id="187" name="Google Shape;187;p14"/>
          <p:cNvSpPr/>
          <p:nvPr/>
        </p:nvSpPr>
        <p:spPr>
          <a:xfrm>
            <a:off x="4104249" y="5411228"/>
            <a:ext cx="3980455" cy="259491"/>
          </a:xfrm>
          <a:prstGeom prst="rect">
            <a:avLst/>
          </a:prstGeom>
          <a:noFill/>
          <a:ln>
            <a:noFill/>
          </a:ln>
        </p:spPr>
        <p:txBody>
          <a:bodyPr anchorCtr="0" anchor="t" bIns="0" lIns="0" spcFirstLastPara="1" rIns="0" wrap="square" tIns="0">
            <a:noAutofit/>
          </a:bodyPr>
          <a:lstStyle/>
          <a:p>
            <a:pPr indent="0" lvl="0" marL="0" marR="0" rtl="0" algn="ctr">
              <a:lnSpc>
                <a:spcPct val="113611"/>
              </a:lnSpc>
              <a:spcBef>
                <a:spcPts val="0"/>
              </a:spcBef>
              <a:spcAft>
                <a:spcPts val="0"/>
              </a:spcAft>
              <a:buClr>
                <a:srgbClr val="1B2F35"/>
              </a:buClr>
              <a:buSzPts val="1800"/>
              <a:buFont typeface="Roboto"/>
              <a:buNone/>
            </a:pPr>
            <a:r>
              <a:rPr b="1" i="0" lang="en-US" sz="1800" u="none" cap="none" strike="noStrike">
                <a:solidFill>
                  <a:srgbClr val="1B2F35"/>
                </a:solidFill>
                <a:latin typeface="Roboto"/>
                <a:ea typeface="Roboto"/>
                <a:cs typeface="Roboto"/>
                <a:sym typeface="Roboto"/>
              </a:rPr>
              <a:t>Personalized Thank-You Note</a:t>
            </a:r>
            <a:endParaRPr b="0" i="0" sz="1800" u="none" cap="none" strike="noStrike">
              <a:solidFill>
                <a:schemeClr val="dk1"/>
              </a:solidFill>
              <a:latin typeface="Arial"/>
              <a:ea typeface="Arial"/>
              <a:cs typeface="Arial"/>
              <a:sym typeface="Arial"/>
            </a:endParaRPr>
          </a:p>
        </p:txBody>
      </p:sp>
      <p:sp>
        <p:nvSpPr>
          <p:cNvPr id="188" name="Google Shape;188;p14"/>
          <p:cNvSpPr/>
          <p:nvPr/>
        </p:nvSpPr>
        <p:spPr>
          <a:xfrm>
            <a:off x="4104249" y="5771302"/>
            <a:ext cx="3980455" cy="432684"/>
          </a:xfrm>
          <a:prstGeom prst="rect">
            <a:avLst/>
          </a:prstGeom>
          <a:noFill/>
          <a:ln>
            <a:noFill/>
          </a:ln>
        </p:spPr>
        <p:txBody>
          <a:bodyPr anchorCtr="0" anchor="t" bIns="0" lIns="0" spcFirstLastPara="1" rIns="0" wrap="square" tIns="0">
            <a:noAutofit/>
          </a:bodyPr>
          <a:lstStyle/>
          <a:p>
            <a:pPr indent="0" lvl="0" marL="0" marR="0" rtl="0" algn="ctr">
              <a:lnSpc>
                <a:spcPct val="113600"/>
              </a:lnSpc>
              <a:spcBef>
                <a:spcPts val="0"/>
              </a:spcBef>
              <a:spcAft>
                <a:spcPts val="0"/>
              </a:spcAft>
              <a:buClr>
                <a:srgbClr val="1C2F35"/>
              </a:buClr>
              <a:buSzPts val="1500"/>
              <a:buFont typeface="Roboto"/>
              <a:buNone/>
            </a:pPr>
            <a:r>
              <a:rPr b="0" i="0" lang="en-US" sz="1500" u="none" cap="none" strike="noStrike">
                <a:solidFill>
                  <a:srgbClr val="1C2F35"/>
                </a:solidFill>
                <a:latin typeface="Roboto"/>
                <a:ea typeface="Roboto"/>
                <a:cs typeface="Roboto"/>
                <a:sym typeface="Roboto"/>
              </a:rPr>
              <a:t>Use personalized thank-you notes to express appreciation for reviews.</a:t>
            </a:r>
            <a:endParaRPr b="0" i="0" sz="1800" u="none" cap="none" strike="noStrike">
              <a:solidFill>
                <a:schemeClr val="dk1"/>
              </a:solidFill>
              <a:latin typeface="Arial"/>
              <a:ea typeface="Arial"/>
              <a:cs typeface="Arial"/>
              <a:sym typeface="Arial"/>
            </a:endParaRPr>
          </a:p>
        </p:txBody>
      </p:sp>
      <p:sp>
        <p:nvSpPr>
          <p:cNvPr id="189" name="Google Shape;189;p14"/>
          <p:cNvSpPr/>
          <p:nvPr/>
        </p:nvSpPr>
        <p:spPr>
          <a:xfrm>
            <a:off x="8094226" y="1580755"/>
            <a:ext cx="3618595" cy="3685253"/>
          </a:xfrm>
          <a:prstGeom prst="rect">
            <a:avLst/>
          </a:prstGeom>
          <a:solidFill>
            <a:srgbClr val="F4B4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descr="preencoded.png" id="190" name="Google Shape;190;p14"/>
          <p:cNvPicPr preferRelativeResize="0"/>
          <p:nvPr/>
        </p:nvPicPr>
        <p:blipFill rotWithShape="1">
          <a:blip r:embed="rId5">
            <a:alphaModFix/>
          </a:blip>
          <a:srcRect b="18791" l="0" r="0" t="18792"/>
          <a:stretch/>
        </p:blipFill>
        <p:spPr>
          <a:xfrm>
            <a:off x="8094226" y="1580755"/>
            <a:ext cx="3618595" cy="3685253"/>
          </a:xfrm>
          <a:prstGeom prst="rect">
            <a:avLst/>
          </a:prstGeom>
          <a:noFill/>
          <a:ln>
            <a:noFill/>
          </a:ln>
        </p:spPr>
      </p:pic>
      <p:sp>
        <p:nvSpPr>
          <p:cNvPr id="191" name="Google Shape;191;p14"/>
          <p:cNvSpPr/>
          <p:nvPr/>
        </p:nvSpPr>
        <p:spPr>
          <a:xfrm>
            <a:off x="7913296" y="5411228"/>
            <a:ext cx="3980455" cy="259491"/>
          </a:xfrm>
          <a:prstGeom prst="rect">
            <a:avLst/>
          </a:prstGeom>
          <a:noFill/>
          <a:ln>
            <a:noFill/>
          </a:ln>
        </p:spPr>
        <p:txBody>
          <a:bodyPr anchorCtr="0" anchor="t" bIns="0" lIns="0" spcFirstLastPara="1" rIns="0" wrap="square" tIns="0">
            <a:noAutofit/>
          </a:bodyPr>
          <a:lstStyle/>
          <a:p>
            <a:pPr indent="0" lvl="0" marL="0" marR="0" rtl="0" algn="ctr">
              <a:lnSpc>
                <a:spcPct val="113611"/>
              </a:lnSpc>
              <a:spcBef>
                <a:spcPts val="0"/>
              </a:spcBef>
              <a:spcAft>
                <a:spcPts val="0"/>
              </a:spcAft>
              <a:buClr>
                <a:srgbClr val="1B2F35"/>
              </a:buClr>
              <a:buSzPts val="1800"/>
              <a:buFont typeface="Roboto"/>
              <a:buNone/>
            </a:pPr>
            <a:r>
              <a:rPr b="1" i="0" lang="en-US" sz="1800" u="none" cap="none" strike="noStrike">
                <a:solidFill>
                  <a:srgbClr val="1B2F35"/>
                </a:solidFill>
                <a:latin typeface="Roboto"/>
                <a:ea typeface="Roboto"/>
                <a:cs typeface="Roboto"/>
                <a:sym typeface="Roboto"/>
              </a:rPr>
              <a:t>No Monetary Rewards</a:t>
            </a:r>
            <a:endParaRPr b="0" i="0" sz="1800" u="none" cap="none" strike="noStrike">
              <a:solidFill>
                <a:schemeClr val="dk1"/>
              </a:solidFill>
              <a:latin typeface="Arial"/>
              <a:ea typeface="Arial"/>
              <a:cs typeface="Arial"/>
              <a:sym typeface="Arial"/>
            </a:endParaRPr>
          </a:p>
        </p:txBody>
      </p:sp>
      <p:sp>
        <p:nvSpPr>
          <p:cNvPr id="192" name="Google Shape;192;p14"/>
          <p:cNvSpPr/>
          <p:nvPr/>
        </p:nvSpPr>
        <p:spPr>
          <a:xfrm>
            <a:off x="7913296" y="5771302"/>
            <a:ext cx="3980455" cy="432684"/>
          </a:xfrm>
          <a:prstGeom prst="rect">
            <a:avLst/>
          </a:prstGeom>
          <a:noFill/>
          <a:ln>
            <a:noFill/>
          </a:ln>
        </p:spPr>
        <p:txBody>
          <a:bodyPr anchorCtr="0" anchor="t" bIns="0" lIns="0" spcFirstLastPara="1" rIns="0" wrap="square" tIns="0">
            <a:noAutofit/>
          </a:bodyPr>
          <a:lstStyle/>
          <a:p>
            <a:pPr indent="0" lvl="0" marL="0" marR="0" rtl="0" algn="ctr">
              <a:lnSpc>
                <a:spcPct val="113600"/>
              </a:lnSpc>
              <a:spcBef>
                <a:spcPts val="0"/>
              </a:spcBef>
              <a:spcAft>
                <a:spcPts val="0"/>
              </a:spcAft>
              <a:buClr>
                <a:srgbClr val="1C2F35"/>
              </a:buClr>
              <a:buSzPts val="1500"/>
              <a:buFont typeface="Roboto"/>
              <a:buNone/>
            </a:pPr>
            <a:r>
              <a:rPr b="0" i="0" lang="en-US" sz="1500" u="none" cap="none" strike="noStrike">
                <a:solidFill>
                  <a:srgbClr val="1C2F35"/>
                </a:solidFill>
                <a:latin typeface="Roboto"/>
                <a:ea typeface="Roboto"/>
                <a:cs typeface="Roboto"/>
                <a:sym typeface="Roboto"/>
              </a:rPr>
              <a:t>Avoid monetary rewards, as they can violate review policies.</a:t>
            </a:r>
            <a:endParaRPr b="0" i="0" sz="1800" u="none" cap="none" strike="noStrike">
              <a:solidFill>
                <a:schemeClr val="dk1"/>
              </a:solidFill>
              <a:latin typeface="Arial"/>
              <a:ea typeface="Arial"/>
              <a:cs typeface="Arial"/>
              <a:sym typeface="Arial"/>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DFAF2"/>
        </a:solidFill>
      </p:bgPr>
    </p:bg>
    <p:spTree>
      <p:nvGrpSpPr>
        <p:cNvPr id="197" name="Shape 197"/>
        <p:cNvGrpSpPr/>
        <p:nvPr/>
      </p:nvGrpSpPr>
      <p:grpSpPr>
        <a:xfrm>
          <a:off x="0" y="0"/>
          <a:ext cx="0" cy="0"/>
          <a:chOff x="0" y="0"/>
          <a:chExt cx="0" cy="0"/>
        </a:xfrm>
      </p:grpSpPr>
      <p:sp>
        <p:nvSpPr>
          <p:cNvPr id="198" name="Google Shape;198;p15"/>
          <p:cNvSpPr/>
          <p:nvPr/>
        </p:nvSpPr>
        <p:spPr>
          <a:xfrm>
            <a:off x="0" y="363794"/>
            <a:ext cx="12188952" cy="548443"/>
          </a:xfrm>
          <a:prstGeom prst="rect">
            <a:avLst/>
          </a:prstGeom>
          <a:noFill/>
          <a:ln>
            <a:noFill/>
          </a:ln>
        </p:spPr>
        <p:txBody>
          <a:bodyPr anchorCtr="0" anchor="t" bIns="0" lIns="0" spcFirstLastPara="1" rIns="0" wrap="square" tIns="0">
            <a:noAutofit/>
          </a:bodyPr>
          <a:lstStyle/>
          <a:p>
            <a:pPr indent="0" lvl="0" marL="0" marR="0" rtl="0" algn="ctr">
              <a:lnSpc>
                <a:spcPct val="115200"/>
              </a:lnSpc>
              <a:spcBef>
                <a:spcPts val="0"/>
              </a:spcBef>
              <a:spcAft>
                <a:spcPts val="0"/>
              </a:spcAft>
              <a:buClr>
                <a:srgbClr val="1B2F35"/>
              </a:buClr>
              <a:buSzPts val="3750"/>
              <a:buFont typeface="Lato"/>
              <a:buNone/>
            </a:pPr>
            <a:r>
              <a:rPr b="1" i="0" lang="en-US" sz="3750" u="none" cap="none" strike="noStrike">
                <a:solidFill>
                  <a:srgbClr val="1B2F35"/>
                </a:solidFill>
                <a:latin typeface="Lato"/>
                <a:ea typeface="Lato"/>
                <a:cs typeface="Lato"/>
                <a:sym typeface="Lato"/>
              </a:rPr>
              <a:t>Step 2: Creating a Review-Friendly Culture</a:t>
            </a:r>
            <a:endParaRPr b="0" i="0" sz="1800" u="none" cap="none" strike="noStrike">
              <a:solidFill>
                <a:schemeClr val="dk1"/>
              </a:solidFill>
              <a:latin typeface="Arial"/>
              <a:ea typeface="Arial"/>
              <a:cs typeface="Arial"/>
              <a:sym typeface="Arial"/>
            </a:endParaRPr>
          </a:p>
        </p:txBody>
      </p:sp>
      <p:sp>
        <p:nvSpPr>
          <p:cNvPr id="199" name="Google Shape;199;p15"/>
          <p:cNvSpPr/>
          <p:nvPr/>
        </p:nvSpPr>
        <p:spPr>
          <a:xfrm>
            <a:off x="476131" y="1580755"/>
            <a:ext cx="5523119" cy="2304474"/>
          </a:xfrm>
          <a:prstGeom prst="rect">
            <a:avLst/>
          </a:prstGeom>
          <a:solidFill>
            <a:srgbClr val="4285F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0" name="Google Shape;200;p15"/>
          <p:cNvSpPr/>
          <p:nvPr/>
        </p:nvSpPr>
        <p:spPr>
          <a:xfrm>
            <a:off x="761810" y="1808851"/>
            <a:ext cx="5551687" cy="330911"/>
          </a:xfrm>
          <a:prstGeom prst="rect">
            <a:avLst/>
          </a:prstGeom>
          <a:noFill/>
          <a:ln>
            <a:noFill/>
          </a:ln>
        </p:spPr>
        <p:txBody>
          <a:bodyPr anchorCtr="0" anchor="t" bIns="0" lIns="0" spcFirstLastPara="1" rIns="0" wrap="square" tIns="0">
            <a:noAutofit/>
          </a:bodyPr>
          <a:lstStyle/>
          <a:p>
            <a:pPr indent="0" lvl="0" marL="0" marR="0" rtl="0" algn="l">
              <a:lnSpc>
                <a:spcPct val="113594"/>
              </a:lnSpc>
              <a:spcBef>
                <a:spcPts val="0"/>
              </a:spcBef>
              <a:spcAft>
                <a:spcPts val="0"/>
              </a:spcAft>
              <a:buClr>
                <a:srgbClr val="FDFDFD"/>
              </a:buClr>
              <a:buSzPts val="2295"/>
              <a:buFont typeface="Roboto"/>
              <a:buNone/>
            </a:pPr>
            <a:r>
              <a:rPr b="1" i="0" lang="en-US" sz="2295" u="none" cap="none" strike="noStrike">
                <a:solidFill>
                  <a:srgbClr val="FDFDFD"/>
                </a:solidFill>
                <a:latin typeface="Roboto"/>
                <a:ea typeface="Roboto"/>
                <a:cs typeface="Roboto"/>
                <a:sym typeface="Roboto"/>
              </a:rPr>
              <a:t>Celebrate Reviews in Team Meetings</a:t>
            </a:r>
            <a:endParaRPr b="0" i="0" sz="1800" u="none" cap="none" strike="noStrike">
              <a:solidFill>
                <a:schemeClr val="dk1"/>
              </a:solidFill>
              <a:latin typeface="Arial"/>
              <a:ea typeface="Arial"/>
              <a:cs typeface="Arial"/>
              <a:sym typeface="Arial"/>
            </a:endParaRPr>
          </a:p>
        </p:txBody>
      </p:sp>
      <p:sp>
        <p:nvSpPr>
          <p:cNvPr id="201" name="Google Shape;201;p15"/>
          <p:cNvSpPr/>
          <p:nvPr/>
        </p:nvSpPr>
        <p:spPr>
          <a:xfrm>
            <a:off x="761810" y="2287958"/>
            <a:ext cx="5551687" cy="973093"/>
          </a:xfrm>
          <a:prstGeom prst="rect">
            <a:avLst/>
          </a:prstGeom>
          <a:noFill/>
          <a:ln>
            <a:noFill/>
          </a:ln>
        </p:spPr>
        <p:txBody>
          <a:bodyPr anchorCtr="0" anchor="t" bIns="0" lIns="0" spcFirstLastPara="1" rIns="0" wrap="square" tIns="0">
            <a:noAutofit/>
          </a:bodyPr>
          <a:lstStyle/>
          <a:p>
            <a:pPr indent="0" lvl="0" marL="0" marR="0" rtl="0" algn="l">
              <a:lnSpc>
                <a:spcPct val="113633"/>
              </a:lnSpc>
              <a:spcBef>
                <a:spcPts val="0"/>
              </a:spcBef>
              <a:spcAft>
                <a:spcPts val="0"/>
              </a:spcAft>
              <a:buClr>
                <a:srgbClr val="FFFFFF"/>
              </a:buClr>
              <a:buSzPts val="1687"/>
              <a:buFont typeface="Roboto"/>
              <a:buNone/>
            </a:pPr>
            <a:r>
              <a:rPr b="0" i="0" lang="en-US" sz="1687" u="none" cap="none" strike="noStrike">
                <a:solidFill>
                  <a:srgbClr val="FFFFFF"/>
                </a:solidFill>
                <a:latin typeface="Roboto"/>
                <a:ea typeface="Roboto"/>
                <a:cs typeface="Roboto"/>
                <a:sym typeface="Roboto"/>
              </a:rPr>
              <a:t>Train your team to share positive customer feedback and highlight review success stories in regular team meetings. This reinforces the value you place on customer opinions.</a:t>
            </a:r>
            <a:endParaRPr b="0" i="0" sz="1800" u="none" cap="none" strike="noStrike">
              <a:solidFill>
                <a:schemeClr val="dk1"/>
              </a:solidFill>
              <a:latin typeface="Arial"/>
              <a:ea typeface="Arial"/>
              <a:cs typeface="Arial"/>
              <a:sym typeface="Arial"/>
            </a:endParaRPr>
          </a:p>
        </p:txBody>
      </p:sp>
      <p:sp>
        <p:nvSpPr>
          <p:cNvPr id="202" name="Google Shape;202;p15"/>
          <p:cNvSpPr/>
          <p:nvPr/>
        </p:nvSpPr>
        <p:spPr>
          <a:xfrm>
            <a:off x="6189702" y="1580755"/>
            <a:ext cx="5523119" cy="2304474"/>
          </a:xfrm>
          <a:prstGeom prst="rect">
            <a:avLst/>
          </a:prstGeom>
          <a:solidFill>
            <a:srgbClr val="DB4437"/>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3" name="Google Shape;203;p15"/>
          <p:cNvSpPr/>
          <p:nvPr/>
        </p:nvSpPr>
        <p:spPr>
          <a:xfrm>
            <a:off x="6475381" y="1808851"/>
            <a:ext cx="5551687" cy="661822"/>
          </a:xfrm>
          <a:prstGeom prst="rect">
            <a:avLst/>
          </a:prstGeom>
          <a:noFill/>
          <a:ln>
            <a:noFill/>
          </a:ln>
        </p:spPr>
        <p:txBody>
          <a:bodyPr anchorCtr="0" anchor="t" bIns="0" lIns="0" spcFirstLastPara="1" rIns="0" wrap="square" tIns="0">
            <a:noAutofit/>
          </a:bodyPr>
          <a:lstStyle/>
          <a:p>
            <a:pPr indent="0" lvl="0" marL="0" marR="0" rtl="0" algn="l">
              <a:lnSpc>
                <a:spcPct val="113594"/>
              </a:lnSpc>
              <a:spcBef>
                <a:spcPts val="0"/>
              </a:spcBef>
              <a:spcAft>
                <a:spcPts val="0"/>
              </a:spcAft>
              <a:buClr>
                <a:srgbClr val="FDFDFD"/>
              </a:buClr>
              <a:buSzPts val="2295"/>
              <a:buFont typeface="Roboto"/>
              <a:buNone/>
            </a:pPr>
            <a:r>
              <a:rPr b="1" i="0" lang="en-US" sz="2295" u="none" cap="none" strike="noStrike">
                <a:solidFill>
                  <a:srgbClr val="FDFDFD"/>
                </a:solidFill>
                <a:latin typeface="Roboto"/>
                <a:ea typeface="Roboto"/>
                <a:cs typeface="Roboto"/>
                <a:sym typeface="Roboto"/>
              </a:rPr>
              <a:t>Showcase Customer Stories on Social Media</a:t>
            </a:r>
            <a:endParaRPr b="0" i="0" sz="1800" u="none" cap="none" strike="noStrike">
              <a:solidFill>
                <a:schemeClr val="dk1"/>
              </a:solidFill>
              <a:latin typeface="Arial"/>
              <a:ea typeface="Arial"/>
              <a:cs typeface="Arial"/>
              <a:sym typeface="Arial"/>
            </a:endParaRPr>
          </a:p>
        </p:txBody>
      </p:sp>
      <p:sp>
        <p:nvSpPr>
          <p:cNvPr id="204" name="Google Shape;204;p15"/>
          <p:cNvSpPr/>
          <p:nvPr/>
        </p:nvSpPr>
        <p:spPr>
          <a:xfrm>
            <a:off x="6475381" y="2618869"/>
            <a:ext cx="5551687" cy="973093"/>
          </a:xfrm>
          <a:prstGeom prst="rect">
            <a:avLst/>
          </a:prstGeom>
          <a:noFill/>
          <a:ln>
            <a:noFill/>
          </a:ln>
        </p:spPr>
        <p:txBody>
          <a:bodyPr anchorCtr="0" anchor="t" bIns="0" lIns="0" spcFirstLastPara="1" rIns="0" wrap="square" tIns="0">
            <a:noAutofit/>
          </a:bodyPr>
          <a:lstStyle/>
          <a:p>
            <a:pPr indent="0" lvl="0" marL="0" marR="0" rtl="0" algn="l">
              <a:lnSpc>
                <a:spcPct val="113633"/>
              </a:lnSpc>
              <a:spcBef>
                <a:spcPts val="0"/>
              </a:spcBef>
              <a:spcAft>
                <a:spcPts val="0"/>
              </a:spcAft>
              <a:buClr>
                <a:srgbClr val="FFFFFF"/>
              </a:buClr>
              <a:buSzPts val="1687"/>
              <a:buFont typeface="Roboto"/>
              <a:buNone/>
            </a:pPr>
            <a:r>
              <a:rPr b="0" i="0" lang="en-US" sz="1687" u="none" cap="none" strike="noStrike">
                <a:solidFill>
                  <a:srgbClr val="FFFFFF"/>
                </a:solidFill>
                <a:latin typeface="Roboto"/>
                <a:ea typeface="Roboto"/>
                <a:cs typeface="Roboto"/>
                <a:sym typeface="Roboto"/>
              </a:rPr>
              <a:t>Encourage reviews by featuring your customers' positive experiences on your social media channels. This helps build a community of engaged, loyal customers.</a:t>
            </a:r>
            <a:endParaRPr b="0" i="0" sz="1800" u="none" cap="none" strike="noStrike">
              <a:solidFill>
                <a:schemeClr val="dk1"/>
              </a:solidFill>
              <a:latin typeface="Arial"/>
              <a:ea typeface="Arial"/>
              <a:cs typeface="Arial"/>
              <a:sym typeface="Arial"/>
            </a:endParaRPr>
          </a:p>
        </p:txBody>
      </p:sp>
      <p:sp>
        <p:nvSpPr>
          <p:cNvPr id="205" name="Google Shape;205;p15"/>
          <p:cNvSpPr/>
          <p:nvPr/>
        </p:nvSpPr>
        <p:spPr>
          <a:xfrm>
            <a:off x="476131" y="4075681"/>
            <a:ext cx="5523119" cy="2304474"/>
          </a:xfrm>
          <a:prstGeom prst="rect">
            <a:avLst/>
          </a:prstGeom>
          <a:solidFill>
            <a:srgbClr val="F4B4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6" name="Google Shape;206;p15"/>
          <p:cNvSpPr/>
          <p:nvPr/>
        </p:nvSpPr>
        <p:spPr>
          <a:xfrm>
            <a:off x="761810" y="4303777"/>
            <a:ext cx="5551687" cy="330911"/>
          </a:xfrm>
          <a:prstGeom prst="rect">
            <a:avLst/>
          </a:prstGeom>
          <a:noFill/>
          <a:ln>
            <a:noFill/>
          </a:ln>
        </p:spPr>
        <p:txBody>
          <a:bodyPr anchorCtr="0" anchor="t" bIns="0" lIns="0" spcFirstLastPara="1" rIns="0" wrap="square" tIns="0">
            <a:noAutofit/>
          </a:bodyPr>
          <a:lstStyle/>
          <a:p>
            <a:pPr indent="0" lvl="0" marL="0" marR="0" rtl="0" algn="l">
              <a:lnSpc>
                <a:spcPct val="113594"/>
              </a:lnSpc>
              <a:spcBef>
                <a:spcPts val="0"/>
              </a:spcBef>
              <a:spcAft>
                <a:spcPts val="0"/>
              </a:spcAft>
              <a:buClr>
                <a:srgbClr val="1B2F35"/>
              </a:buClr>
              <a:buSzPts val="2295"/>
              <a:buFont typeface="Roboto"/>
              <a:buNone/>
            </a:pPr>
            <a:r>
              <a:rPr b="1" i="0" lang="en-US" sz="2295" u="none" cap="none" strike="noStrike">
                <a:solidFill>
                  <a:srgbClr val="1B2F35"/>
                </a:solidFill>
                <a:latin typeface="Roboto"/>
                <a:ea typeface="Roboto"/>
                <a:cs typeface="Roboto"/>
                <a:sym typeface="Roboto"/>
              </a:rPr>
              <a:t>Simplify the Review Process</a:t>
            </a:r>
            <a:endParaRPr b="0" i="0" sz="1800" u="none" cap="none" strike="noStrike">
              <a:solidFill>
                <a:schemeClr val="dk1"/>
              </a:solidFill>
              <a:latin typeface="Arial"/>
              <a:ea typeface="Arial"/>
              <a:cs typeface="Arial"/>
              <a:sym typeface="Arial"/>
            </a:endParaRPr>
          </a:p>
        </p:txBody>
      </p:sp>
      <p:sp>
        <p:nvSpPr>
          <p:cNvPr id="207" name="Google Shape;207;p15"/>
          <p:cNvSpPr/>
          <p:nvPr/>
        </p:nvSpPr>
        <p:spPr>
          <a:xfrm>
            <a:off x="761810" y="4782884"/>
            <a:ext cx="5551687" cy="973093"/>
          </a:xfrm>
          <a:prstGeom prst="rect">
            <a:avLst/>
          </a:prstGeom>
          <a:noFill/>
          <a:ln>
            <a:noFill/>
          </a:ln>
        </p:spPr>
        <p:txBody>
          <a:bodyPr anchorCtr="0" anchor="t" bIns="0" lIns="0" spcFirstLastPara="1" rIns="0" wrap="square" tIns="0">
            <a:noAutofit/>
          </a:bodyPr>
          <a:lstStyle/>
          <a:p>
            <a:pPr indent="0" lvl="0" marL="0" marR="0" rtl="0" algn="l">
              <a:lnSpc>
                <a:spcPct val="113633"/>
              </a:lnSpc>
              <a:spcBef>
                <a:spcPts val="0"/>
              </a:spcBef>
              <a:spcAft>
                <a:spcPts val="0"/>
              </a:spcAft>
              <a:buClr>
                <a:srgbClr val="1C2F35"/>
              </a:buClr>
              <a:buSzPts val="1687"/>
              <a:buFont typeface="Roboto"/>
              <a:buNone/>
            </a:pPr>
            <a:r>
              <a:rPr b="0" i="0" lang="en-US" sz="1687" u="none" cap="none" strike="noStrike">
                <a:solidFill>
                  <a:srgbClr val="1C2F35"/>
                </a:solidFill>
                <a:latin typeface="Roboto"/>
                <a:ea typeface="Roboto"/>
                <a:cs typeface="Roboto"/>
                <a:sym typeface="Roboto"/>
              </a:rPr>
              <a:t>Make it as easy as possible for customers to leave reviews by providing step-by-step guides and clear instructions. Eliminate any unnecessary friction in the review process.</a:t>
            </a:r>
            <a:endParaRPr b="0" i="0" sz="1800" u="none" cap="none" strike="noStrike">
              <a:solidFill>
                <a:schemeClr val="dk1"/>
              </a:solidFill>
              <a:latin typeface="Arial"/>
              <a:ea typeface="Arial"/>
              <a:cs typeface="Arial"/>
              <a:sym typeface="Arial"/>
            </a:endParaRPr>
          </a:p>
        </p:txBody>
      </p:sp>
      <p:sp>
        <p:nvSpPr>
          <p:cNvPr id="208" name="Google Shape;208;p15"/>
          <p:cNvSpPr/>
          <p:nvPr/>
        </p:nvSpPr>
        <p:spPr>
          <a:xfrm>
            <a:off x="6189702" y="4075681"/>
            <a:ext cx="5523119" cy="2304474"/>
          </a:xfrm>
          <a:prstGeom prst="rect">
            <a:avLst/>
          </a:prstGeom>
          <a:solidFill>
            <a:srgbClr val="0F9D5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9" name="Google Shape;209;p15"/>
          <p:cNvSpPr/>
          <p:nvPr/>
        </p:nvSpPr>
        <p:spPr>
          <a:xfrm>
            <a:off x="6475381" y="4303777"/>
            <a:ext cx="5551687" cy="330911"/>
          </a:xfrm>
          <a:prstGeom prst="rect">
            <a:avLst/>
          </a:prstGeom>
          <a:noFill/>
          <a:ln>
            <a:noFill/>
          </a:ln>
        </p:spPr>
        <p:txBody>
          <a:bodyPr anchorCtr="0" anchor="t" bIns="0" lIns="0" spcFirstLastPara="1" rIns="0" wrap="square" tIns="0">
            <a:noAutofit/>
          </a:bodyPr>
          <a:lstStyle/>
          <a:p>
            <a:pPr indent="0" lvl="0" marL="0" marR="0" rtl="0" algn="l">
              <a:lnSpc>
                <a:spcPct val="113594"/>
              </a:lnSpc>
              <a:spcBef>
                <a:spcPts val="0"/>
              </a:spcBef>
              <a:spcAft>
                <a:spcPts val="0"/>
              </a:spcAft>
              <a:buClr>
                <a:srgbClr val="FDFDFD"/>
              </a:buClr>
              <a:buSzPts val="2295"/>
              <a:buFont typeface="Roboto"/>
              <a:buNone/>
            </a:pPr>
            <a:r>
              <a:rPr b="1" i="0" lang="en-US" sz="2295" u="none" cap="none" strike="noStrike">
                <a:solidFill>
                  <a:srgbClr val="FDFDFD"/>
                </a:solidFill>
                <a:latin typeface="Roboto"/>
                <a:ea typeface="Roboto"/>
                <a:cs typeface="Roboto"/>
                <a:sym typeface="Roboto"/>
              </a:rPr>
              <a:t>Recognize All Feedback</a:t>
            </a:r>
            <a:endParaRPr b="0" i="0" sz="1800" u="none" cap="none" strike="noStrike">
              <a:solidFill>
                <a:schemeClr val="dk1"/>
              </a:solidFill>
              <a:latin typeface="Arial"/>
              <a:ea typeface="Arial"/>
              <a:cs typeface="Arial"/>
              <a:sym typeface="Arial"/>
            </a:endParaRPr>
          </a:p>
        </p:txBody>
      </p:sp>
      <p:sp>
        <p:nvSpPr>
          <p:cNvPr id="210" name="Google Shape;210;p15"/>
          <p:cNvSpPr/>
          <p:nvPr/>
        </p:nvSpPr>
        <p:spPr>
          <a:xfrm>
            <a:off x="6475381" y="4782884"/>
            <a:ext cx="5551687" cy="729819"/>
          </a:xfrm>
          <a:prstGeom prst="rect">
            <a:avLst/>
          </a:prstGeom>
          <a:noFill/>
          <a:ln>
            <a:noFill/>
          </a:ln>
        </p:spPr>
        <p:txBody>
          <a:bodyPr anchorCtr="0" anchor="t" bIns="0" lIns="0" spcFirstLastPara="1" rIns="0" wrap="square" tIns="0">
            <a:noAutofit/>
          </a:bodyPr>
          <a:lstStyle/>
          <a:p>
            <a:pPr indent="0" lvl="0" marL="0" marR="0" rtl="0" algn="l">
              <a:lnSpc>
                <a:spcPct val="113633"/>
              </a:lnSpc>
              <a:spcBef>
                <a:spcPts val="0"/>
              </a:spcBef>
              <a:spcAft>
                <a:spcPts val="0"/>
              </a:spcAft>
              <a:buClr>
                <a:srgbClr val="FFFFFF"/>
              </a:buClr>
              <a:buSzPts val="1687"/>
              <a:buFont typeface="Roboto"/>
              <a:buNone/>
            </a:pPr>
            <a:r>
              <a:rPr b="0" i="0" lang="en-US" sz="1687" u="none" cap="none" strike="noStrike">
                <a:solidFill>
                  <a:srgbClr val="FFFFFF"/>
                </a:solidFill>
                <a:latin typeface="Roboto"/>
                <a:ea typeface="Roboto"/>
                <a:cs typeface="Roboto"/>
                <a:sym typeface="Roboto"/>
              </a:rPr>
              <a:t>Acknowledge both positive and negative feedback from customers. This shows you value their input and are committed to continuous improvement.</a:t>
            </a:r>
            <a:endParaRPr b="0" i="0" sz="1800" u="none" cap="none" strike="noStrike">
              <a:solidFill>
                <a:schemeClr val="dk1"/>
              </a:solidFill>
              <a:latin typeface="Arial"/>
              <a:ea typeface="Arial"/>
              <a:cs typeface="Arial"/>
              <a:sym typeface="Arial"/>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1C2F36"/>
        </a:solidFill>
      </p:bgPr>
    </p:bg>
    <p:spTree>
      <p:nvGrpSpPr>
        <p:cNvPr id="215" name="Shape 215"/>
        <p:cNvGrpSpPr/>
        <p:nvPr/>
      </p:nvGrpSpPr>
      <p:grpSpPr>
        <a:xfrm>
          <a:off x="0" y="0"/>
          <a:ext cx="0" cy="0"/>
          <a:chOff x="0" y="0"/>
          <a:chExt cx="0" cy="0"/>
        </a:xfrm>
      </p:grpSpPr>
      <p:sp>
        <p:nvSpPr>
          <p:cNvPr id="216" name="Google Shape;216;p16"/>
          <p:cNvSpPr/>
          <p:nvPr/>
        </p:nvSpPr>
        <p:spPr>
          <a:xfrm>
            <a:off x="2228590" y="363794"/>
            <a:ext cx="7731771" cy="1096887"/>
          </a:xfrm>
          <a:prstGeom prst="rect">
            <a:avLst/>
          </a:prstGeom>
          <a:noFill/>
          <a:ln>
            <a:noFill/>
          </a:ln>
        </p:spPr>
        <p:txBody>
          <a:bodyPr anchorCtr="0" anchor="t" bIns="0" lIns="0" spcFirstLastPara="1" rIns="0" wrap="square" tIns="0">
            <a:noAutofit/>
          </a:bodyPr>
          <a:lstStyle/>
          <a:p>
            <a:pPr indent="0" lvl="0" marL="0" marR="0" rtl="0" algn="ctr">
              <a:lnSpc>
                <a:spcPct val="115200"/>
              </a:lnSpc>
              <a:spcBef>
                <a:spcPts val="0"/>
              </a:spcBef>
              <a:spcAft>
                <a:spcPts val="0"/>
              </a:spcAft>
              <a:buClr>
                <a:srgbClr val="FDFDFD"/>
              </a:buClr>
              <a:buSzPts val="3750"/>
              <a:buFont typeface="Lato"/>
              <a:buNone/>
            </a:pPr>
            <a:r>
              <a:rPr b="1" i="0" lang="en-US" sz="3750" u="none" cap="none" strike="noStrike">
                <a:solidFill>
                  <a:srgbClr val="FDFDFD"/>
                </a:solidFill>
                <a:latin typeface="Lato"/>
                <a:ea typeface="Lato"/>
                <a:cs typeface="Lato"/>
                <a:sym typeface="Lato"/>
              </a:rPr>
              <a:t>Step 3: Non-Monetary Incentives to Encourage Reviews</a:t>
            </a:r>
            <a:endParaRPr b="0" i="0" sz="1800" u="none" cap="none" strike="noStrike">
              <a:solidFill>
                <a:schemeClr val="dk1"/>
              </a:solidFill>
              <a:latin typeface="Arial"/>
              <a:ea typeface="Arial"/>
              <a:cs typeface="Arial"/>
              <a:sym typeface="Arial"/>
            </a:endParaRPr>
          </a:p>
        </p:txBody>
      </p:sp>
      <p:pic>
        <p:nvPicPr>
          <p:cNvPr descr="preencoded.png" id="217" name="Google Shape;217;p16"/>
          <p:cNvPicPr preferRelativeResize="0"/>
          <p:nvPr/>
        </p:nvPicPr>
        <p:blipFill rotWithShape="1">
          <a:blip r:embed="rId3">
            <a:alphaModFix/>
          </a:blip>
          <a:srcRect b="0" l="0" r="0" t="0"/>
          <a:stretch/>
        </p:blipFill>
        <p:spPr>
          <a:xfrm>
            <a:off x="476129" y="2418745"/>
            <a:ext cx="6018295" cy="847513"/>
          </a:xfrm>
          <a:prstGeom prst="rect">
            <a:avLst/>
          </a:prstGeom>
          <a:noFill/>
          <a:ln>
            <a:noFill/>
          </a:ln>
        </p:spPr>
      </p:pic>
      <p:sp>
        <p:nvSpPr>
          <p:cNvPr id="218" name="Google Shape;218;p16"/>
          <p:cNvSpPr/>
          <p:nvPr/>
        </p:nvSpPr>
        <p:spPr>
          <a:xfrm>
            <a:off x="666583" y="2672731"/>
            <a:ext cx="5644979" cy="346088"/>
          </a:xfrm>
          <a:prstGeom prst="rect">
            <a:avLst/>
          </a:prstGeom>
          <a:noFill/>
          <a:ln>
            <a:noFill/>
          </a:ln>
        </p:spPr>
        <p:txBody>
          <a:bodyPr anchorCtr="0" anchor="ctr" bIns="0" lIns="0" spcFirstLastPara="1" rIns="0" wrap="square" tIns="0">
            <a:noAutofit/>
          </a:bodyPr>
          <a:lstStyle/>
          <a:p>
            <a:pPr indent="0" lvl="0" marL="0" marR="0" rtl="0" algn="l">
              <a:lnSpc>
                <a:spcPct val="113583"/>
              </a:lnSpc>
              <a:spcBef>
                <a:spcPts val="0"/>
              </a:spcBef>
              <a:spcAft>
                <a:spcPts val="0"/>
              </a:spcAft>
              <a:buClr>
                <a:srgbClr val="FDFDFD"/>
              </a:buClr>
              <a:buSzPts val="2400"/>
              <a:buFont typeface="Roboto"/>
              <a:buNone/>
            </a:pPr>
            <a:r>
              <a:rPr b="1" i="0" lang="en-US" sz="2400" u="none" cap="none" strike="noStrike">
                <a:solidFill>
                  <a:srgbClr val="FDFDFD"/>
                </a:solidFill>
                <a:latin typeface="Roboto"/>
                <a:ea typeface="Roboto"/>
                <a:cs typeface="Roboto"/>
                <a:sym typeface="Roboto"/>
              </a:rPr>
              <a:t>Customer Appreciation Programs</a:t>
            </a:r>
            <a:endParaRPr b="0" i="0" sz="1800" u="none" cap="none" strike="noStrike">
              <a:solidFill>
                <a:schemeClr val="dk1"/>
              </a:solidFill>
              <a:latin typeface="Arial"/>
              <a:ea typeface="Arial"/>
              <a:cs typeface="Arial"/>
              <a:sym typeface="Arial"/>
            </a:endParaRPr>
          </a:p>
        </p:txBody>
      </p:sp>
      <p:pic>
        <p:nvPicPr>
          <p:cNvPr descr="preencoded.png" id="219" name="Google Shape;219;p16"/>
          <p:cNvPicPr preferRelativeResize="0"/>
          <p:nvPr/>
        </p:nvPicPr>
        <p:blipFill rotWithShape="1">
          <a:blip r:embed="rId4">
            <a:alphaModFix/>
          </a:blip>
          <a:srcRect b="0" l="0" r="0" t="0"/>
          <a:stretch/>
        </p:blipFill>
        <p:spPr>
          <a:xfrm>
            <a:off x="476129" y="3361484"/>
            <a:ext cx="7760934" cy="847513"/>
          </a:xfrm>
          <a:prstGeom prst="rect">
            <a:avLst/>
          </a:prstGeom>
          <a:noFill/>
          <a:ln>
            <a:noFill/>
          </a:ln>
        </p:spPr>
      </p:pic>
      <p:sp>
        <p:nvSpPr>
          <p:cNvPr id="220" name="Google Shape;220;p16"/>
          <p:cNvSpPr/>
          <p:nvPr/>
        </p:nvSpPr>
        <p:spPr>
          <a:xfrm>
            <a:off x="666583" y="3615471"/>
            <a:ext cx="7429473" cy="346088"/>
          </a:xfrm>
          <a:prstGeom prst="rect">
            <a:avLst/>
          </a:prstGeom>
          <a:noFill/>
          <a:ln>
            <a:noFill/>
          </a:ln>
        </p:spPr>
        <p:txBody>
          <a:bodyPr anchorCtr="0" anchor="ctr" bIns="0" lIns="0" spcFirstLastPara="1" rIns="0" wrap="square" tIns="0">
            <a:noAutofit/>
          </a:bodyPr>
          <a:lstStyle/>
          <a:p>
            <a:pPr indent="0" lvl="0" marL="0" marR="0" rtl="0" algn="l">
              <a:lnSpc>
                <a:spcPct val="113583"/>
              </a:lnSpc>
              <a:spcBef>
                <a:spcPts val="0"/>
              </a:spcBef>
              <a:spcAft>
                <a:spcPts val="0"/>
              </a:spcAft>
              <a:buClr>
                <a:srgbClr val="FDFDFD"/>
              </a:buClr>
              <a:buSzPts val="2400"/>
              <a:buFont typeface="Roboto"/>
              <a:buNone/>
            </a:pPr>
            <a:r>
              <a:rPr b="1" i="0" lang="en-US" sz="2400" u="none" cap="none" strike="noStrike">
                <a:solidFill>
                  <a:srgbClr val="FDFDFD"/>
                </a:solidFill>
                <a:latin typeface="Roboto"/>
                <a:ea typeface="Roboto"/>
                <a:cs typeface="Roboto"/>
                <a:sym typeface="Roboto"/>
              </a:rPr>
              <a:t>Newsletter Spotlight</a:t>
            </a:r>
            <a:endParaRPr b="0" i="0" sz="1800" u="none" cap="none" strike="noStrike">
              <a:solidFill>
                <a:schemeClr val="dk1"/>
              </a:solidFill>
              <a:latin typeface="Arial"/>
              <a:ea typeface="Arial"/>
              <a:cs typeface="Arial"/>
              <a:sym typeface="Arial"/>
            </a:endParaRPr>
          </a:p>
        </p:txBody>
      </p:sp>
      <p:pic>
        <p:nvPicPr>
          <p:cNvPr descr="preencoded.png" id="221" name="Google Shape;221;p16"/>
          <p:cNvPicPr preferRelativeResize="0"/>
          <p:nvPr/>
        </p:nvPicPr>
        <p:blipFill rotWithShape="1">
          <a:blip r:embed="rId5">
            <a:alphaModFix/>
          </a:blip>
          <a:srcRect b="0" l="0" r="0" t="0"/>
          <a:stretch/>
        </p:blipFill>
        <p:spPr>
          <a:xfrm>
            <a:off x="476129" y="4304224"/>
            <a:ext cx="11246213" cy="847513"/>
          </a:xfrm>
          <a:prstGeom prst="rect">
            <a:avLst/>
          </a:prstGeom>
          <a:noFill/>
          <a:ln>
            <a:noFill/>
          </a:ln>
        </p:spPr>
      </p:pic>
      <p:sp>
        <p:nvSpPr>
          <p:cNvPr id="222" name="Google Shape;222;p16"/>
          <p:cNvSpPr/>
          <p:nvPr/>
        </p:nvSpPr>
        <p:spPr>
          <a:xfrm>
            <a:off x="666583" y="4558210"/>
            <a:ext cx="10951012" cy="346088"/>
          </a:xfrm>
          <a:prstGeom prst="rect">
            <a:avLst/>
          </a:prstGeom>
          <a:noFill/>
          <a:ln>
            <a:noFill/>
          </a:ln>
        </p:spPr>
        <p:txBody>
          <a:bodyPr anchorCtr="0" anchor="ctr" bIns="0" lIns="0" spcFirstLastPara="1" rIns="0" wrap="square" tIns="0">
            <a:noAutofit/>
          </a:bodyPr>
          <a:lstStyle/>
          <a:p>
            <a:pPr indent="0" lvl="0" marL="0" marR="0" rtl="0" algn="l">
              <a:lnSpc>
                <a:spcPct val="113583"/>
              </a:lnSpc>
              <a:spcBef>
                <a:spcPts val="0"/>
              </a:spcBef>
              <a:spcAft>
                <a:spcPts val="0"/>
              </a:spcAft>
              <a:buClr>
                <a:srgbClr val="1B2F35"/>
              </a:buClr>
              <a:buSzPts val="2400"/>
              <a:buFont typeface="Roboto"/>
              <a:buNone/>
            </a:pPr>
            <a:r>
              <a:rPr b="1" i="0" lang="en-US" sz="2400" u="none" cap="none" strike="noStrike">
                <a:solidFill>
                  <a:srgbClr val="1B2F35"/>
                </a:solidFill>
                <a:latin typeface="Roboto"/>
                <a:ea typeface="Roboto"/>
                <a:cs typeface="Roboto"/>
                <a:sym typeface="Roboto"/>
              </a:rPr>
              <a:t>Handwritten Thank-You Notes</a:t>
            </a:r>
            <a:endParaRPr b="0" i="0" sz="1800" u="none" cap="none" strike="noStrike">
              <a:solidFill>
                <a:schemeClr val="dk1"/>
              </a:solidFill>
              <a:latin typeface="Arial"/>
              <a:ea typeface="Arial"/>
              <a:cs typeface="Arial"/>
              <a:sym typeface="Arial"/>
            </a:endParaRPr>
          </a:p>
        </p:txBody>
      </p:sp>
      <p:pic>
        <p:nvPicPr>
          <p:cNvPr descr="preencoded.png" id="223" name="Google Shape;223;p16"/>
          <p:cNvPicPr preferRelativeResize="0"/>
          <p:nvPr/>
        </p:nvPicPr>
        <p:blipFill rotWithShape="1">
          <a:blip r:embed="rId6">
            <a:alphaModFix/>
          </a:blip>
          <a:srcRect b="0" l="0" r="0" t="0"/>
          <a:stretch/>
        </p:blipFill>
        <p:spPr>
          <a:xfrm>
            <a:off x="476129" y="5246962"/>
            <a:ext cx="4275656" cy="857036"/>
          </a:xfrm>
          <a:prstGeom prst="rect">
            <a:avLst/>
          </a:prstGeom>
          <a:noFill/>
          <a:ln>
            <a:noFill/>
          </a:ln>
        </p:spPr>
      </p:pic>
      <p:sp>
        <p:nvSpPr>
          <p:cNvPr id="224" name="Google Shape;224;p16"/>
          <p:cNvSpPr/>
          <p:nvPr/>
        </p:nvSpPr>
        <p:spPr>
          <a:xfrm>
            <a:off x="666583" y="5500949"/>
            <a:ext cx="3860485" cy="346088"/>
          </a:xfrm>
          <a:prstGeom prst="rect">
            <a:avLst/>
          </a:prstGeom>
          <a:noFill/>
          <a:ln>
            <a:noFill/>
          </a:ln>
        </p:spPr>
        <p:txBody>
          <a:bodyPr anchorCtr="0" anchor="ctr" bIns="0" lIns="0" spcFirstLastPara="1" rIns="0" wrap="square" tIns="0">
            <a:noAutofit/>
          </a:bodyPr>
          <a:lstStyle/>
          <a:p>
            <a:pPr indent="0" lvl="0" marL="0" marR="0" rtl="0" algn="l">
              <a:lnSpc>
                <a:spcPct val="113583"/>
              </a:lnSpc>
              <a:spcBef>
                <a:spcPts val="0"/>
              </a:spcBef>
              <a:spcAft>
                <a:spcPts val="0"/>
              </a:spcAft>
              <a:buClr>
                <a:srgbClr val="FDFDFD"/>
              </a:buClr>
              <a:buSzPts val="2400"/>
              <a:buFont typeface="Roboto"/>
              <a:buNone/>
            </a:pPr>
            <a:r>
              <a:rPr b="1" i="0" lang="en-US" sz="2400" u="none" cap="none" strike="noStrike">
                <a:solidFill>
                  <a:srgbClr val="FDFDFD"/>
                </a:solidFill>
                <a:latin typeface="Roboto"/>
                <a:ea typeface="Roboto"/>
                <a:cs typeface="Roboto"/>
                <a:sym typeface="Roboto"/>
              </a:rPr>
              <a:t>Branded Merchandise</a:t>
            </a:r>
            <a:endParaRPr b="0" i="0" sz="1800" u="none" cap="none" strike="noStrike">
              <a:solidFill>
                <a:schemeClr val="dk1"/>
              </a:solidFill>
              <a:latin typeface="Arial"/>
              <a:ea typeface="Arial"/>
              <a:cs typeface="Arial"/>
              <a:sym typeface="Arial"/>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DFDFD"/>
        </a:solidFill>
      </p:bgPr>
    </p:bg>
    <p:spTree>
      <p:nvGrpSpPr>
        <p:cNvPr id="229" name="Shape 229"/>
        <p:cNvGrpSpPr/>
        <p:nvPr/>
      </p:nvGrpSpPr>
      <p:grpSpPr>
        <a:xfrm>
          <a:off x="0" y="0"/>
          <a:ext cx="0" cy="0"/>
          <a:chOff x="0" y="0"/>
          <a:chExt cx="0" cy="0"/>
        </a:xfrm>
      </p:grpSpPr>
      <p:sp>
        <p:nvSpPr>
          <p:cNvPr id="230" name="Google Shape;230;p17"/>
          <p:cNvSpPr/>
          <p:nvPr/>
        </p:nvSpPr>
        <p:spPr>
          <a:xfrm>
            <a:off x="0" y="363794"/>
            <a:ext cx="12188952" cy="548443"/>
          </a:xfrm>
          <a:prstGeom prst="rect">
            <a:avLst/>
          </a:prstGeom>
          <a:noFill/>
          <a:ln>
            <a:noFill/>
          </a:ln>
        </p:spPr>
        <p:txBody>
          <a:bodyPr anchorCtr="0" anchor="t" bIns="0" lIns="0" spcFirstLastPara="1" rIns="0" wrap="square" tIns="0">
            <a:noAutofit/>
          </a:bodyPr>
          <a:lstStyle/>
          <a:p>
            <a:pPr indent="0" lvl="0" marL="0" marR="0" rtl="0" algn="ctr">
              <a:lnSpc>
                <a:spcPct val="115200"/>
              </a:lnSpc>
              <a:spcBef>
                <a:spcPts val="0"/>
              </a:spcBef>
              <a:spcAft>
                <a:spcPts val="0"/>
              </a:spcAft>
              <a:buClr>
                <a:srgbClr val="1B2F35"/>
              </a:buClr>
              <a:buSzPts val="3750"/>
              <a:buFont typeface="Lato"/>
              <a:buNone/>
            </a:pPr>
            <a:r>
              <a:rPr b="1" i="0" lang="en-US" sz="3750" u="none" cap="none" strike="noStrike">
                <a:solidFill>
                  <a:srgbClr val="1B2F35"/>
                </a:solidFill>
                <a:latin typeface="Lato"/>
                <a:ea typeface="Lato"/>
                <a:cs typeface="Lato"/>
                <a:sym typeface="Lato"/>
              </a:rPr>
              <a:t>Create a Customer Appreciation Program</a:t>
            </a:r>
            <a:endParaRPr b="0" i="0" sz="1800" u="none" cap="none" strike="noStrike">
              <a:solidFill>
                <a:schemeClr val="dk1"/>
              </a:solidFill>
              <a:latin typeface="Arial"/>
              <a:ea typeface="Arial"/>
              <a:cs typeface="Arial"/>
              <a:sym typeface="Arial"/>
            </a:endParaRPr>
          </a:p>
        </p:txBody>
      </p:sp>
      <p:pic>
        <p:nvPicPr>
          <p:cNvPr descr="preencoded.png" id="231" name="Google Shape;231;p17"/>
          <p:cNvPicPr preferRelativeResize="0"/>
          <p:nvPr/>
        </p:nvPicPr>
        <p:blipFill rotWithShape="1">
          <a:blip r:embed="rId3">
            <a:alphaModFix/>
          </a:blip>
          <a:srcRect b="0" l="0" r="0" t="0"/>
          <a:stretch/>
        </p:blipFill>
        <p:spPr>
          <a:xfrm>
            <a:off x="476129" y="2397765"/>
            <a:ext cx="2961534" cy="1190327"/>
          </a:xfrm>
          <a:prstGeom prst="rect">
            <a:avLst/>
          </a:prstGeom>
          <a:noFill/>
          <a:ln>
            <a:noFill/>
          </a:ln>
        </p:spPr>
      </p:pic>
      <p:sp>
        <p:nvSpPr>
          <p:cNvPr id="232" name="Google Shape;232;p17"/>
          <p:cNvSpPr/>
          <p:nvPr/>
        </p:nvSpPr>
        <p:spPr>
          <a:xfrm>
            <a:off x="552312" y="2862023"/>
            <a:ext cx="2513971" cy="259491"/>
          </a:xfrm>
          <a:prstGeom prst="rect">
            <a:avLst/>
          </a:prstGeom>
          <a:noFill/>
          <a:ln>
            <a:noFill/>
          </a:ln>
        </p:spPr>
        <p:txBody>
          <a:bodyPr anchorCtr="0" anchor="t" bIns="0" lIns="0" spcFirstLastPara="1" rIns="0" wrap="square" tIns="0">
            <a:noAutofit/>
          </a:bodyPr>
          <a:lstStyle/>
          <a:p>
            <a:pPr indent="0" lvl="0" marL="0" marR="0" rtl="0" algn="ctr">
              <a:lnSpc>
                <a:spcPct val="113611"/>
              </a:lnSpc>
              <a:spcBef>
                <a:spcPts val="0"/>
              </a:spcBef>
              <a:spcAft>
                <a:spcPts val="0"/>
              </a:spcAft>
              <a:buClr>
                <a:srgbClr val="1B2F35"/>
              </a:buClr>
              <a:buSzPts val="1800"/>
              <a:buFont typeface="Roboto"/>
              <a:buNone/>
            </a:pPr>
            <a:r>
              <a:rPr b="1" i="0" lang="en-US" sz="1800" u="none" cap="none" strike="noStrike">
                <a:solidFill>
                  <a:srgbClr val="1B2F35"/>
                </a:solidFill>
                <a:latin typeface="Roboto"/>
                <a:ea typeface="Roboto"/>
                <a:cs typeface="Roboto"/>
                <a:sym typeface="Roboto"/>
              </a:rPr>
              <a:t>Define Loyalty Perks</a:t>
            </a:r>
            <a:endParaRPr b="0" i="0" sz="1800" u="none" cap="none" strike="noStrike">
              <a:solidFill>
                <a:schemeClr val="dk1"/>
              </a:solidFill>
              <a:latin typeface="Arial"/>
              <a:ea typeface="Arial"/>
              <a:cs typeface="Arial"/>
              <a:sym typeface="Arial"/>
            </a:endParaRPr>
          </a:p>
        </p:txBody>
      </p:sp>
      <p:sp>
        <p:nvSpPr>
          <p:cNvPr id="233" name="Google Shape;233;p17"/>
          <p:cNvSpPr/>
          <p:nvPr/>
        </p:nvSpPr>
        <p:spPr>
          <a:xfrm>
            <a:off x="761810" y="3740931"/>
            <a:ext cx="2513971" cy="1514394"/>
          </a:xfrm>
          <a:prstGeom prst="rect">
            <a:avLst/>
          </a:prstGeom>
          <a:noFill/>
          <a:ln>
            <a:noFill/>
          </a:ln>
        </p:spPr>
        <p:txBody>
          <a:bodyPr anchorCtr="0" anchor="t" bIns="0" lIns="0" spcFirstLastPara="1" rIns="0" wrap="square" tIns="0">
            <a:noAutofit/>
          </a:bodyPr>
          <a:lstStyle/>
          <a:p>
            <a:pPr indent="0" lvl="0" marL="0" marR="0" rtl="0" algn="l">
              <a:lnSpc>
                <a:spcPct val="113600"/>
              </a:lnSpc>
              <a:spcBef>
                <a:spcPts val="0"/>
              </a:spcBef>
              <a:spcAft>
                <a:spcPts val="0"/>
              </a:spcAft>
              <a:buClr>
                <a:srgbClr val="1C2F35"/>
              </a:buClr>
              <a:buSzPts val="1500"/>
              <a:buFont typeface="Roboto"/>
              <a:buNone/>
            </a:pPr>
            <a:r>
              <a:rPr b="0" i="0" lang="en-US" sz="1500" u="none" cap="none" strike="noStrike">
                <a:solidFill>
                  <a:srgbClr val="1C2F35"/>
                </a:solidFill>
                <a:latin typeface="Roboto"/>
                <a:ea typeface="Roboto"/>
                <a:cs typeface="Roboto"/>
                <a:sym typeface="Roboto"/>
              </a:rPr>
              <a:t>Outline a tiered loyalty program with benefits like exclusive offers, early access to new products, or entry into product raffles for customers who leave reviews.</a:t>
            </a:r>
            <a:endParaRPr b="0" i="0" sz="1800" u="none" cap="none" strike="noStrike">
              <a:solidFill>
                <a:schemeClr val="dk1"/>
              </a:solidFill>
              <a:latin typeface="Arial"/>
              <a:ea typeface="Arial"/>
              <a:cs typeface="Arial"/>
              <a:sym typeface="Arial"/>
            </a:endParaRPr>
          </a:p>
        </p:txBody>
      </p:sp>
      <p:pic>
        <p:nvPicPr>
          <p:cNvPr descr="preencoded.png" id="234" name="Google Shape;234;p17"/>
          <p:cNvPicPr preferRelativeResize="0"/>
          <p:nvPr/>
        </p:nvPicPr>
        <p:blipFill rotWithShape="1">
          <a:blip r:embed="rId4">
            <a:alphaModFix/>
          </a:blip>
          <a:srcRect b="0" l="0" r="0" t="0"/>
          <a:stretch/>
        </p:blipFill>
        <p:spPr>
          <a:xfrm>
            <a:off x="3237691" y="2397765"/>
            <a:ext cx="2961534" cy="1190327"/>
          </a:xfrm>
          <a:prstGeom prst="rect">
            <a:avLst/>
          </a:prstGeom>
          <a:noFill/>
          <a:ln>
            <a:noFill/>
          </a:ln>
        </p:spPr>
      </p:pic>
      <p:sp>
        <p:nvSpPr>
          <p:cNvPr id="235" name="Google Shape;235;p17"/>
          <p:cNvSpPr/>
          <p:nvPr/>
        </p:nvSpPr>
        <p:spPr>
          <a:xfrm>
            <a:off x="3613834" y="2733468"/>
            <a:ext cx="2199725" cy="518983"/>
          </a:xfrm>
          <a:prstGeom prst="rect">
            <a:avLst/>
          </a:prstGeom>
          <a:noFill/>
          <a:ln>
            <a:noFill/>
          </a:ln>
        </p:spPr>
        <p:txBody>
          <a:bodyPr anchorCtr="0" anchor="t" bIns="0" lIns="0" spcFirstLastPara="1" rIns="0" wrap="square" tIns="0">
            <a:noAutofit/>
          </a:bodyPr>
          <a:lstStyle/>
          <a:p>
            <a:pPr indent="0" lvl="0" marL="0" marR="0" rtl="0" algn="ctr">
              <a:lnSpc>
                <a:spcPct val="113611"/>
              </a:lnSpc>
              <a:spcBef>
                <a:spcPts val="0"/>
              </a:spcBef>
              <a:spcAft>
                <a:spcPts val="0"/>
              </a:spcAft>
              <a:buClr>
                <a:srgbClr val="1B2F35"/>
              </a:buClr>
              <a:buSzPts val="1800"/>
              <a:buFont typeface="Roboto"/>
              <a:buNone/>
            </a:pPr>
            <a:r>
              <a:rPr b="1" i="0" lang="en-US" sz="1800" u="none" cap="none" strike="noStrike">
                <a:solidFill>
                  <a:srgbClr val="1B2F35"/>
                </a:solidFill>
                <a:latin typeface="Roboto"/>
                <a:ea typeface="Roboto"/>
                <a:cs typeface="Roboto"/>
                <a:sym typeface="Roboto"/>
              </a:rPr>
              <a:t>Create Thank-You Notes</a:t>
            </a:r>
            <a:endParaRPr b="0" i="0" sz="1800" u="none" cap="none" strike="noStrike">
              <a:solidFill>
                <a:schemeClr val="dk1"/>
              </a:solidFill>
              <a:latin typeface="Arial"/>
              <a:ea typeface="Arial"/>
              <a:cs typeface="Arial"/>
              <a:sym typeface="Arial"/>
            </a:endParaRPr>
          </a:p>
        </p:txBody>
      </p:sp>
      <p:sp>
        <p:nvSpPr>
          <p:cNvPr id="236" name="Google Shape;236;p17"/>
          <p:cNvSpPr/>
          <p:nvPr/>
        </p:nvSpPr>
        <p:spPr>
          <a:xfrm>
            <a:off x="3523369" y="3740931"/>
            <a:ext cx="2513971" cy="1947078"/>
          </a:xfrm>
          <a:prstGeom prst="rect">
            <a:avLst/>
          </a:prstGeom>
          <a:noFill/>
          <a:ln>
            <a:noFill/>
          </a:ln>
        </p:spPr>
        <p:txBody>
          <a:bodyPr anchorCtr="0" anchor="t" bIns="0" lIns="0" spcFirstLastPara="1" rIns="0" wrap="square" tIns="0">
            <a:noAutofit/>
          </a:bodyPr>
          <a:lstStyle/>
          <a:p>
            <a:pPr indent="0" lvl="0" marL="0" marR="0" rtl="0" algn="l">
              <a:lnSpc>
                <a:spcPct val="113600"/>
              </a:lnSpc>
              <a:spcBef>
                <a:spcPts val="0"/>
              </a:spcBef>
              <a:spcAft>
                <a:spcPts val="0"/>
              </a:spcAft>
              <a:buClr>
                <a:srgbClr val="1C2F35"/>
              </a:buClr>
              <a:buSzPts val="1500"/>
              <a:buFont typeface="Roboto"/>
              <a:buNone/>
            </a:pPr>
            <a:r>
              <a:rPr b="0" i="0" lang="en-US" sz="1500" u="none" cap="none" strike="noStrike">
                <a:solidFill>
                  <a:srgbClr val="1C2F35"/>
                </a:solidFill>
                <a:latin typeface="Roboto"/>
                <a:ea typeface="Roboto"/>
                <a:cs typeface="Roboto"/>
                <a:sym typeface="Roboto"/>
              </a:rPr>
              <a:t>Design personalized, handwritten thank-you notes to send to customers expressing gratitude for their feedback. Consider including a small branded item like a sticker or button.</a:t>
            </a:r>
            <a:endParaRPr b="0" i="0" sz="1800" u="none" cap="none" strike="noStrike">
              <a:solidFill>
                <a:schemeClr val="dk1"/>
              </a:solidFill>
              <a:latin typeface="Arial"/>
              <a:ea typeface="Arial"/>
              <a:cs typeface="Arial"/>
              <a:sym typeface="Arial"/>
            </a:endParaRPr>
          </a:p>
        </p:txBody>
      </p:sp>
      <p:pic>
        <p:nvPicPr>
          <p:cNvPr descr="preencoded.png" id="237" name="Google Shape;237;p17"/>
          <p:cNvPicPr preferRelativeResize="0"/>
          <p:nvPr/>
        </p:nvPicPr>
        <p:blipFill rotWithShape="1">
          <a:blip r:embed="rId5">
            <a:alphaModFix/>
          </a:blip>
          <a:srcRect b="0" l="0" r="0" t="0"/>
          <a:stretch/>
        </p:blipFill>
        <p:spPr>
          <a:xfrm>
            <a:off x="5999252" y="2397765"/>
            <a:ext cx="2952012" cy="1190327"/>
          </a:xfrm>
          <a:prstGeom prst="rect">
            <a:avLst/>
          </a:prstGeom>
          <a:noFill/>
          <a:ln>
            <a:noFill/>
          </a:ln>
        </p:spPr>
      </p:pic>
      <p:sp>
        <p:nvSpPr>
          <p:cNvPr id="238" name="Google Shape;238;p17"/>
          <p:cNvSpPr/>
          <p:nvPr/>
        </p:nvSpPr>
        <p:spPr>
          <a:xfrm>
            <a:off x="6375393" y="2733468"/>
            <a:ext cx="2199725" cy="518983"/>
          </a:xfrm>
          <a:prstGeom prst="rect">
            <a:avLst/>
          </a:prstGeom>
          <a:noFill/>
          <a:ln>
            <a:noFill/>
          </a:ln>
        </p:spPr>
        <p:txBody>
          <a:bodyPr anchorCtr="0" anchor="t" bIns="0" lIns="0" spcFirstLastPara="1" rIns="0" wrap="square" tIns="0">
            <a:noAutofit/>
          </a:bodyPr>
          <a:lstStyle/>
          <a:p>
            <a:pPr indent="0" lvl="0" marL="0" marR="0" rtl="0" algn="ctr">
              <a:lnSpc>
                <a:spcPct val="113611"/>
              </a:lnSpc>
              <a:spcBef>
                <a:spcPts val="0"/>
              </a:spcBef>
              <a:spcAft>
                <a:spcPts val="0"/>
              </a:spcAft>
              <a:buClr>
                <a:srgbClr val="1B2F35"/>
              </a:buClr>
              <a:buSzPts val="1800"/>
              <a:buFont typeface="Roboto"/>
              <a:buNone/>
            </a:pPr>
            <a:r>
              <a:rPr b="1" i="0" lang="en-US" sz="1800" u="none" cap="none" strike="noStrike">
                <a:solidFill>
                  <a:srgbClr val="1B2F35"/>
                </a:solidFill>
                <a:latin typeface="Roboto"/>
                <a:ea typeface="Roboto"/>
                <a:cs typeface="Roboto"/>
                <a:sym typeface="Roboto"/>
              </a:rPr>
              <a:t>Highlight Top Reviewers</a:t>
            </a:r>
            <a:endParaRPr b="0" i="0" sz="1800" u="none" cap="none" strike="noStrike">
              <a:solidFill>
                <a:schemeClr val="dk1"/>
              </a:solidFill>
              <a:latin typeface="Arial"/>
              <a:ea typeface="Arial"/>
              <a:cs typeface="Arial"/>
              <a:sym typeface="Arial"/>
            </a:endParaRPr>
          </a:p>
        </p:txBody>
      </p:sp>
      <p:sp>
        <p:nvSpPr>
          <p:cNvPr id="239" name="Google Shape;239;p17"/>
          <p:cNvSpPr/>
          <p:nvPr/>
        </p:nvSpPr>
        <p:spPr>
          <a:xfrm>
            <a:off x="6284928" y="3740931"/>
            <a:ext cx="2513971" cy="649026"/>
          </a:xfrm>
          <a:prstGeom prst="rect">
            <a:avLst/>
          </a:prstGeom>
          <a:noFill/>
          <a:ln>
            <a:noFill/>
          </a:ln>
        </p:spPr>
        <p:txBody>
          <a:bodyPr anchorCtr="0" anchor="t" bIns="0" lIns="0" spcFirstLastPara="1" rIns="0" wrap="square" tIns="0">
            <a:noAutofit/>
          </a:bodyPr>
          <a:lstStyle/>
          <a:p>
            <a:pPr indent="0" lvl="0" marL="0" marR="0" rtl="0" algn="l">
              <a:lnSpc>
                <a:spcPct val="113600"/>
              </a:lnSpc>
              <a:spcBef>
                <a:spcPts val="0"/>
              </a:spcBef>
              <a:spcAft>
                <a:spcPts val="0"/>
              </a:spcAft>
              <a:buClr>
                <a:srgbClr val="1C2F35"/>
              </a:buClr>
              <a:buSzPts val="1500"/>
              <a:buFont typeface="Roboto"/>
              <a:buNone/>
            </a:pPr>
            <a:r>
              <a:rPr b="0" i="0" lang="en-US" sz="1500" u="none" cap="none" strike="noStrike">
                <a:solidFill>
                  <a:srgbClr val="1C2F35"/>
                </a:solidFill>
                <a:latin typeface="Roboto"/>
                <a:ea typeface="Roboto"/>
                <a:cs typeface="Roboto"/>
                <a:sym typeface="Roboto"/>
              </a:rPr>
              <a:t>Recognize your most engaged reviewers by featuring them as</a:t>
            </a:r>
            <a:endParaRPr b="0" i="0" sz="1800" u="none" cap="none" strike="noStrike">
              <a:solidFill>
                <a:schemeClr val="dk1"/>
              </a:solidFill>
              <a:latin typeface="Arial"/>
              <a:ea typeface="Arial"/>
              <a:cs typeface="Arial"/>
              <a:sym typeface="Arial"/>
            </a:endParaRPr>
          </a:p>
        </p:txBody>
      </p:sp>
      <p:pic>
        <p:nvPicPr>
          <p:cNvPr descr="preencoded.png" id="240" name="Google Shape;240;p17"/>
          <p:cNvPicPr preferRelativeResize="0"/>
          <p:nvPr/>
        </p:nvPicPr>
        <p:blipFill rotWithShape="1">
          <a:blip r:embed="rId6">
            <a:alphaModFix/>
          </a:blip>
          <a:srcRect b="0" l="0" r="0" t="0"/>
          <a:stretch/>
        </p:blipFill>
        <p:spPr>
          <a:xfrm>
            <a:off x="8760806" y="2397765"/>
            <a:ext cx="2961534" cy="1190327"/>
          </a:xfrm>
          <a:prstGeom prst="rect">
            <a:avLst/>
          </a:prstGeom>
          <a:noFill/>
          <a:ln>
            <a:noFill/>
          </a:ln>
        </p:spPr>
      </p:pic>
      <p:sp>
        <p:nvSpPr>
          <p:cNvPr id="241" name="Google Shape;241;p17"/>
          <p:cNvSpPr/>
          <p:nvPr/>
        </p:nvSpPr>
        <p:spPr>
          <a:xfrm>
            <a:off x="9136953" y="2733468"/>
            <a:ext cx="2199725" cy="518983"/>
          </a:xfrm>
          <a:prstGeom prst="rect">
            <a:avLst/>
          </a:prstGeom>
          <a:noFill/>
          <a:ln>
            <a:noFill/>
          </a:ln>
        </p:spPr>
        <p:txBody>
          <a:bodyPr anchorCtr="0" anchor="t" bIns="0" lIns="0" spcFirstLastPara="1" rIns="0" wrap="square" tIns="0">
            <a:noAutofit/>
          </a:bodyPr>
          <a:lstStyle/>
          <a:p>
            <a:pPr indent="0" lvl="0" marL="0" marR="0" rtl="0" algn="ctr">
              <a:lnSpc>
                <a:spcPct val="113611"/>
              </a:lnSpc>
              <a:spcBef>
                <a:spcPts val="0"/>
              </a:spcBef>
              <a:spcAft>
                <a:spcPts val="0"/>
              </a:spcAft>
              <a:buClr>
                <a:srgbClr val="FDFDFD"/>
              </a:buClr>
              <a:buSzPts val="1800"/>
              <a:buFont typeface="Roboto"/>
              <a:buNone/>
            </a:pPr>
            <a:r>
              <a:rPr b="1" i="0" lang="en-US" sz="1800" u="none" cap="none" strike="noStrike">
                <a:solidFill>
                  <a:srgbClr val="FDFDFD"/>
                </a:solidFill>
                <a:latin typeface="Roboto"/>
                <a:ea typeface="Roboto"/>
                <a:cs typeface="Roboto"/>
                <a:sym typeface="Roboto"/>
              </a:rPr>
              <a:t>Share and Refine the Plan</a:t>
            </a:r>
            <a:endParaRPr b="0" i="0" sz="1800" u="none" cap="none" strike="noStrike">
              <a:solidFill>
                <a:schemeClr val="dk1"/>
              </a:solidFill>
              <a:latin typeface="Arial"/>
              <a:ea typeface="Arial"/>
              <a:cs typeface="Arial"/>
              <a:sym typeface="Arial"/>
            </a:endParaRPr>
          </a:p>
        </p:txBody>
      </p:sp>
      <p:sp>
        <p:nvSpPr>
          <p:cNvPr id="242" name="Google Shape;242;p17"/>
          <p:cNvSpPr/>
          <p:nvPr/>
        </p:nvSpPr>
        <p:spPr>
          <a:xfrm>
            <a:off x="9046488" y="3740931"/>
            <a:ext cx="2513971" cy="1514394"/>
          </a:xfrm>
          <a:prstGeom prst="rect">
            <a:avLst/>
          </a:prstGeom>
          <a:noFill/>
          <a:ln>
            <a:noFill/>
          </a:ln>
        </p:spPr>
        <p:txBody>
          <a:bodyPr anchorCtr="0" anchor="t" bIns="0" lIns="0" spcFirstLastPara="1" rIns="0" wrap="square" tIns="0">
            <a:noAutofit/>
          </a:bodyPr>
          <a:lstStyle/>
          <a:p>
            <a:pPr indent="0" lvl="0" marL="0" marR="0" rtl="0" algn="l">
              <a:lnSpc>
                <a:spcPct val="113600"/>
              </a:lnSpc>
              <a:spcBef>
                <a:spcPts val="0"/>
              </a:spcBef>
              <a:spcAft>
                <a:spcPts val="0"/>
              </a:spcAft>
              <a:buClr>
                <a:srgbClr val="1C2F35"/>
              </a:buClr>
              <a:buSzPts val="1500"/>
              <a:buFont typeface="Roboto"/>
              <a:buNone/>
            </a:pPr>
            <a:r>
              <a:rPr b="0" i="0" lang="en-US" sz="1500" u="none" cap="none" strike="noStrike">
                <a:solidFill>
                  <a:srgbClr val="1C2F35"/>
                </a:solidFill>
                <a:latin typeface="Roboto"/>
                <a:ea typeface="Roboto"/>
                <a:cs typeface="Roboto"/>
                <a:sym typeface="Roboto"/>
              </a:rPr>
              <a:t>Present your customer appreciation program to a partner or colleague and gather their feedback to refine and improve the plan before implementation.</a:t>
            </a:r>
            <a:endParaRPr b="0" i="0" sz="1800" u="none" cap="none" strike="noStrike">
              <a:solidFill>
                <a:schemeClr val="dk1"/>
              </a:solidFill>
              <a:latin typeface="Arial"/>
              <a:ea typeface="Arial"/>
              <a:cs typeface="Arial"/>
              <a:sym typeface="Arial"/>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0F9D58"/>
        </a:solidFill>
      </p:bgPr>
    </p:bg>
    <p:spTree>
      <p:nvGrpSpPr>
        <p:cNvPr id="247" name="Shape 247"/>
        <p:cNvGrpSpPr/>
        <p:nvPr/>
      </p:nvGrpSpPr>
      <p:grpSpPr>
        <a:xfrm>
          <a:off x="0" y="0"/>
          <a:ext cx="0" cy="0"/>
          <a:chOff x="0" y="0"/>
          <a:chExt cx="0" cy="0"/>
        </a:xfrm>
      </p:grpSpPr>
      <p:sp>
        <p:nvSpPr>
          <p:cNvPr id="248" name="Google Shape;248;p18"/>
          <p:cNvSpPr/>
          <p:nvPr/>
        </p:nvSpPr>
        <p:spPr>
          <a:xfrm>
            <a:off x="380905" y="1502342"/>
            <a:ext cx="7657138" cy="2961683"/>
          </a:xfrm>
          <a:prstGeom prst="rect">
            <a:avLst/>
          </a:prstGeom>
          <a:noFill/>
          <a:ln>
            <a:noFill/>
          </a:ln>
        </p:spPr>
        <p:txBody>
          <a:bodyPr anchorCtr="0" anchor="t" bIns="0" lIns="0" spcFirstLastPara="1" rIns="0" wrap="square" tIns="0">
            <a:noAutofit/>
          </a:bodyPr>
          <a:lstStyle/>
          <a:p>
            <a:pPr indent="0" lvl="0" marL="0" marR="0" rtl="0" algn="l">
              <a:lnSpc>
                <a:spcPct val="115200"/>
              </a:lnSpc>
              <a:spcBef>
                <a:spcPts val="0"/>
              </a:spcBef>
              <a:spcAft>
                <a:spcPts val="0"/>
              </a:spcAft>
              <a:buClr>
                <a:srgbClr val="FDFDFD"/>
              </a:buClr>
              <a:buSzPts val="6750"/>
              <a:buFont typeface="Lato"/>
              <a:buNone/>
            </a:pPr>
            <a:r>
              <a:rPr b="1" i="0" lang="en-US" sz="6750" u="none" cap="none" strike="noStrike">
                <a:solidFill>
                  <a:srgbClr val="FDFDFD"/>
                </a:solidFill>
                <a:latin typeface="Lato"/>
                <a:ea typeface="Lato"/>
                <a:cs typeface="Lato"/>
                <a:sym typeface="Lato"/>
              </a:rPr>
              <a:t>Measuring and Analyzing Review Performance</a:t>
            </a:r>
            <a:endParaRPr b="0" i="0" sz="1800" u="none" cap="none" strike="noStrike">
              <a:solidFill>
                <a:schemeClr val="dk1"/>
              </a:solidFill>
              <a:latin typeface="Arial"/>
              <a:ea typeface="Arial"/>
              <a:cs typeface="Arial"/>
              <a:sym typeface="Arial"/>
            </a:endParaRPr>
          </a:p>
        </p:txBody>
      </p:sp>
      <p:sp>
        <p:nvSpPr>
          <p:cNvPr id="249" name="Google Shape;249;p18"/>
          <p:cNvSpPr/>
          <p:nvPr/>
        </p:nvSpPr>
        <p:spPr>
          <a:xfrm>
            <a:off x="380905" y="4625910"/>
            <a:ext cx="8243731" cy="584153"/>
          </a:xfrm>
          <a:prstGeom prst="rect">
            <a:avLst/>
          </a:prstGeom>
          <a:noFill/>
          <a:ln>
            <a:noFill/>
          </a:ln>
        </p:spPr>
        <p:txBody>
          <a:bodyPr anchorCtr="0" anchor="t" bIns="0" lIns="0" spcFirstLastPara="1" rIns="0" wrap="square" tIns="0">
            <a:noAutofit/>
          </a:bodyPr>
          <a:lstStyle/>
          <a:p>
            <a:pPr indent="0" lvl="0" marL="0" marR="0" rtl="0" algn="l">
              <a:lnSpc>
                <a:spcPct val="113580"/>
              </a:lnSpc>
              <a:spcBef>
                <a:spcPts val="0"/>
              </a:spcBef>
              <a:spcAft>
                <a:spcPts val="0"/>
              </a:spcAft>
              <a:buClr>
                <a:srgbClr val="FFFFFF"/>
              </a:buClr>
              <a:buSzPts val="2025"/>
              <a:buFont typeface="Roboto"/>
              <a:buNone/>
            </a:pPr>
            <a:r>
              <a:rPr b="0" i="0" lang="en-US" sz="2025" u="none" cap="none" strike="noStrike">
                <a:solidFill>
                  <a:srgbClr val="FFFFFF"/>
                </a:solidFill>
                <a:latin typeface="Roboto"/>
                <a:ea typeface="Roboto"/>
                <a:cs typeface="Roboto"/>
                <a:sym typeface="Roboto"/>
              </a:rPr>
              <a:t>A guide to setting up a system to track review metrics and use the data for continuous improvement.</a:t>
            </a:r>
            <a:endParaRPr b="0" i="0" sz="1800" u="none" cap="none" strike="noStrike">
              <a:solidFill>
                <a:schemeClr val="dk1"/>
              </a:solidFill>
              <a:latin typeface="Arial"/>
              <a:ea typeface="Arial"/>
              <a:cs typeface="Arial"/>
              <a:sym typeface="Arial"/>
            </a:endParaRPr>
          </a:p>
        </p:txBody>
      </p:sp>
      <p:pic>
        <p:nvPicPr>
          <p:cNvPr descr="preencoded.png" id="250" name="Google Shape;250;p18"/>
          <p:cNvPicPr preferRelativeResize="0"/>
          <p:nvPr/>
        </p:nvPicPr>
        <p:blipFill rotWithShape="1">
          <a:blip r:embed="rId3">
            <a:alphaModFix/>
          </a:blip>
          <a:srcRect b="0" l="30008" r="30008" t="0"/>
          <a:stretch/>
        </p:blipFill>
        <p:spPr>
          <a:xfrm>
            <a:off x="8379905" y="0"/>
            <a:ext cx="3809047" cy="6856286"/>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1C2F36"/>
        </a:solidFill>
      </p:bgPr>
    </p:bg>
    <p:spTree>
      <p:nvGrpSpPr>
        <p:cNvPr id="255" name="Shape 255"/>
        <p:cNvGrpSpPr/>
        <p:nvPr/>
      </p:nvGrpSpPr>
      <p:grpSpPr>
        <a:xfrm>
          <a:off x="0" y="0"/>
          <a:ext cx="0" cy="0"/>
          <a:chOff x="0" y="0"/>
          <a:chExt cx="0" cy="0"/>
        </a:xfrm>
      </p:grpSpPr>
      <p:sp>
        <p:nvSpPr>
          <p:cNvPr id="256" name="Google Shape;256;p19"/>
          <p:cNvSpPr/>
          <p:nvPr/>
        </p:nvSpPr>
        <p:spPr>
          <a:xfrm>
            <a:off x="0" y="363794"/>
            <a:ext cx="12188952" cy="548443"/>
          </a:xfrm>
          <a:prstGeom prst="rect">
            <a:avLst/>
          </a:prstGeom>
          <a:noFill/>
          <a:ln>
            <a:noFill/>
          </a:ln>
        </p:spPr>
        <p:txBody>
          <a:bodyPr anchorCtr="0" anchor="t" bIns="0" lIns="0" spcFirstLastPara="1" rIns="0" wrap="square" tIns="0">
            <a:noAutofit/>
          </a:bodyPr>
          <a:lstStyle/>
          <a:p>
            <a:pPr indent="0" lvl="0" marL="0" marR="0" rtl="0" algn="ctr">
              <a:lnSpc>
                <a:spcPct val="115200"/>
              </a:lnSpc>
              <a:spcBef>
                <a:spcPts val="0"/>
              </a:spcBef>
              <a:spcAft>
                <a:spcPts val="0"/>
              </a:spcAft>
              <a:buClr>
                <a:srgbClr val="FDFDFD"/>
              </a:buClr>
              <a:buSzPts val="3750"/>
              <a:buFont typeface="Lato"/>
              <a:buNone/>
            </a:pPr>
            <a:r>
              <a:rPr b="1" i="0" lang="en-US" sz="3750" u="none" cap="none" strike="noStrike">
                <a:solidFill>
                  <a:srgbClr val="FDFDFD"/>
                </a:solidFill>
                <a:latin typeface="Lato"/>
                <a:ea typeface="Lato"/>
                <a:cs typeface="Lato"/>
                <a:sym typeface="Lato"/>
              </a:rPr>
              <a:t>What We'll Cover</a:t>
            </a:r>
            <a:endParaRPr b="0" i="0" sz="1800" u="none" cap="none" strike="noStrike">
              <a:solidFill>
                <a:schemeClr val="dk1"/>
              </a:solidFill>
              <a:latin typeface="Arial"/>
              <a:ea typeface="Arial"/>
              <a:cs typeface="Arial"/>
              <a:sym typeface="Arial"/>
            </a:endParaRPr>
          </a:p>
        </p:txBody>
      </p:sp>
      <p:sp>
        <p:nvSpPr>
          <p:cNvPr id="257" name="Google Shape;257;p19"/>
          <p:cNvSpPr/>
          <p:nvPr/>
        </p:nvSpPr>
        <p:spPr>
          <a:xfrm>
            <a:off x="2761559" y="2155683"/>
            <a:ext cx="1428393" cy="1428393"/>
          </a:xfrm>
          <a:prstGeom prst="ellipse">
            <a:avLst/>
          </a:prstGeom>
          <a:solidFill>
            <a:srgbClr val="4285F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descr="preencoded.png" id="258" name="Google Shape;258;p19"/>
          <p:cNvPicPr preferRelativeResize="0"/>
          <p:nvPr/>
        </p:nvPicPr>
        <p:blipFill rotWithShape="1">
          <a:blip r:embed="rId3">
            <a:alphaModFix/>
          </a:blip>
          <a:srcRect b="0" l="0" r="0" t="0"/>
          <a:stretch/>
        </p:blipFill>
        <p:spPr>
          <a:xfrm>
            <a:off x="3157716" y="2551838"/>
            <a:ext cx="638015" cy="638015"/>
          </a:xfrm>
          <a:prstGeom prst="rect">
            <a:avLst/>
          </a:prstGeom>
          <a:noFill/>
          <a:ln>
            <a:noFill/>
          </a:ln>
        </p:spPr>
      </p:pic>
      <p:sp>
        <p:nvSpPr>
          <p:cNvPr id="259" name="Google Shape;259;p19"/>
          <p:cNvSpPr/>
          <p:nvPr/>
        </p:nvSpPr>
        <p:spPr>
          <a:xfrm>
            <a:off x="1448866" y="3681682"/>
            <a:ext cx="4053779" cy="259491"/>
          </a:xfrm>
          <a:prstGeom prst="rect">
            <a:avLst/>
          </a:prstGeom>
          <a:noFill/>
          <a:ln>
            <a:noFill/>
          </a:ln>
        </p:spPr>
        <p:txBody>
          <a:bodyPr anchorCtr="0" anchor="t" bIns="0" lIns="0" spcFirstLastPara="1" rIns="0" wrap="square" tIns="0">
            <a:noAutofit/>
          </a:bodyPr>
          <a:lstStyle/>
          <a:p>
            <a:pPr indent="0" lvl="0" marL="0" marR="0" rtl="0" algn="ctr">
              <a:lnSpc>
                <a:spcPct val="113611"/>
              </a:lnSpc>
              <a:spcBef>
                <a:spcPts val="0"/>
              </a:spcBef>
              <a:spcAft>
                <a:spcPts val="0"/>
              </a:spcAft>
              <a:buClr>
                <a:srgbClr val="FDFDFD"/>
              </a:buClr>
              <a:buSzPts val="1800"/>
              <a:buFont typeface="Roboto"/>
              <a:buNone/>
            </a:pPr>
            <a:r>
              <a:rPr b="1" i="0" lang="en-US" sz="1800" u="none" cap="none" strike="noStrike">
                <a:solidFill>
                  <a:srgbClr val="FDFDFD"/>
                </a:solidFill>
                <a:latin typeface="Roboto"/>
                <a:ea typeface="Roboto"/>
                <a:cs typeface="Roboto"/>
                <a:sym typeface="Roboto"/>
              </a:rPr>
              <a:t>Objective</a:t>
            </a:r>
            <a:endParaRPr b="0" i="0" sz="1800" u="none" cap="none" strike="noStrike">
              <a:solidFill>
                <a:schemeClr val="dk1"/>
              </a:solidFill>
              <a:latin typeface="Arial"/>
              <a:ea typeface="Arial"/>
              <a:cs typeface="Arial"/>
              <a:sym typeface="Arial"/>
            </a:endParaRPr>
          </a:p>
        </p:txBody>
      </p:sp>
      <p:sp>
        <p:nvSpPr>
          <p:cNvPr id="260" name="Google Shape;260;p19"/>
          <p:cNvSpPr/>
          <p:nvPr/>
        </p:nvSpPr>
        <p:spPr>
          <a:xfrm>
            <a:off x="1448866" y="4041756"/>
            <a:ext cx="4053779" cy="432684"/>
          </a:xfrm>
          <a:prstGeom prst="rect">
            <a:avLst/>
          </a:prstGeom>
          <a:noFill/>
          <a:ln>
            <a:noFill/>
          </a:ln>
        </p:spPr>
        <p:txBody>
          <a:bodyPr anchorCtr="0" anchor="t" bIns="0" lIns="0" spcFirstLastPara="1" rIns="0" wrap="square" tIns="0">
            <a:noAutofit/>
          </a:bodyPr>
          <a:lstStyle/>
          <a:p>
            <a:pPr indent="0" lvl="0" marL="0" marR="0" rtl="0" algn="ctr">
              <a:lnSpc>
                <a:spcPct val="113600"/>
              </a:lnSpc>
              <a:spcBef>
                <a:spcPts val="0"/>
              </a:spcBef>
              <a:spcAft>
                <a:spcPts val="0"/>
              </a:spcAft>
              <a:buClr>
                <a:srgbClr val="FFFFFF"/>
              </a:buClr>
              <a:buSzPts val="1500"/>
              <a:buFont typeface="Roboto"/>
              <a:buNone/>
            </a:pPr>
            <a:r>
              <a:rPr b="0" i="0" lang="en-US" sz="1500" u="none" cap="none" strike="noStrike">
                <a:solidFill>
                  <a:srgbClr val="FFFFFF"/>
                </a:solidFill>
                <a:latin typeface="Roboto"/>
                <a:ea typeface="Roboto"/>
                <a:cs typeface="Roboto"/>
                <a:sym typeface="Roboto"/>
              </a:rPr>
              <a:t>Set up a system to track review metrics and use the data for continuous improvement.</a:t>
            </a:r>
            <a:endParaRPr b="0" i="0" sz="1800" u="none" cap="none" strike="noStrike">
              <a:solidFill>
                <a:schemeClr val="dk1"/>
              </a:solidFill>
              <a:latin typeface="Arial"/>
              <a:ea typeface="Arial"/>
              <a:cs typeface="Arial"/>
              <a:sym typeface="Arial"/>
            </a:endParaRPr>
          </a:p>
        </p:txBody>
      </p:sp>
      <p:sp>
        <p:nvSpPr>
          <p:cNvPr id="261" name="Google Shape;261;p19"/>
          <p:cNvSpPr/>
          <p:nvPr/>
        </p:nvSpPr>
        <p:spPr>
          <a:xfrm>
            <a:off x="7999000" y="2155683"/>
            <a:ext cx="1428393" cy="1428393"/>
          </a:xfrm>
          <a:prstGeom prst="ellipse">
            <a:avLst/>
          </a:prstGeom>
          <a:solidFill>
            <a:srgbClr val="DB4437"/>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descr="preencoded.png" id="262" name="Google Shape;262;p19"/>
          <p:cNvPicPr preferRelativeResize="0"/>
          <p:nvPr/>
        </p:nvPicPr>
        <p:blipFill rotWithShape="1">
          <a:blip r:embed="rId4">
            <a:alphaModFix/>
          </a:blip>
          <a:srcRect b="0" l="0" r="0" t="0"/>
          <a:stretch/>
        </p:blipFill>
        <p:spPr>
          <a:xfrm>
            <a:off x="8378418" y="2618794"/>
            <a:ext cx="676106" cy="504699"/>
          </a:xfrm>
          <a:prstGeom prst="rect">
            <a:avLst/>
          </a:prstGeom>
          <a:noFill/>
          <a:ln>
            <a:noFill/>
          </a:ln>
        </p:spPr>
      </p:pic>
      <p:sp>
        <p:nvSpPr>
          <p:cNvPr id="263" name="Google Shape;263;p19"/>
          <p:cNvSpPr/>
          <p:nvPr/>
        </p:nvSpPr>
        <p:spPr>
          <a:xfrm>
            <a:off x="6633932" y="3681682"/>
            <a:ext cx="4158528" cy="259491"/>
          </a:xfrm>
          <a:prstGeom prst="rect">
            <a:avLst/>
          </a:prstGeom>
          <a:noFill/>
          <a:ln>
            <a:noFill/>
          </a:ln>
        </p:spPr>
        <p:txBody>
          <a:bodyPr anchorCtr="0" anchor="t" bIns="0" lIns="0" spcFirstLastPara="1" rIns="0" wrap="square" tIns="0">
            <a:noAutofit/>
          </a:bodyPr>
          <a:lstStyle/>
          <a:p>
            <a:pPr indent="0" lvl="0" marL="0" marR="0" rtl="0" algn="ctr">
              <a:lnSpc>
                <a:spcPct val="113611"/>
              </a:lnSpc>
              <a:spcBef>
                <a:spcPts val="0"/>
              </a:spcBef>
              <a:spcAft>
                <a:spcPts val="0"/>
              </a:spcAft>
              <a:buClr>
                <a:srgbClr val="FDFDFD"/>
              </a:buClr>
              <a:buSzPts val="1800"/>
              <a:buFont typeface="Roboto"/>
              <a:buNone/>
            </a:pPr>
            <a:r>
              <a:rPr b="1" i="0" lang="en-US" sz="1800" u="none" cap="none" strike="noStrike">
                <a:solidFill>
                  <a:srgbClr val="FDFDFD"/>
                </a:solidFill>
                <a:latin typeface="Roboto"/>
                <a:ea typeface="Roboto"/>
                <a:cs typeface="Roboto"/>
                <a:sym typeface="Roboto"/>
              </a:rPr>
              <a:t>Topics Covered</a:t>
            </a:r>
            <a:endParaRPr b="0" i="0" sz="1800" u="none" cap="none" strike="noStrike">
              <a:solidFill>
                <a:schemeClr val="dk1"/>
              </a:solidFill>
              <a:latin typeface="Arial"/>
              <a:ea typeface="Arial"/>
              <a:cs typeface="Arial"/>
              <a:sym typeface="Arial"/>
            </a:endParaRPr>
          </a:p>
        </p:txBody>
      </p:sp>
      <p:sp>
        <p:nvSpPr>
          <p:cNvPr id="264" name="Google Shape;264;p19"/>
          <p:cNvSpPr/>
          <p:nvPr/>
        </p:nvSpPr>
        <p:spPr>
          <a:xfrm>
            <a:off x="6633932" y="4041756"/>
            <a:ext cx="4158528" cy="432684"/>
          </a:xfrm>
          <a:prstGeom prst="rect">
            <a:avLst/>
          </a:prstGeom>
          <a:noFill/>
          <a:ln>
            <a:noFill/>
          </a:ln>
        </p:spPr>
        <p:txBody>
          <a:bodyPr anchorCtr="0" anchor="t" bIns="0" lIns="0" spcFirstLastPara="1" rIns="0" wrap="square" tIns="0">
            <a:noAutofit/>
          </a:bodyPr>
          <a:lstStyle/>
          <a:p>
            <a:pPr indent="0" lvl="0" marL="0" marR="0" rtl="0" algn="ctr">
              <a:lnSpc>
                <a:spcPct val="113600"/>
              </a:lnSpc>
              <a:spcBef>
                <a:spcPts val="0"/>
              </a:spcBef>
              <a:spcAft>
                <a:spcPts val="0"/>
              </a:spcAft>
              <a:buClr>
                <a:srgbClr val="FFFFFF"/>
              </a:buClr>
              <a:buSzPts val="1500"/>
              <a:buFont typeface="Roboto"/>
              <a:buNone/>
            </a:pPr>
            <a:r>
              <a:rPr b="0" i="0" lang="en-US" sz="1500" u="none" cap="none" strike="noStrike">
                <a:solidFill>
                  <a:srgbClr val="FFFFFF"/>
                </a:solidFill>
                <a:latin typeface="Roboto"/>
                <a:ea typeface="Roboto"/>
                <a:cs typeface="Roboto"/>
                <a:sym typeface="Roboto"/>
              </a:rPr>
              <a:t>Key metrics to monitor, analyzing trends, and using feedback to improve operations.</a:t>
            </a:r>
            <a:endParaRPr b="0" i="0" sz="1800" u="none" cap="none" strike="noStrike">
              <a:solidFill>
                <a:schemeClr val="dk1"/>
              </a:solidFill>
              <a:latin typeface="Arial"/>
              <a:ea typeface="Arial"/>
              <a:cs typeface="Arial"/>
              <a:sym typeface="Arial"/>
            </a:endParaRPr>
          </a:p>
        </p:txBody>
      </p:sp>
      <p:sp>
        <p:nvSpPr>
          <p:cNvPr id="265" name="Google Shape;265;p19"/>
          <p:cNvSpPr/>
          <p:nvPr/>
        </p:nvSpPr>
        <p:spPr>
          <a:xfrm>
            <a:off x="0" y="5551687"/>
            <a:ext cx="12188952" cy="1304599"/>
          </a:xfrm>
          <a:prstGeom prst="rect">
            <a:avLst/>
          </a:prstGeom>
          <a:solidFill>
            <a:srgbClr val="4285F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6" name="Google Shape;266;p19"/>
          <p:cNvSpPr/>
          <p:nvPr/>
        </p:nvSpPr>
        <p:spPr>
          <a:xfrm>
            <a:off x="1182903" y="5876051"/>
            <a:ext cx="9823147" cy="649026"/>
          </a:xfrm>
          <a:prstGeom prst="rect">
            <a:avLst/>
          </a:prstGeom>
          <a:noFill/>
          <a:ln>
            <a:noFill/>
          </a:ln>
        </p:spPr>
        <p:txBody>
          <a:bodyPr anchorCtr="0" anchor="t" bIns="0" lIns="0" spcFirstLastPara="1" rIns="0" wrap="square" tIns="0">
            <a:noAutofit/>
          </a:bodyPr>
          <a:lstStyle/>
          <a:p>
            <a:pPr indent="0" lvl="0" marL="0" marR="0" rtl="0" algn="ctr">
              <a:lnSpc>
                <a:spcPct val="113600"/>
              </a:lnSpc>
              <a:spcBef>
                <a:spcPts val="0"/>
              </a:spcBef>
              <a:spcAft>
                <a:spcPts val="0"/>
              </a:spcAft>
              <a:buClr>
                <a:srgbClr val="FDFDFD"/>
              </a:buClr>
              <a:buSzPts val="2250"/>
              <a:buFont typeface="Roboto"/>
              <a:buNone/>
            </a:pPr>
            <a:r>
              <a:rPr b="1" i="0" lang="en-US" sz="2250" u="none" cap="none" strike="noStrike">
                <a:solidFill>
                  <a:srgbClr val="FDFDFD"/>
                </a:solidFill>
                <a:latin typeface="Roboto"/>
                <a:ea typeface="Roboto"/>
                <a:cs typeface="Roboto"/>
                <a:sym typeface="Roboto"/>
              </a:rPr>
              <a:t>By implementing a review metrics tracking system, you can gain valuable insights to drive continuous improvement for your business.</a:t>
            </a:r>
            <a:endParaRPr b="0" i="0" sz="1800" u="none" cap="none" strike="noStrike">
              <a:solidFill>
                <a:schemeClr val="dk1"/>
              </a:solidFill>
              <a:latin typeface="Arial"/>
              <a:ea typeface="Arial"/>
              <a:cs typeface="Arial"/>
              <a:sym typeface="Arial"/>
            </a:endParaRPr>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DFDFD"/>
        </a:solidFill>
      </p:bgPr>
    </p:bg>
    <p:spTree>
      <p:nvGrpSpPr>
        <p:cNvPr id="271" name="Shape 271"/>
        <p:cNvGrpSpPr/>
        <p:nvPr/>
      </p:nvGrpSpPr>
      <p:grpSpPr>
        <a:xfrm>
          <a:off x="0" y="0"/>
          <a:ext cx="0" cy="0"/>
          <a:chOff x="0" y="0"/>
          <a:chExt cx="0" cy="0"/>
        </a:xfrm>
      </p:grpSpPr>
      <p:sp>
        <p:nvSpPr>
          <p:cNvPr id="272" name="Google Shape;272;p20"/>
          <p:cNvSpPr/>
          <p:nvPr/>
        </p:nvSpPr>
        <p:spPr>
          <a:xfrm>
            <a:off x="476131" y="476131"/>
            <a:ext cx="5515501" cy="5913546"/>
          </a:xfrm>
          <a:prstGeom prst="rect">
            <a:avLst/>
          </a:prstGeom>
          <a:solidFill>
            <a:srgbClr val="4285F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descr="preencoded.png" id="273" name="Google Shape;273;p20"/>
          <p:cNvPicPr preferRelativeResize="0"/>
          <p:nvPr/>
        </p:nvPicPr>
        <p:blipFill rotWithShape="1">
          <a:blip r:embed="rId3">
            <a:alphaModFix/>
          </a:blip>
          <a:srcRect b="0" l="18877" r="18876" t="0"/>
          <a:stretch/>
        </p:blipFill>
        <p:spPr>
          <a:xfrm>
            <a:off x="476131" y="476131"/>
            <a:ext cx="5515501" cy="5913546"/>
          </a:xfrm>
          <a:prstGeom prst="rect">
            <a:avLst/>
          </a:prstGeom>
          <a:noFill/>
          <a:ln>
            <a:noFill/>
          </a:ln>
        </p:spPr>
      </p:pic>
      <p:sp>
        <p:nvSpPr>
          <p:cNvPr id="274" name="Google Shape;274;p20"/>
          <p:cNvSpPr/>
          <p:nvPr/>
        </p:nvSpPr>
        <p:spPr>
          <a:xfrm>
            <a:off x="6400688" y="1992162"/>
            <a:ext cx="5369686" cy="1096887"/>
          </a:xfrm>
          <a:prstGeom prst="rect">
            <a:avLst/>
          </a:prstGeom>
          <a:noFill/>
          <a:ln>
            <a:noFill/>
          </a:ln>
        </p:spPr>
        <p:txBody>
          <a:bodyPr anchorCtr="0" anchor="t" bIns="0" lIns="0" spcFirstLastPara="1" rIns="0" wrap="square" tIns="0">
            <a:noAutofit/>
          </a:bodyPr>
          <a:lstStyle/>
          <a:p>
            <a:pPr indent="0" lvl="0" marL="0" marR="0" rtl="0" algn="ctr">
              <a:lnSpc>
                <a:spcPct val="115200"/>
              </a:lnSpc>
              <a:spcBef>
                <a:spcPts val="0"/>
              </a:spcBef>
              <a:spcAft>
                <a:spcPts val="0"/>
              </a:spcAft>
              <a:buClr>
                <a:srgbClr val="1B2F35"/>
              </a:buClr>
              <a:buSzPts val="3750"/>
              <a:buFont typeface="Lato"/>
              <a:buNone/>
            </a:pPr>
            <a:r>
              <a:rPr b="1" i="0" lang="en-US" sz="3750" u="none" cap="none" strike="noStrike">
                <a:solidFill>
                  <a:srgbClr val="1B2F35"/>
                </a:solidFill>
                <a:latin typeface="Lato"/>
                <a:ea typeface="Lato"/>
                <a:cs typeface="Lato"/>
                <a:sym typeface="Lato"/>
              </a:rPr>
              <a:t>Why Analyzing Review Data is Critical</a:t>
            </a:r>
            <a:endParaRPr b="0" i="0" sz="1800" u="none" cap="none" strike="noStrike">
              <a:solidFill>
                <a:schemeClr val="dk1"/>
              </a:solidFill>
              <a:latin typeface="Arial"/>
              <a:ea typeface="Arial"/>
              <a:cs typeface="Arial"/>
              <a:sym typeface="Arial"/>
            </a:endParaRPr>
          </a:p>
        </p:txBody>
      </p:sp>
      <p:sp>
        <p:nvSpPr>
          <p:cNvPr id="275" name="Google Shape;275;p20"/>
          <p:cNvSpPr/>
          <p:nvPr/>
        </p:nvSpPr>
        <p:spPr>
          <a:xfrm>
            <a:off x="6215413" y="3236054"/>
            <a:ext cx="5740235" cy="1556948"/>
          </a:xfrm>
          <a:prstGeom prst="rect">
            <a:avLst/>
          </a:prstGeom>
          <a:noFill/>
          <a:ln>
            <a:noFill/>
          </a:ln>
        </p:spPr>
        <p:txBody>
          <a:bodyPr anchorCtr="0" anchor="t" bIns="0" lIns="0" spcFirstLastPara="1" rIns="0" wrap="square" tIns="0">
            <a:noAutofit/>
          </a:bodyPr>
          <a:lstStyle/>
          <a:p>
            <a:pPr indent="0" lvl="0" marL="0" marR="0" rtl="0" algn="ctr">
              <a:lnSpc>
                <a:spcPct val="113611"/>
              </a:lnSpc>
              <a:spcBef>
                <a:spcPts val="0"/>
              </a:spcBef>
              <a:spcAft>
                <a:spcPts val="0"/>
              </a:spcAft>
              <a:buClr>
                <a:srgbClr val="1C2F35"/>
              </a:buClr>
              <a:buSzPts val="1800"/>
              <a:buFont typeface="Roboto"/>
              <a:buNone/>
            </a:pPr>
            <a:r>
              <a:rPr b="0" i="0" lang="en-US" sz="1800" u="none" cap="none" strike="noStrike">
                <a:solidFill>
                  <a:srgbClr val="1C2F35"/>
                </a:solidFill>
                <a:latin typeface="Roboto"/>
                <a:ea typeface="Roboto"/>
                <a:cs typeface="Roboto"/>
                <a:sym typeface="Roboto"/>
              </a:rPr>
              <a:t>Tracking review data provides valuable insights into customer sentiment and business operations. By monitoring key metrics, you can identify trends, pinpoint areas for improvement, and make informed decisions to enhance your review strategy.</a:t>
            </a:r>
            <a:endParaRPr b="0" i="0" sz="1800" u="none" cap="none" strike="noStrike">
              <a:solidFill>
                <a:schemeClr val="dk1"/>
              </a:solidFill>
              <a:latin typeface="Arial"/>
              <a:ea typeface="Arial"/>
              <a:cs typeface="Arial"/>
              <a:sym typeface="Arial"/>
            </a:endParaRPr>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1C2F36"/>
        </a:solidFill>
      </p:bgPr>
    </p:bg>
    <p:spTree>
      <p:nvGrpSpPr>
        <p:cNvPr id="280" name="Shape 280"/>
        <p:cNvGrpSpPr/>
        <p:nvPr/>
      </p:nvGrpSpPr>
      <p:grpSpPr>
        <a:xfrm>
          <a:off x="0" y="0"/>
          <a:ext cx="0" cy="0"/>
          <a:chOff x="0" y="0"/>
          <a:chExt cx="0" cy="0"/>
        </a:xfrm>
      </p:grpSpPr>
      <p:sp>
        <p:nvSpPr>
          <p:cNvPr id="281" name="Google Shape;281;p21"/>
          <p:cNvSpPr/>
          <p:nvPr/>
        </p:nvSpPr>
        <p:spPr>
          <a:xfrm>
            <a:off x="0" y="363794"/>
            <a:ext cx="12188952" cy="548443"/>
          </a:xfrm>
          <a:prstGeom prst="rect">
            <a:avLst/>
          </a:prstGeom>
          <a:noFill/>
          <a:ln>
            <a:noFill/>
          </a:ln>
        </p:spPr>
        <p:txBody>
          <a:bodyPr anchorCtr="0" anchor="t" bIns="0" lIns="0" spcFirstLastPara="1" rIns="0" wrap="square" tIns="0">
            <a:noAutofit/>
          </a:bodyPr>
          <a:lstStyle/>
          <a:p>
            <a:pPr indent="0" lvl="0" marL="0" marR="0" rtl="0" algn="ctr">
              <a:lnSpc>
                <a:spcPct val="115200"/>
              </a:lnSpc>
              <a:spcBef>
                <a:spcPts val="0"/>
              </a:spcBef>
              <a:spcAft>
                <a:spcPts val="0"/>
              </a:spcAft>
              <a:buClr>
                <a:srgbClr val="FDFDFD"/>
              </a:buClr>
              <a:buSzPts val="3750"/>
              <a:buFont typeface="Lato"/>
              <a:buNone/>
            </a:pPr>
            <a:r>
              <a:rPr b="1" i="0" lang="en-US" sz="3750" u="none" cap="none" strike="noStrike">
                <a:solidFill>
                  <a:srgbClr val="FDFDFD"/>
                </a:solidFill>
                <a:latin typeface="Lato"/>
                <a:ea typeface="Lato"/>
                <a:cs typeface="Lato"/>
                <a:sym typeface="Lato"/>
              </a:rPr>
              <a:t>Key Metrics to Monitor for Review Performance</a:t>
            </a:r>
            <a:endParaRPr b="0" i="0" sz="1800" u="none" cap="none" strike="noStrike">
              <a:solidFill>
                <a:schemeClr val="dk1"/>
              </a:solidFill>
              <a:latin typeface="Arial"/>
              <a:ea typeface="Arial"/>
              <a:cs typeface="Arial"/>
              <a:sym typeface="Arial"/>
            </a:endParaRPr>
          </a:p>
        </p:txBody>
      </p:sp>
      <p:pic>
        <p:nvPicPr>
          <p:cNvPr descr="preencoded.png" id="282" name="Google Shape;282;p21"/>
          <p:cNvPicPr preferRelativeResize="0"/>
          <p:nvPr/>
        </p:nvPicPr>
        <p:blipFill rotWithShape="1">
          <a:blip r:embed="rId3">
            <a:alphaModFix/>
          </a:blip>
          <a:srcRect b="0" l="0" r="0" t="0"/>
          <a:stretch/>
        </p:blipFill>
        <p:spPr>
          <a:xfrm>
            <a:off x="476129" y="2536736"/>
            <a:ext cx="11255735" cy="2885353"/>
          </a:xfrm>
          <a:prstGeom prst="rect">
            <a:avLst/>
          </a:prstGeom>
          <a:noFill/>
          <a:ln>
            <a:noFill/>
          </a:ln>
        </p:spPr>
      </p:pic>
      <p:pic>
        <p:nvPicPr>
          <p:cNvPr descr="preencoded.png" id="283" name="Google Shape;283;p21"/>
          <p:cNvPicPr preferRelativeResize="0"/>
          <p:nvPr/>
        </p:nvPicPr>
        <p:blipFill rotWithShape="1">
          <a:blip r:embed="rId4">
            <a:alphaModFix/>
          </a:blip>
          <a:srcRect b="0" l="0" r="0" t="0"/>
          <a:stretch/>
        </p:blipFill>
        <p:spPr>
          <a:xfrm>
            <a:off x="476129" y="2536736"/>
            <a:ext cx="11246213" cy="2875831"/>
          </a:xfrm>
          <a:prstGeom prst="rect">
            <a:avLst/>
          </a:prstGeom>
          <a:noFill/>
          <a:ln>
            <a:noFill/>
          </a:ln>
        </p:spPr>
      </p:pic>
      <p:sp>
        <p:nvSpPr>
          <p:cNvPr id="284" name="Google Shape;284;p21"/>
          <p:cNvSpPr/>
          <p:nvPr/>
        </p:nvSpPr>
        <p:spPr>
          <a:xfrm>
            <a:off x="476131" y="2536826"/>
            <a:ext cx="2809173" cy="782240"/>
          </a:xfrm>
          <a:prstGeom prst="rect">
            <a:avLst/>
          </a:prstGeom>
          <a:noFill/>
          <a:ln>
            <a:noFill/>
          </a:ln>
        </p:spPr>
        <p:txBody>
          <a:bodyPr anchorCtr="0" anchor="ctr" bIns="45700" lIns="91425" spcFirstLastPara="1" rIns="91425" wrap="square" tIns="45700">
            <a:noAutofit/>
          </a:bodyPr>
          <a:lstStyle/>
          <a:p>
            <a:pPr indent="0" lvl="0" marL="0" marR="0" rtl="0" algn="ctr">
              <a:lnSpc>
                <a:spcPct val="80000"/>
              </a:lnSpc>
              <a:spcBef>
                <a:spcPts val="0"/>
              </a:spcBef>
              <a:spcAft>
                <a:spcPts val="0"/>
              </a:spcAft>
              <a:buClr>
                <a:srgbClr val="FDFDFD"/>
              </a:buClr>
              <a:buSzPts val="1700"/>
              <a:buFont typeface="Roboto"/>
              <a:buNone/>
            </a:pPr>
            <a:r>
              <a:rPr b="0" i="0" lang="en-US" sz="1700" u="none" cap="none" strike="noStrike">
                <a:solidFill>
                  <a:srgbClr val="FDFDFD"/>
                </a:solidFill>
                <a:latin typeface="Roboto"/>
                <a:ea typeface="Roboto"/>
                <a:cs typeface="Roboto"/>
                <a:sym typeface="Roboto"/>
              </a:rPr>
              <a:t>Review Count</a:t>
            </a:r>
            <a:endParaRPr b="0" i="0" sz="1530" u="none" cap="none" strike="noStrike">
              <a:solidFill>
                <a:schemeClr val="dk1"/>
              </a:solidFill>
              <a:latin typeface="Arial"/>
              <a:ea typeface="Arial"/>
              <a:cs typeface="Arial"/>
              <a:sym typeface="Arial"/>
            </a:endParaRPr>
          </a:p>
        </p:txBody>
      </p:sp>
      <p:sp>
        <p:nvSpPr>
          <p:cNvPr id="285" name="Google Shape;285;p21"/>
          <p:cNvSpPr/>
          <p:nvPr/>
        </p:nvSpPr>
        <p:spPr>
          <a:xfrm>
            <a:off x="3285303" y="2536826"/>
            <a:ext cx="2809173" cy="782240"/>
          </a:xfrm>
          <a:prstGeom prst="rect">
            <a:avLst/>
          </a:prstGeom>
          <a:noFill/>
          <a:ln>
            <a:noFill/>
          </a:ln>
        </p:spPr>
        <p:txBody>
          <a:bodyPr anchorCtr="0" anchor="ctr" bIns="45700" lIns="91425" spcFirstLastPara="1" rIns="91425" wrap="square" tIns="45700">
            <a:noAutofit/>
          </a:bodyPr>
          <a:lstStyle/>
          <a:p>
            <a:pPr indent="0" lvl="0" marL="0" marR="0" rtl="0" algn="ctr">
              <a:lnSpc>
                <a:spcPct val="80000"/>
              </a:lnSpc>
              <a:spcBef>
                <a:spcPts val="0"/>
              </a:spcBef>
              <a:spcAft>
                <a:spcPts val="0"/>
              </a:spcAft>
              <a:buClr>
                <a:srgbClr val="FDFDFD"/>
              </a:buClr>
              <a:buSzPts val="1700"/>
              <a:buFont typeface="Roboto"/>
              <a:buNone/>
            </a:pPr>
            <a:r>
              <a:rPr b="0" i="0" lang="en-US" sz="1700" u="none" cap="none" strike="noStrike">
                <a:solidFill>
                  <a:srgbClr val="FDFDFD"/>
                </a:solidFill>
                <a:latin typeface="Roboto"/>
                <a:ea typeface="Roboto"/>
                <a:cs typeface="Roboto"/>
                <a:sym typeface="Roboto"/>
              </a:rPr>
              <a:t>Star Rating</a:t>
            </a:r>
            <a:endParaRPr b="0" i="0" sz="1530" u="none" cap="none" strike="noStrike">
              <a:solidFill>
                <a:schemeClr val="dk1"/>
              </a:solidFill>
              <a:latin typeface="Arial"/>
              <a:ea typeface="Arial"/>
              <a:cs typeface="Arial"/>
              <a:sym typeface="Arial"/>
            </a:endParaRPr>
          </a:p>
        </p:txBody>
      </p:sp>
      <p:sp>
        <p:nvSpPr>
          <p:cNvPr id="286" name="Google Shape;286;p21"/>
          <p:cNvSpPr/>
          <p:nvPr/>
        </p:nvSpPr>
        <p:spPr>
          <a:xfrm>
            <a:off x="6094476" y="2536826"/>
            <a:ext cx="2809173" cy="782240"/>
          </a:xfrm>
          <a:prstGeom prst="rect">
            <a:avLst/>
          </a:prstGeom>
          <a:noFill/>
          <a:ln>
            <a:noFill/>
          </a:ln>
        </p:spPr>
        <p:txBody>
          <a:bodyPr anchorCtr="0" anchor="ctr" bIns="45700" lIns="91425" spcFirstLastPara="1" rIns="91425" wrap="square" tIns="45700">
            <a:noAutofit/>
          </a:bodyPr>
          <a:lstStyle/>
          <a:p>
            <a:pPr indent="0" lvl="0" marL="0" marR="0" rtl="0" algn="ctr">
              <a:lnSpc>
                <a:spcPct val="80000"/>
              </a:lnSpc>
              <a:spcBef>
                <a:spcPts val="0"/>
              </a:spcBef>
              <a:spcAft>
                <a:spcPts val="0"/>
              </a:spcAft>
              <a:buClr>
                <a:srgbClr val="FDFDFD"/>
              </a:buClr>
              <a:buSzPts val="1700"/>
              <a:buFont typeface="Roboto"/>
              <a:buNone/>
            </a:pPr>
            <a:r>
              <a:rPr b="0" i="0" lang="en-US" sz="1700" u="none" cap="none" strike="noStrike">
                <a:solidFill>
                  <a:srgbClr val="FDFDFD"/>
                </a:solidFill>
                <a:latin typeface="Roboto"/>
                <a:ea typeface="Roboto"/>
                <a:cs typeface="Roboto"/>
                <a:sym typeface="Roboto"/>
              </a:rPr>
              <a:t>Response Rate</a:t>
            </a:r>
            <a:endParaRPr b="0" i="0" sz="1530" u="none" cap="none" strike="noStrike">
              <a:solidFill>
                <a:schemeClr val="dk1"/>
              </a:solidFill>
              <a:latin typeface="Arial"/>
              <a:ea typeface="Arial"/>
              <a:cs typeface="Arial"/>
              <a:sym typeface="Arial"/>
            </a:endParaRPr>
          </a:p>
        </p:txBody>
      </p:sp>
      <p:sp>
        <p:nvSpPr>
          <p:cNvPr id="287" name="Google Shape;287;p21"/>
          <p:cNvSpPr/>
          <p:nvPr/>
        </p:nvSpPr>
        <p:spPr>
          <a:xfrm>
            <a:off x="8903649" y="2536826"/>
            <a:ext cx="2809173" cy="782240"/>
          </a:xfrm>
          <a:prstGeom prst="rect">
            <a:avLst/>
          </a:prstGeom>
          <a:noFill/>
          <a:ln>
            <a:noFill/>
          </a:ln>
        </p:spPr>
        <p:txBody>
          <a:bodyPr anchorCtr="0" anchor="ctr" bIns="45700" lIns="91425" spcFirstLastPara="1" rIns="91425" wrap="square" tIns="45700">
            <a:noAutofit/>
          </a:bodyPr>
          <a:lstStyle/>
          <a:p>
            <a:pPr indent="0" lvl="0" marL="0" marR="0" rtl="0" algn="ctr">
              <a:lnSpc>
                <a:spcPct val="80000"/>
              </a:lnSpc>
              <a:spcBef>
                <a:spcPts val="0"/>
              </a:spcBef>
              <a:spcAft>
                <a:spcPts val="0"/>
              </a:spcAft>
              <a:buClr>
                <a:srgbClr val="FDFDFD"/>
              </a:buClr>
              <a:buSzPts val="1700"/>
              <a:buFont typeface="Roboto"/>
              <a:buNone/>
            </a:pPr>
            <a:r>
              <a:rPr b="0" i="0" lang="en-US" sz="1700" u="none" cap="none" strike="noStrike">
                <a:solidFill>
                  <a:srgbClr val="FDFDFD"/>
                </a:solidFill>
                <a:latin typeface="Roboto"/>
                <a:ea typeface="Roboto"/>
                <a:cs typeface="Roboto"/>
                <a:sym typeface="Roboto"/>
              </a:rPr>
              <a:t>Review Sentiment</a:t>
            </a:r>
            <a:endParaRPr b="0" i="0" sz="1530" u="none" cap="none" strike="noStrike">
              <a:solidFill>
                <a:schemeClr val="dk1"/>
              </a:solidFill>
              <a:latin typeface="Arial"/>
              <a:ea typeface="Arial"/>
              <a:cs typeface="Arial"/>
              <a:sym typeface="Arial"/>
            </a:endParaRPr>
          </a:p>
        </p:txBody>
      </p:sp>
      <p:sp>
        <p:nvSpPr>
          <p:cNvPr id="288" name="Google Shape;288;p21"/>
          <p:cNvSpPr/>
          <p:nvPr/>
        </p:nvSpPr>
        <p:spPr>
          <a:xfrm>
            <a:off x="476131" y="3319065"/>
            <a:ext cx="2809173" cy="1042986"/>
          </a:xfrm>
          <a:prstGeom prst="rect">
            <a:avLst/>
          </a:prstGeom>
          <a:noFill/>
          <a:ln>
            <a:noFill/>
          </a:ln>
        </p:spPr>
        <p:txBody>
          <a:bodyPr anchorCtr="0" anchor="ctr" bIns="45700" lIns="91425" spcFirstLastPara="1" rIns="91425" wrap="square" tIns="45700">
            <a:noAutofit/>
          </a:bodyPr>
          <a:lstStyle/>
          <a:p>
            <a:pPr indent="0" lvl="0" marL="0" marR="0" rtl="0" algn="ctr">
              <a:lnSpc>
                <a:spcPct val="80000"/>
              </a:lnSpc>
              <a:spcBef>
                <a:spcPts val="0"/>
              </a:spcBef>
              <a:spcAft>
                <a:spcPts val="0"/>
              </a:spcAft>
              <a:buClr>
                <a:srgbClr val="1B2F35"/>
              </a:buClr>
              <a:buSzPts val="1700"/>
              <a:buFont typeface="Roboto"/>
              <a:buNone/>
            </a:pPr>
            <a:r>
              <a:rPr b="0" i="0" lang="en-US" sz="1700" u="none" cap="none" strike="noStrike">
                <a:solidFill>
                  <a:srgbClr val="1B2F35"/>
                </a:solidFill>
                <a:latin typeface="Roboto"/>
                <a:ea typeface="Roboto"/>
                <a:cs typeface="Roboto"/>
                <a:sym typeface="Roboto"/>
              </a:rPr>
              <a:t>184</a:t>
            </a:r>
            <a:endParaRPr b="0" i="0" sz="1530" u="none" cap="none" strike="noStrike">
              <a:solidFill>
                <a:schemeClr val="dk1"/>
              </a:solidFill>
              <a:latin typeface="Arial"/>
              <a:ea typeface="Arial"/>
              <a:cs typeface="Arial"/>
              <a:sym typeface="Arial"/>
            </a:endParaRPr>
          </a:p>
        </p:txBody>
      </p:sp>
      <p:sp>
        <p:nvSpPr>
          <p:cNvPr id="289" name="Google Shape;289;p21"/>
          <p:cNvSpPr/>
          <p:nvPr/>
        </p:nvSpPr>
        <p:spPr>
          <a:xfrm>
            <a:off x="3285303" y="3319065"/>
            <a:ext cx="2809173" cy="1042986"/>
          </a:xfrm>
          <a:prstGeom prst="rect">
            <a:avLst/>
          </a:prstGeom>
          <a:noFill/>
          <a:ln>
            <a:noFill/>
          </a:ln>
        </p:spPr>
        <p:txBody>
          <a:bodyPr anchorCtr="0" anchor="ctr" bIns="45700" lIns="91425" spcFirstLastPara="1" rIns="91425" wrap="square" tIns="45700">
            <a:noAutofit/>
          </a:bodyPr>
          <a:lstStyle/>
          <a:p>
            <a:pPr indent="0" lvl="0" marL="0" marR="0" rtl="0" algn="ctr">
              <a:lnSpc>
                <a:spcPct val="80000"/>
              </a:lnSpc>
              <a:spcBef>
                <a:spcPts val="0"/>
              </a:spcBef>
              <a:spcAft>
                <a:spcPts val="0"/>
              </a:spcAft>
              <a:buClr>
                <a:srgbClr val="1B2F35"/>
              </a:buClr>
              <a:buSzPts val="1700"/>
              <a:buFont typeface="Roboto"/>
              <a:buNone/>
            </a:pPr>
            <a:r>
              <a:rPr b="0" i="0" lang="en-US" sz="1700" u="none" cap="none" strike="noStrike">
                <a:solidFill>
                  <a:srgbClr val="1B2F35"/>
                </a:solidFill>
                <a:latin typeface="Roboto"/>
                <a:ea typeface="Roboto"/>
                <a:cs typeface="Roboto"/>
                <a:sym typeface="Roboto"/>
              </a:rPr>
              <a:t>4.2</a:t>
            </a:r>
            <a:endParaRPr b="0" i="0" sz="1530" u="none" cap="none" strike="noStrike">
              <a:solidFill>
                <a:schemeClr val="dk1"/>
              </a:solidFill>
              <a:latin typeface="Arial"/>
              <a:ea typeface="Arial"/>
              <a:cs typeface="Arial"/>
              <a:sym typeface="Arial"/>
            </a:endParaRPr>
          </a:p>
        </p:txBody>
      </p:sp>
      <p:sp>
        <p:nvSpPr>
          <p:cNvPr id="290" name="Google Shape;290;p21"/>
          <p:cNvSpPr/>
          <p:nvPr/>
        </p:nvSpPr>
        <p:spPr>
          <a:xfrm>
            <a:off x="6094476" y="3319065"/>
            <a:ext cx="2809173" cy="1042986"/>
          </a:xfrm>
          <a:prstGeom prst="rect">
            <a:avLst/>
          </a:prstGeom>
          <a:noFill/>
          <a:ln>
            <a:noFill/>
          </a:ln>
        </p:spPr>
        <p:txBody>
          <a:bodyPr anchorCtr="0" anchor="ctr" bIns="45700" lIns="91425" spcFirstLastPara="1" rIns="91425" wrap="square" tIns="45700">
            <a:noAutofit/>
          </a:bodyPr>
          <a:lstStyle/>
          <a:p>
            <a:pPr indent="0" lvl="0" marL="0" marR="0" rtl="0" algn="ctr">
              <a:lnSpc>
                <a:spcPct val="80000"/>
              </a:lnSpc>
              <a:spcBef>
                <a:spcPts val="0"/>
              </a:spcBef>
              <a:spcAft>
                <a:spcPts val="0"/>
              </a:spcAft>
              <a:buClr>
                <a:srgbClr val="1B2F35"/>
              </a:buClr>
              <a:buSzPts val="1700"/>
              <a:buFont typeface="Roboto"/>
              <a:buNone/>
            </a:pPr>
            <a:r>
              <a:rPr b="0" i="0" lang="en-US" sz="1700" u="none" cap="none" strike="noStrike">
                <a:solidFill>
                  <a:srgbClr val="1B2F35"/>
                </a:solidFill>
                <a:latin typeface="Roboto"/>
                <a:ea typeface="Roboto"/>
                <a:cs typeface="Roboto"/>
                <a:sym typeface="Roboto"/>
              </a:rPr>
              <a:t>72%</a:t>
            </a:r>
            <a:endParaRPr b="0" i="0" sz="1530" u="none" cap="none" strike="noStrike">
              <a:solidFill>
                <a:schemeClr val="dk1"/>
              </a:solidFill>
              <a:latin typeface="Arial"/>
              <a:ea typeface="Arial"/>
              <a:cs typeface="Arial"/>
              <a:sym typeface="Arial"/>
            </a:endParaRPr>
          </a:p>
        </p:txBody>
      </p:sp>
      <p:sp>
        <p:nvSpPr>
          <p:cNvPr id="291" name="Google Shape;291;p21"/>
          <p:cNvSpPr/>
          <p:nvPr/>
        </p:nvSpPr>
        <p:spPr>
          <a:xfrm>
            <a:off x="8903649" y="3319065"/>
            <a:ext cx="2809173" cy="1042986"/>
          </a:xfrm>
          <a:prstGeom prst="rect">
            <a:avLst/>
          </a:prstGeom>
          <a:noFill/>
          <a:ln>
            <a:noFill/>
          </a:ln>
        </p:spPr>
        <p:txBody>
          <a:bodyPr anchorCtr="0" anchor="ctr" bIns="45700" lIns="91425" spcFirstLastPara="1" rIns="91425" wrap="square" tIns="45700">
            <a:noAutofit/>
          </a:bodyPr>
          <a:lstStyle/>
          <a:p>
            <a:pPr indent="0" lvl="0" marL="0" marR="0" rtl="0" algn="ctr">
              <a:lnSpc>
                <a:spcPct val="80000"/>
              </a:lnSpc>
              <a:spcBef>
                <a:spcPts val="0"/>
              </a:spcBef>
              <a:spcAft>
                <a:spcPts val="0"/>
              </a:spcAft>
              <a:buClr>
                <a:srgbClr val="1B2F35"/>
              </a:buClr>
              <a:buSzPts val="1700"/>
              <a:buFont typeface="Roboto"/>
              <a:buNone/>
            </a:pPr>
            <a:r>
              <a:rPr b="0" i="0" lang="en-US" sz="1700" u="none" cap="none" strike="noStrike">
                <a:solidFill>
                  <a:srgbClr val="1B2F35"/>
                </a:solidFill>
                <a:latin typeface="Roboto"/>
                <a:ea typeface="Roboto"/>
                <a:cs typeface="Roboto"/>
                <a:sym typeface="Roboto"/>
              </a:rPr>
              <a:t>Mostly Positive</a:t>
            </a:r>
            <a:endParaRPr b="0" i="0" sz="1530" u="none" cap="none" strike="noStrike">
              <a:solidFill>
                <a:schemeClr val="dk1"/>
              </a:solidFill>
              <a:latin typeface="Arial"/>
              <a:ea typeface="Arial"/>
              <a:cs typeface="Arial"/>
              <a:sym typeface="Arial"/>
            </a:endParaRPr>
          </a:p>
        </p:txBody>
      </p:sp>
      <p:sp>
        <p:nvSpPr>
          <p:cNvPr id="292" name="Google Shape;292;p21"/>
          <p:cNvSpPr/>
          <p:nvPr/>
        </p:nvSpPr>
        <p:spPr>
          <a:xfrm>
            <a:off x="476131" y="4362052"/>
            <a:ext cx="2809173" cy="1042986"/>
          </a:xfrm>
          <a:prstGeom prst="rect">
            <a:avLst/>
          </a:prstGeom>
          <a:noFill/>
          <a:ln>
            <a:noFill/>
          </a:ln>
        </p:spPr>
        <p:txBody>
          <a:bodyPr anchorCtr="0" anchor="ctr" bIns="45700" lIns="91425" spcFirstLastPara="1" rIns="91425" wrap="square" tIns="45700">
            <a:noAutofit/>
          </a:bodyPr>
          <a:lstStyle/>
          <a:p>
            <a:pPr indent="0" lvl="0" marL="0" marR="0" rtl="0" algn="ctr">
              <a:lnSpc>
                <a:spcPct val="80000"/>
              </a:lnSpc>
              <a:spcBef>
                <a:spcPts val="0"/>
              </a:spcBef>
              <a:spcAft>
                <a:spcPts val="0"/>
              </a:spcAft>
              <a:buClr>
                <a:srgbClr val="1B2F35"/>
              </a:buClr>
              <a:buSzPts val="1700"/>
              <a:buFont typeface="Roboto"/>
              <a:buNone/>
            </a:pPr>
            <a:r>
              <a:rPr b="0" i="0" lang="en-US" sz="1700" u="none" cap="none" strike="noStrike">
                <a:solidFill>
                  <a:srgbClr val="1B2F35"/>
                </a:solidFill>
                <a:latin typeface="Roboto"/>
                <a:ea typeface="Roboto"/>
                <a:cs typeface="Roboto"/>
                <a:sym typeface="Roboto"/>
              </a:rPr>
              <a:t>201</a:t>
            </a:r>
            <a:endParaRPr b="0" i="0" sz="1530" u="none" cap="none" strike="noStrike">
              <a:solidFill>
                <a:schemeClr val="dk1"/>
              </a:solidFill>
              <a:latin typeface="Arial"/>
              <a:ea typeface="Arial"/>
              <a:cs typeface="Arial"/>
              <a:sym typeface="Arial"/>
            </a:endParaRPr>
          </a:p>
        </p:txBody>
      </p:sp>
      <p:sp>
        <p:nvSpPr>
          <p:cNvPr id="293" name="Google Shape;293;p21"/>
          <p:cNvSpPr/>
          <p:nvPr/>
        </p:nvSpPr>
        <p:spPr>
          <a:xfrm>
            <a:off x="3285303" y="4362052"/>
            <a:ext cx="2809173" cy="1042986"/>
          </a:xfrm>
          <a:prstGeom prst="rect">
            <a:avLst/>
          </a:prstGeom>
          <a:noFill/>
          <a:ln>
            <a:noFill/>
          </a:ln>
        </p:spPr>
        <p:txBody>
          <a:bodyPr anchorCtr="0" anchor="ctr" bIns="45700" lIns="91425" spcFirstLastPara="1" rIns="91425" wrap="square" tIns="45700">
            <a:noAutofit/>
          </a:bodyPr>
          <a:lstStyle/>
          <a:p>
            <a:pPr indent="0" lvl="0" marL="0" marR="0" rtl="0" algn="ctr">
              <a:lnSpc>
                <a:spcPct val="80000"/>
              </a:lnSpc>
              <a:spcBef>
                <a:spcPts val="0"/>
              </a:spcBef>
              <a:spcAft>
                <a:spcPts val="0"/>
              </a:spcAft>
              <a:buClr>
                <a:srgbClr val="1B2F35"/>
              </a:buClr>
              <a:buSzPts val="1700"/>
              <a:buFont typeface="Roboto"/>
              <a:buNone/>
            </a:pPr>
            <a:r>
              <a:rPr b="0" i="0" lang="en-US" sz="1700" u="none" cap="none" strike="noStrike">
                <a:solidFill>
                  <a:srgbClr val="1B2F35"/>
                </a:solidFill>
                <a:latin typeface="Roboto"/>
                <a:ea typeface="Roboto"/>
                <a:cs typeface="Roboto"/>
                <a:sym typeface="Roboto"/>
              </a:rPr>
              <a:t>4.5</a:t>
            </a:r>
            <a:endParaRPr b="0" i="0" sz="1530" u="none" cap="none" strike="noStrike">
              <a:solidFill>
                <a:schemeClr val="dk1"/>
              </a:solidFill>
              <a:latin typeface="Arial"/>
              <a:ea typeface="Arial"/>
              <a:cs typeface="Arial"/>
              <a:sym typeface="Arial"/>
            </a:endParaRPr>
          </a:p>
        </p:txBody>
      </p:sp>
      <p:sp>
        <p:nvSpPr>
          <p:cNvPr id="294" name="Google Shape;294;p21"/>
          <p:cNvSpPr/>
          <p:nvPr/>
        </p:nvSpPr>
        <p:spPr>
          <a:xfrm>
            <a:off x="6094476" y="4362052"/>
            <a:ext cx="2809173" cy="1042986"/>
          </a:xfrm>
          <a:prstGeom prst="rect">
            <a:avLst/>
          </a:prstGeom>
          <a:noFill/>
          <a:ln>
            <a:noFill/>
          </a:ln>
        </p:spPr>
        <p:txBody>
          <a:bodyPr anchorCtr="0" anchor="ctr" bIns="45700" lIns="91425" spcFirstLastPara="1" rIns="91425" wrap="square" tIns="45700">
            <a:noAutofit/>
          </a:bodyPr>
          <a:lstStyle/>
          <a:p>
            <a:pPr indent="0" lvl="0" marL="0" marR="0" rtl="0" algn="ctr">
              <a:lnSpc>
                <a:spcPct val="80000"/>
              </a:lnSpc>
              <a:spcBef>
                <a:spcPts val="0"/>
              </a:spcBef>
              <a:spcAft>
                <a:spcPts val="0"/>
              </a:spcAft>
              <a:buClr>
                <a:srgbClr val="1B2F35"/>
              </a:buClr>
              <a:buSzPts val="1700"/>
              <a:buFont typeface="Roboto"/>
              <a:buNone/>
            </a:pPr>
            <a:r>
              <a:rPr b="0" i="0" lang="en-US" sz="1700" u="none" cap="none" strike="noStrike">
                <a:solidFill>
                  <a:srgbClr val="1B2F35"/>
                </a:solidFill>
                <a:latin typeface="Roboto"/>
                <a:ea typeface="Roboto"/>
                <a:cs typeface="Roboto"/>
                <a:sym typeface="Roboto"/>
              </a:rPr>
              <a:t>85%</a:t>
            </a:r>
            <a:endParaRPr b="0" i="0" sz="1530" u="none" cap="none" strike="noStrike">
              <a:solidFill>
                <a:schemeClr val="dk1"/>
              </a:solidFill>
              <a:latin typeface="Arial"/>
              <a:ea typeface="Arial"/>
              <a:cs typeface="Arial"/>
              <a:sym typeface="Arial"/>
            </a:endParaRPr>
          </a:p>
        </p:txBody>
      </p:sp>
      <p:sp>
        <p:nvSpPr>
          <p:cNvPr id="295" name="Google Shape;295;p21"/>
          <p:cNvSpPr/>
          <p:nvPr/>
        </p:nvSpPr>
        <p:spPr>
          <a:xfrm>
            <a:off x="8903649" y="4362052"/>
            <a:ext cx="2809173" cy="1042986"/>
          </a:xfrm>
          <a:prstGeom prst="rect">
            <a:avLst/>
          </a:prstGeom>
          <a:noFill/>
          <a:ln>
            <a:noFill/>
          </a:ln>
        </p:spPr>
        <p:txBody>
          <a:bodyPr anchorCtr="0" anchor="ctr" bIns="45700" lIns="91425" spcFirstLastPara="1" rIns="91425" wrap="square" tIns="45700">
            <a:noAutofit/>
          </a:bodyPr>
          <a:lstStyle/>
          <a:p>
            <a:pPr indent="0" lvl="0" marL="0" marR="0" rtl="0" algn="ctr">
              <a:lnSpc>
                <a:spcPct val="80000"/>
              </a:lnSpc>
              <a:spcBef>
                <a:spcPts val="0"/>
              </a:spcBef>
              <a:spcAft>
                <a:spcPts val="0"/>
              </a:spcAft>
              <a:buClr>
                <a:srgbClr val="1B2F35"/>
              </a:buClr>
              <a:buSzPts val="1700"/>
              <a:buFont typeface="Roboto"/>
              <a:buNone/>
            </a:pPr>
            <a:r>
              <a:rPr b="0" i="0" lang="en-US" sz="1700" u="none" cap="none" strike="noStrike">
                <a:solidFill>
                  <a:srgbClr val="1B2F35"/>
                </a:solidFill>
                <a:latin typeface="Roboto"/>
                <a:ea typeface="Roboto"/>
                <a:cs typeface="Roboto"/>
                <a:sym typeface="Roboto"/>
              </a:rPr>
              <a:t>Positive</a:t>
            </a:r>
            <a:endParaRPr b="0" i="0" sz="1530" u="none" cap="none" strike="noStrike">
              <a:solidFill>
                <a:schemeClr val="dk1"/>
              </a:solidFill>
              <a:latin typeface="Arial"/>
              <a:ea typeface="Arial"/>
              <a:cs typeface="Arial"/>
              <a:sym typeface="Arial"/>
            </a:endParaRPr>
          </a:p>
        </p:txBody>
      </p:sp>
      <p:sp>
        <p:nvSpPr>
          <p:cNvPr id="296" name="Google Shape;296;p21"/>
          <p:cNvSpPr/>
          <p:nvPr/>
        </p:nvSpPr>
        <p:spPr>
          <a:xfrm>
            <a:off x="-476131" y="6521506"/>
            <a:ext cx="12188952" cy="173044"/>
          </a:xfrm>
          <a:prstGeom prst="rect">
            <a:avLst/>
          </a:prstGeom>
          <a:noFill/>
          <a:ln>
            <a:noFill/>
          </a:ln>
        </p:spPr>
        <p:txBody>
          <a:bodyPr anchorCtr="0" anchor="t" bIns="0" lIns="0" spcFirstLastPara="1" rIns="0" wrap="square" tIns="0">
            <a:noAutofit/>
          </a:bodyPr>
          <a:lstStyle/>
          <a:p>
            <a:pPr indent="0" lvl="0" marL="0" marR="0" rtl="0" algn="r">
              <a:lnSpc>
                <a:spcPct val="113666"/>
              </a:lnSpc>
              <a:spcBef>
                <a:spcPts val="0"/>
              </a:spcBef>
              <a:spcAft>
                <a:spcPts val="0"/>
              </a:spcAft>
              <a:buClr>
                <a:srgbClr val="FFFFFF"/>
              </a:buClr>
              <a:buSzPts val="1200"/>
              <a:buFont typeface="Roboto"/>
              <a:buNone/>
            </a:pPr>
            <a:r>
              <a:rPr b="0" i="0" lang="en-US" sz="1200" u="none" cap="none" strike="noStrike">
                <a:solidFill>
                  <a:srgbClr val="FFFFFF"/>
                </a:solidFill>
                <a:latin typeface="Roboto"/>
                <a:ea typeface="Roboto"/>
                <a:cs typeface="Roboto"/>
                <a:sym typeface="Roboto"/>
              </a:rPr>
              <a:t>*Data from review analysis dashboard, March 2023</a:t>
            </a:r>
            <a:endParaRPr b="0" i="0" sz="1800" u="none" cap="none" strike="noStrike">
              <a:solidFill>
                <a:schemeClr val="dk1"/>
              </a:solidFill>
              <a:latin typeface="Arial"/>
              <a:ea typeface="Arial"/>
              <a:cs typeface="Arial"/>
              <a:sym typeface="Arial"/>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0F9D58"/>
        </a:solidFill>
      </p:bgPr>
    </p:bg>
    <p:spTree>
      <p:nvGrpSpPr>
        <p:cNvPr id="24" name="Shape 24"/>
        <p:cNvGrpSpPr/>
        <p:nvPr/>
      </p:nvGrpSpPr>
      <p:grpSpPr>
        <a:xfrm>
          <a:off x="0" y="0"/>
          <a:ext cx="0" cy="0"/>
          <a:chOff x="0" y="0"/>
          <a:chExt cx="0" cy="0"/>
        </a:xfrm>
      </p:grpSpPr>
      <p:sp>
        <p:nvSpPr>
          <p:cNvPr id="25" name="Google Shape;25;p4"/>
          <p:cNvSpPr/>
          <p:nvPr/>
        </p:nvSpPr>
        <p:spPr>
          <a:xfrm>
            <a:off x="380905" y="1354741"/>
            <a:ext cx="5526973" cy="2961683"/>
          </a:xfrm>
          <a:prstGeom prst="rect">
            <a:avLst/>
          </a:prstGeom>
          <a:noFill/>
          <a:ln>
            <a:noFill/>
          </a:ln>
        </p:spPr>
        <p:txBody>
          <a:bodyPr anchorCtr="0" anchor="t" bIns="0" lIns="0" spcFirstLastPara="1" rIns="0" wrap="square" tIns="0">
            <a:noAutofit/>
          </a:bodyPr>
          <a:lstStyle/>
          <a:p>
            <a:pPr indent="0" lvl="0" marL="0" marR="0" rtl="0" algn="l">
              <a:lnSpc>
                <a:spcPct val="115200"/>
              </a:lnSpc>
              <a:spcBef>
                <a:spcPts val="0"/>
              </a:spcBef>
              <a:spcAft>
                <a:spcPts val="0"/>
              </a:spcAft>
              <a:buClr>
                <a:srgbClr val="FDFDFD"/>
              </a:buClr>
              <a:buSzPts val="6750"/>
              <a:buFont typeface="Lato"/>
              <a:buNone/>
            </a:pPr>
            <a:r>
              <a:rPr b="1" i="0" lang="en-US" sz="6750" u="none" cap="none" strike="noStrike">
                <a:solidFill>
                  <a:srgbClr val="FDFDFD"/>
                </a:solidFill>
                <a:latin typeface="Lato"/>
                <a:ea typeface="Lato"/>
                <a:cs typeface="Lato"/>
                <a:sym typeface="Lato"/>
              </a:rPr>
              <a:t>Leveraging Social Media for Reviews</a:t>
            </a:r>
            <a:endParaRPr b="0" i="0" sz="1800" u="none" cap="none" strike="noStrike">
              <a:solidFill>
                <a:schemeClr val="dk1"/>
              </a:solidFill>
              <a:latin typeface="Arial"/>
              <a:ea typeface="Arial"/>
              <a:cs typeface="Arial"/>
              <a:sym typeface="Arial"/>
            </a:endParaRPr>
          </a:p>
        </p:txBody>
      </p:sp>
      <p:sp>
        <p:nvSpPr>
          <p:cNvPr id="26" name="Google Shape;26;p4"/>
          <p:cNvSpPr/>
          <p:nvPr/>
        </p:nvSpPr>
        <p:spPr>
          <a:xfrm>
            <a:off x="380905" y="4478309"/>
            <a:ext cx="7824736" cy="876230"/>
          </a:xfrm>
          <a:prstGeom prst="rect">
            <a:avLst/>
          </a:prstGeom>
          <a:noFill/>
          <a:ln>
            <a:noFill/>
          </a:ln>
        </p:spPr>
        <p:txBody>
          <a:bodyPr anchorCtr="0" anchor="t" bIns="0" lIns="0" spcFirstLastPara="1" rIns="0" wrap="square" tIns="0">
            <a:noAutofit/>
          </a:bodyPr>
          <a:lstStyle/>
          <a:p>
            <a:pPr indent="0" lvl="0" marL="0" marR="0" rtl="0" algn="l">
              <a:lnSpc>
                <a:spcPct val="113580"/>
              </a:lnSpc>
              <a:spcBef>
                <a:spcPts val="0"/>
              </a:spcBef>
              <a:spcAft>
                <a:spcPts val="0"/>
              </a:spcAft>
              <a:buClr>
                <a:srgbClr val="FFFFFF"/>
              </a:buClr>
              <a:buSzPts val="2025"/>
              <a:buFont typeface="Roboto"/>
              <a:buNone/>
            </a:pPr>
            <a:r>
              <a:rPr b="0" i="0" lang="en-US" sz="2025" u="none" cap="none" strike="noStrike">
                <a:solidFill>
                  <a:srgbClr val="FFFFFF"/>
                </a:solidFill>
                <a:latin typeface="Roboto"/>
                <a:ea typeface="Roboto"/>
                <a:cs typeface="Roboto"/>
                <a:sym typeface="Roboto"/>
              </a:rPr>
              <a:t>Explore how businesses can use social media to encourage customer reviews, showcase positive feedback, and build trust with their audience.</a:t>
            </a:r>
            <a:endParaRPr b="0" i="0" sz="1800" u="none" cap="none" strike="noStrike">
              <a:solidFill>
                <a:schemeClr val="dk1"/>
              </a:solidFill>
              <a:latin typeface="Arial"/>
              <a:ea typeface="Arial"/>
              <a:cs typeface="Arial"/>
              <a:sym typeface="Arial"/>
            </a:endParaRPr>
          </a:p>
        </p:txBody>
      </p:sp>
      <p:pic>
        <p:nvPicPr>
          <p:cNvPr descr="preencoded.png" id="27" name="Google Shape;27;p4"/>
          <p:cNvPicPr preferRelativeResize="0"/>
          <p:nvPr/>
        </p:nvPicPr>
        <p:blipFill rotWithShape="1">
          <a:blip r:embed="rId3">
            <a:alphaModFix/>
          </a:blip>
          <a:srcRect b="0" l="10000" r="6667" t="0"/>
          <a:stretch/>
        </p:blipFill>
        <p:spPr>
          <a:xfrm>
            <a:off x="8379905" y="0"/>
            <a:ext cx="3809047" cy="6856286"/>
          </a:xfrm>
          <a:prstGeom prst="rect">
            <a:avLst/>
          </a:prstGeom>
          <a:noFill/>
          <a:ln>
            <a:noFill/>
          </a:ln>
        </p:spPr>
      </p:pic>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DFDFD"/>
        </a:solidFill>
      </p:bgPr>
    </p:bg>
    <p:spTree>
      <p:nvGrpSpPr>
        <p:cNvPr id="301" name="Shape 301"/>
        <p:cNvGrpSpPr/>
        <p:nvPr/>
      </p:nvGrpSpPr>
      <p:grpSpPr>
        <a:xfrm>
          <a:off x="0" y="0"/>
          <a:ext cx="0" cy="0"/>
          <a:chOff x="0" y="0"/>
          <a:chExt cx="0" cy="0"/>
        </a:xfrm>
      </p:grpSpPr>
      <p:sp>
        <p:nvSpPr>
          <p:cNvPr id="302" name="Google Shape;302;p22"/>
          <p:cNvSpPr/>
          <p:nvPr/>
        </p:nvSpPr>
        <p:spPr>
          <a:xfrm>
            <a:off x="2272781" y="363794"/>
            <a:ext cx="7643389" cy="1096887"/>
          </a:xfrm>
          <a:prstGeom prst="rect">
            <a:avLst/>
          </a:prstGeom>
          <a:noFill/>
          <a:ln>
            <a:noFill/>
          </a:ln>
        </p:spPr>
        <p:txBody>
          <a:bodyPr anchorCtr="0" anchor="t" bIns="0" lIns="0" spcFirstLastPara="1" rIns="0" wrap="square" tIns="0">
            <a:noAutofit/>
          </a:bodyPr>
          <a:lstStyle/>
          <a:p>
            <a:pPr indent="0" lvl="0" marL="0" marR="0" rtl="0" algn="ctr">
              <a:lnSpc>
                <a:spcPct val="115200"/>
              </a:lnSpc>
              <a:spcBef>
                <a:spcPts val="0"/>
              </a:spcBef>
              <a:spcAft>
                <a:spcPts val="0"/>
              </a:spcAft>
              <a:buClr>
                <a:srgbClr val="1B2F35"/>
              </a:buClr>
              <a:buSzPts val="3750"/>
              <a:buFont typeface="Lato"/>
              <a:buNone/>
            </a:pPr>
            <a:r>
              <a:rPr b="1" i="0" lang="en-US" sz="3750" u="none" cap="none" strike="noStrike">
                <a:solidFill>
                  <a:srgbClr val="1B2F35"/>
                </a:solidFill>
                <a:latin typeface="Lato"/>
                <a:ea typeface="Lato"/>
                <a:cs typeface="Lato"/>
                <a:sym typeface="Lato"/>
              </a:rPr>
              <a:t>Analyzing Trends and Identifying Areas of Improvement</a:t>
            </a:r>
            <a:endParaRPr b="0" i="0" sz="1800" u="none" cap="none" strike="noStrike">
              <a:solidFill>
                <a:schemeClr val="dk1"/>
              </a:solidFill>
              <a:latin typeface="Arial"/>
              <a:ea typeface="Arial"/>
              <a:cs typeface="Arial"/>
              <a:sym typeface="Arial"/>
            </a:endParaRPr>
          </a:p>
        </p:txBody>
      </p:sp>
      <p:pic>
        <p:nvPicPr>
          <p:cNvPr descr="preencoded.png" id="303" name="Google Shape;303;p22"/>
          <p:cNvPicPr preferRelativeResize="0"/>
          <p:nvPr/>
        </p:nvPicPr>
        <p:blipFill rotWithShape="1">
          <a:blip r:embed="rId3">
            <a:alphaModFix/>
          </a:blip>
          <a:srcRect b="0" l="0" r="0" t="0"/>
          <a:stretch/>
        </p:blipFill>
        <p:spPr>
          <a:xfrm>
            <a:off x="476131" y="2974330"/>
            <a:ext cx="3875706" cy="1190327"/>
          </a:xfrm>
          <a:prstGeom prst="rect">
            <a:avLst/>
          </a:prstGeom>
          <a:noFill/>
          <a:ln>
            <a:noFill/>
          </a:ln>
        </p:spPr>
      </p:pic>
      <p:sp>
        <p:nvSpPr>
          <p:cNvPr id="304" name="Google Shape;304;p22"/>
          <p:cNvSpPr/>
          <p:nvPr/>
        </p:nvSpPr>
        <p:spPr>
          <a:xfrm>
            <a:off x="506291" y="3438618"/>
            <a:ext cx="3526434" cy="259491"/>
          </a:xfrm>
          <a:prstGeom prst="rect">
            <a:avLst/>
          </a:prstGeom>
          <a:noFill/>
          <a:ln>
            <a:noFill/>
          </a:ln>
        </p:spPr>
        <p:txBody>
          <a:bodyPr anchorCtr="0" anchor="t" bIns="0" lIns="0" spcFirstLastPara="1" rIns="0" wrap="square" tIns="0">
            <a:noAutofit/>
          </a:bodyPr>
          <a:lstStyle/>
          <a:p>
            <a:pPr indent="0" lvl="0" marL="0" marR="0" rtl="0" algn="ctr">
              <a:lnSpc>
                <a:spcPct val="113611"/>
              </a:lnSpc>
              <a:spcBef>
                <a:spcPts val="0"/>
              </a:spcBef>
              <a:spcAft>
                <a:spcPts val="0"/>
              </a:spcAft>
              <a:buClr>
                <a:srgbClr val="1B2F35"/>
              </a:buClr>
              <a:buSzPts val="1800"/>
              <a:buFont typeface="Roboto"/>
              <a:buNone/>
            </a:pPr>
            <a:r>
              <a:rPr b="1" i="0" lang="en-US" sz="1800" u="none" cap="none" strike="noStrike">
                <a:solidFill>
                  <a:srgbClr val="1B2F35"/>
                </a:solidFill>
                <a:latin typeface="Roboto"/>
                <a:ea typeface="Roboto"/>
                <a:cs typeface="Roboto"/>
                <a:sym typeface="Roboto"/>
              </a:rPr>
              <a:t>Identify Patterns in Feedback</a:t>
            </a:r>
            <a:endParaRPr b="0" i="0" sz="1800" u="none" cap="none" strike="noStrike">
              <a:solidFill>
                <a:schemeClr val="dk1"/>
              </a:solidFill>
              <a:latin typeface="Arial"/>
              <a:ea typeface="Arial"/>
              <a:cs typeface="Arial"/>
              <a:sym typeface="Arial"/>
            </a:endParaRPr>
          </a:p>
        </p:txBody>
      </p:sp>
      <p:sp>
        <p:nvSpPr>
          <p:cNvPr id="305" name="Google Shape;305;p22"/>
          <p:cNvSpPr/>
          <p:nvPr/>
        </p:nvSpPr>
        <p:spPr>
          <a:xfrm>
            <a:off x="761810" y="4317526"/>
            <a:ext cx="3526434" cy="1298052"/>
          </a:xfrm>
          <a:prstGeom prst="rect">
            <a:avLst/>
          </a:prstGeom>
          <a:noFill/>
          <a:ln>
            <a:noFill/>
          </a:ln>
        </p:spPr>
        <p:txBody>
          <a:bodyPr anchorCtr="0" anchor="t" bIns="0" lIns="0" spcFirstLastPara="1" rIns="0" wrap="square" tIns="0">
            <a:noAutofit/>
          </a:bodyPr>
          <a:lstStyle/>
          <a:p>
            <a:pPr indent="0" lvl="0" marL="0" marR="0" rtl="0" algn="l">
              <a:lnSpc>
                <a:spcPct val="113600"/>
              </a:lnSpc>
              <a:spcBef>
                <a:spcPts val="0"/>
              </a:spcBef>
              <a:spcAft>
                <a:spcPts val="0"/>
              </a:spcAft>
              <a:buClr>
                <a:srgbClr val="1C2F35"/>
              </a:buClr>
              <a:buSzPts val="1500"/>
              <a:buFont typeface="Roboto"/>
              <a:buNone/>
            </a:pPr>
            <a:r>
              <a:rPr b="0" i="0" lang="en-US" sz="1500" u="none" cap="none" strike="noStrike">
                <a:solidFill>
                  <a:srgbClr val="1C2F35"/>
                </a:solidFill>
                <a:latin typeface="Roboto"/>
                <a:ea typeface="Roboto"/>
                <a:cs typeface="Roboto"/>
                <a:sym typeface="Roboto"/>
              </a:rPr>
              <a:t>Analyze customer reviews to detect recurring themes, whether positive (consistent praise for a specific aspect) or negative (frequent complaints about a particular feature or service).</a:t>
            </a:r>
            <a:endParaRPr b="0" i="0" sz="1800" u="none" cap="none" strike="noStrike">
              <a:solidFill>
                <a:schemeClr val="dk1"/>
              </a:solidFill>
              <a:latin typeface="Arial"/>
              <a:ea typeface="Arial"/>
              <a:cs typeface="Arial"/>
              <a:sym typeface="Arial"/>
            </a:endParaRPr>
          </a:p>
        </p:txBody>
      </p:sp>
      <p:pic>
        <p:nvPicPr>
          <p:cNvPr descr="preencoded.png" id="306" name="Google Shape;306;p22"/>
          <p:cNvPicPr preferRelativeResize="0"/>
          <p:nvPr/>
        </p:nvPicPr>
        <p:blipFill rotWithShape="1">
          <a:blip r:embed="rId4">
            <a:alphaModFix/>
          </a:blip>
          <a:srcRect b="0" l="0" r="0" t="0"/>
          <a:stretch/>
        </p:blipFill>
        <p:spPr>
          <a:xfrm>
            <a:off x="4158112" y="2974330"/>
            <a:ext cx="3875706" cy="1190327"/>
          </a:xfrm>
          <a:prstGeom prst="rect">
            <a:avLst/>
          </a:prstGeom>
          <a:noFill/>
          <a:ln>
            <a:noFill/>
          </a:ln>
        </p:spPr>
      </p:pic>
      <p:sp>
        <p:nvSpPr>
          <p:cNvPr id="307" name="Google Shape;307;p22"/>
          <p:cNvSpPr/>
          <p:nvPr/>
        </p:nvSpPr>
        <p:spPr>
          <a:xfrm>
            <a:off x="4488333" y="3310062"/>
            <a:ext cx="3212188" cy="518983"/>
          </a:xfrm>
          <a:prstGeom prst="rect">
            <a:avLst/>
          </a:prstGeom>
          <a:noFill/>
          <a:ln>
            <a:noFill/>
          </a:ln>
        </p:spPr>
        <p:txBody>
          <a:bodyPr anchorCtr="0" anchor="t" bIns="0" lIns="0" spcFirstLastPara="1" rIns="0" wrap="square" tIns="0">
            <a:noAutofit/>
          </a:bodyPr>
          <a:lstStyle/>
          <a:p>
            <a:pPr indent="0" lvl="0" marL="0" marR="0" rtl="0" algn="ctr">
              <a:lnSpc>
                <a:spcPct val="113611"/>
              </a:lnSpc>
              <a:spcBef>
                <a:spcPts val="0"/>
              </a:spcBef>
              <a:spcAft>
                <a:spcPts val="0"/>
              </a:spcAft>
              <a:buClr>
                <a:srgbClr val="1B2F35"/>
              </a:buClr>
              <a:buSzPts val="1800"/>
              <a:buFont typeface="Roboto"/>
              <a:buNone/>
            </a:pPr>
            <a:r>
              <a:rPr b="1" i="0" lang="en-US" sz="1800" u="none" cap="none" strike="noStrike">
                <a:solidFill>
                  <a:srgbClr val="1B2F35"/>
                </a:solidFill>
                <a:latin typeface="Roboto"/>
                <a:ea typeface="Roboto"/>
                <a:cs typeface="Roboto"/>
                <a:sym typeface="Roboto"/>
              </a:rPr>
              <a:t>Leverage Sentiment Analysis</a:t>
            </a:r>
            <a:endParaRPr b="0" i="0" sz="1800" u="none" cap="none" strike="noStrike">
              <a:solidFill>
                <a:schemeClr val="dk1"/>
              </a:solidFill>
              <a:latin typeface="Arial"/>
              <a:ea typeface="Arial"/>
              <a:cs typeface="Arial"/>
              <a:sym typeface="Arial"/>
            </a:endParaRPr>
          </a:p>
        </p:txBody>
      </p:sp>
      <p:sp>
        <p:nvSpPr>
          <p:cNvPr id="308" name="Google Shape;308;p22"/>
          <p:cNvSpPr/>
          <p:nvPr/>
        </p:nvSpPr>
        <p:spPr>
          <a:xfrm>
            <a:off x="4443889" y="4317526"/>
            <a:ext cx="3526434" cy="1298052"/>
          </a:xfrm>
          <a:prstGeom prst="rect">
            <a:avLst/>
          </a:prstGeom>
          <a:noFill/>
          <a:ln>
            <a:noFill/>
          </a:ln>
        </p:spPr>
        <p:txBody>
          <a:bodyPr anchorCtr="0" anchor="t" bIns="0" lIns="0" spcFirstLastPara="1" rIns="0" wrap="square" tIns="0">
            <a:noAutofit/>
          </a:bodyPr>
          <a:lstStyle/>
          <a:p>
            <a:pPr indent="0" lvl="0" marL="0" marR="0" rtl="0" algn="l">
              <a:lnSpc>
                <a:spcPct val="113600"/>
              </a:lnSpc>
              <a:spcBef>
                <a:spcPts val="0"/>
              </a:spcBef>
              <a:spcAft>
                <a:spcPts val="0"/>
              </a:spcAft>
              <a:buClr>
                <a:srgbClr val="1C2F35"/>
              </a:buClr>
              <a:buSzPts val="1500"/>
              <a:buFont typeface="Roboto"/>
              <a:buNone/>
            </a:pPr>
            <a:r>
              <a:rPr b="0" i="0" lang="en-US" sz="1500" u="none" cap="none" strike="noStrike">
                <a:solidFill>
                  <a:srgbClr val="1C2F35"/>
                </a:solidFill>
                <a:latin typeface="Roboto"/>
                <a:ea typeface="Roboto"/>
                <a:cs typeface="Roboto"/>
                <a:sym typeface="Roboto"/>
              </a:rPr>
              <a:t>Use sentiment analysis tools to categorize the overall tone of customer feedback as positive, negative, or neutral. This will help you gauge the general sentiment towards your business.</a:t>
            </a:r>
            <a:endParaRPr b="0" i="0" sz="1800" u="none" cap="none" strike="noStrike">
              <a:solidFill>
                <a:schemeClr val="dk1"/>
              </a:solidFill>
              <a:latin typeface="Arial"/>
              <a:ea typeface="Arial"/>
              <a:cs typeface="Arial"/>
              <a:sym typeface="Arial"/>
            </a:endParaRPr>
          </a:p>
        </p:txBody>
      </p:sp>
      <p:pic>
        <p:nvPicPr>
          <p:cNvPr descr="preencoded.png" id="309" name="Google Shape;309;p22"/>
          <p:cNvPicPr preferRelativeResize="0"/>
          <p:nvPr/>
        </p:nvPicPr>
        <p:blipFill rotWithShape="1">
          <a:blip r:embed="rId5">
            <a:alphaModFix/>
          </a:blip>
          <a:srcRect b="0" l="0" r="0" t="0"/>
          <a:stretch/>
        </p:blipFill>
        <p:spPr>
          <a:xfrm>
            <a:off x="7840239" y="2974330"/>
            <a:ext cx="3875706" cy="1190327"/>
          </a:xfrm>
          <a:prstGeom prst="rect">
            <a:avLst/>
          </a:prstGeom>
          <a:noFill/>
          <a:ln>
            <a:noFill/>
          </a:ln>
        </p:spPr>
      </p:pic>
      <p:sp>
        <p:nvSpPr>
          <p:cNvPr id="310" name="Google Shape;310;p22"/>
          <p:cNvSpPr/>
          <p:nvPr/>
        </p:nvSpPr>
        <p:spPr>
          <a:xfrm>
            <a:off x="8170412" y="3438618"/>
            <a:ext cx="3212188" cy="259491"/>
          </a:xfrm>
          <a:prstGeom prst="rect">
            <a:avLst/>
          </a:prstGeom>
          <a:noFill/>
          <a:ln>
            <a:noFill/>
          </a:ln>
        </p:spPr>
        <p:txBody>
          <a:bodyPr anchorCtr="0" anchor="t" bIns="0" lIns="0" spcFirstLastPara="1" rIns="0" wrap="square" tIns="0">
            <a:noAutofit/>
          </a:bodyPr>
          <a:lstStyle/>
          <a:p>
            <a:pPr indent="0" lvl="0" marL="0" marR="0" rtl="0" algn="ctr">
              <a:lnSpc>
                <a:spcPct val="113611"/>
              </a:lnSpc>
              <a:spcBef>
                <a:spcPts val="0"/>
              </a:spcBef>
              <a:spcAft>
                <a:spcPts val="0"/>
              </a:spcAft>
              <a:buClr>
                <a:srgbClr val="1B2F35"/>
              </a:buClr>
              <a:buSzPts val="1800"/>
              <a:buFont typeface="Roboto"/>
              <a:buNone/>
            </a:pPr>
            <a:r>
              <a:rPr b="1" i="0" lang="en-US" sz="1800" u="none" cap="none" strike="noStrike">
                <a:solidFill>
                  <a:srgbClr val="1B2F35"/>
                </a:solidFill>
                <a:latin typeface="Roboto"/>
                <a:ea typeface="Roboto"/>
                <a:cs typeface="Roboto"/>
                <a:sym typeface="Roboto"/>
              </a:rPr>
              <a:t>Set Measurable Goals</a:t>
            </a:r>
            <a:endParaRPr b="0" i="0" sz="1800" u="none" cap="none" strike="noStrike">
              <a:solidFill>
                <a:schemeClr val="dk1"/>
              </a:solidFill>
              <a:latin typeface="Arial"/>
              <a:ea typeface="Arial"/>
              <a:cs typeface="Arial"/>
              <a:sym typeface="Arial"/>
            </a:endParaRPr>
          </a:p>
        </p:txBody>
      </p:sp>
      <p:sp>
        <p:nvSpPr>
          <p:cNvPr id="311" name="Google Shape;311;p22"/>
          <p:cNvSpPr/>
          <p:nvPr/>
        </p:nvSpPr>
        <p:spPr>
          <a:xfrm>
            <a:off x="8125968" y="4317526"/>
            <a:ext cx="3526434" cy="1081710"/>
          </a:xfrm>
          <a:prstGeom prst="rect">
            <a:avLst/>
          </a:prstGeom>
          <a:noFill/>
          <a:ln>
            <a:noFill/>
          </a:ln>
        </p:spPr>
        <p:txBody>
          <a:bodyPr anchorCtr="0" anchor="t" bIns="0" lIns="0" spcFirstLastPara="1" rIns="0" wrap="square" tIns="0">
            <a:noAutofit/>
          </a:bodyPr>
          <a:lstStyle/>
          <a:p>
            <a:pPr indent="0" lvl="0" marL="0" marR="0" rtl="0" algn="l">
              <a:lnSpc>
                <a:spcPct val="113600"/>
              </a:lnSpc>
              <a:spcBef>
                <a:spcPts val="0"/>
              </a:spcBef>
              <a:spcAft>
                <a:spcPts val="0"/>
              </a:spcAft>
              <a:buClr>
                <a:srgbClr val="1C2F35"/>
              </a:buClr>
              <a:buSzPts val="1500"/>
              <a:buFont typeface="Roboto"/>
              <a:buNone/>
            </a:pPr>
            <a:r>
              <a:rPr b="0" i="0" lang="en-US" sz="1500" u="none" cap="none" strike="noStrike">
                <a:solidFill>
                  <a:srgbClr val="1C2F35"/>
                </a:solidFill>
                <a:latin typeface="Roboto"/>
                <a:ea typeface="Roboto"/>
                <a:cs typeface="Roboto"/>
                <a:sym typeface="Roboto"/>
              </a:rPr>
              <a:t>Based on the feedback trends and sentiment analysis, set specific, measurable goals to improve areas of concern, such as reducing negative feedback by 10%.</a:t>
            </a:r>
            <a:endParaRPr b="0" i="0" sz="1800" u="none" cap="none" strike="noStrike">
              <a:solidFill>
                <a:schemeClr val="dk1"/>
              </a:solidFill>
              <a:latin typeface="Arial"/>
              <a:ea typeface="Arial"/>
              <a:cs typeface="Arial"/>
              <a:sym typeface="Arial"/>
            </a:endParaRPr>
          </a:p>
        </p:txBody>
      </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DFAF2"/>
        </a:solidFill>
      </p:bgPr>
    </p:bg>
    <p:spTree>
      <p:nvGrpSpPr>
        <p:cNvPr id="316" name="Shape 316"/>
        <p:cNvGrpSpPr/>
        <p:nvPr/>
      </p:nvGrpSpPr>
      <p:grpSpPr>
        <a:xfrm>
          <a:off x="0" y="0"/>
          <a:ext cx="0" cy="0"/>
          <a:chOff x="0" y="0"/>
          <a:chExt cx="0" cy="0"/>
        </a:xfrm>
      </p:grpSpPr>
      <p:sp>
        <p:nvSpPr>
          <p:cNvPr id="317" name="Google Shape;317;p23"/>
          <p:cNvSpPr/>
          <p:nvPr/>
        </p:nvSpPr>
        <p:spPr>
          <a:xfrm>
            <a:off x="0" y="363794"/>
            <a:ext cx="12188952" cy="548443"/>
          </a:xfrm>
          <a:prstGeom prst="rect">
            <a:avLst/>
          </a:prstGeom>
          <a:noFill/>
          <a:ln>
            <a:noFill/>
          </a:ln>
        </p:spPr>
        <p:txBody>
          <a:bodyPr anchorCtr="0" anchor="t" bIns="0" lIns="0" spcFirstLastPara="1" rIns="0" wrap="square" tIns="0">
            <a:noAutofit/>
          </a:bodyPr>
          <a:lstStyle/>
          <a:p>
            <a:pPr indent="0" lvl="0" marL="0" marR="0" rtl="0" algn="ctr">
              <a:lnSpc>
                <a:spcPct val="115200"/>
              </a:lnSpc>
              <a:spcBef>
                <a:spcPts val="0"/>
              </a:spcBef>
              <a:spcAft>
                <a:spcPts val="0"/>
              </a:spcAft>
              <a:buClr>
                <a:srgbClr val="1B2F35"/>
              </a:buClr>
              <a:buSzPts val="3750"/>
              <a:buFont typeface="Lato"/>
              <a:buNone/>
            </a:pPr>
            <a:r>
              <a:rPr b="1" i="0" lang="en-US" sz="3750" u="none" cap="none" strike="noStrike">
                <a:solidFill>
                  <a:srgbClr val="1B2F35"/>
                </a:solidFill>
                <a:latin typeface="Lato"/>
                <a:ea typeface="Lato"/>
                <a:cs typeface="Lato"/>
                <a:sym typeface="Lato"/>
              </a:rPr>
              <a:t>Using Feedback to Enhance Business Operations</a:t>
            </a:r>
            <a:endParaRPr b="0" i="0" sz="1800" u="none" cap="none" strike="noStrike">
              <a:solidFill>
                <a:schemeClr val="dk1"/>
              </a:solidFill>
              <a:latin typeface="Arial"/>
              <a:ea typeface="Arial"/>
              <a:cs typeface="Arial"/>
              <a:sym typeface="Arial"/>
            </a:endParaRPr>
          </a:p>
        </p:txBody>
      </p:sp>
      <p:sp>
        <p:nvSpPr>
          <p:cNvPr id="318" name="Google Shape;318;p23"/>
          <p:cNvSpPr/>
          <p:nvPr/>
        </p:nvSpPr>
        <p:spPr>
          <a:xfrm>
            <a:off x="476131" y="1580755"/>
            <a:ext cx="3618595" cy="2304474"/>
          </a:xfrm>
          <a:prstGeom prst="rect">
            <a:avLst/>
          </a:prstGeom>
          <a:solidFill>
            <a:srgbClr val="4285F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9" name="Google Shape;319;p23"/>
          <p:cNvSpPr/>
          <p:nvPr/>
        </p:nvSpPr>
        <p:spPr>
          <a:xfrm>
            <a:off x="761810" y="1821647"/>
            <a:ext cx="3456711" cy="257408"/>
          </a:xfrm>
          <a:prstGeom prst="rect">
            <a:avLst/>
          </a:prstGeom>
          <a:noFill/>
          <a:ln>
            <a:noFill/>
          </a:ln>
        </p:spPr>
        <p:txBody>
          <a:bodyPr anchorCtr="0" anchor="t" bIns="0" lIns="0" spcFirstLastPara="1" rIns="0" wrap="square" tIns="0">
            <a:noAutofit/>
          </a:bodyPr>
          <a:lstStyle/>
          <a:p>
            <a:pPr indent="0" lvl="0" marL="0" marR="0" rtl="0" algn="l">
              <a:lnSpc>
                <a:spcPct val="113613"/>
              </a:lnSpc>
              <a:spcBef>
                <a:spcPts val="0"/>
              </a:spcBef>
              <a:spcAft>
                <a:spcPts val="0"/>
              </a:spcAft>
              <a:buClr>
                <a:srgbClr val="FDFDFD"/>
              </a:buClr>
              <a:buSzPts val="1785"/>
              <a:buFont typeface="Roboto"/>
              <a:buNone/>
            </a:pPr>
            <a:r>
              <a:rPr b="1" i="0" lang="en-US" sz="1785" u="none" cap="none" strike="noStrike">
                <a:solidFill>
                  <a:srgbClr val="FDFDFD"/>
                </a:solidFill>
                <a:latin typeface="Roboto"/>
                <a:ea typeface="Roboto"/>
                <a:cs typeface="Roboto"/>
                <a:sym typeface="Roboto"/>
              </a:rPr>
              <a:t>Identify Training Needs</a:t>
            </a:r>
            <a:endParaRPr b="0" i="0" sz="1800" u="none" cap="none" strike="noStrike">
              <a:solidFill>
                <a:schemeClr val="dk1"/>
              </a:solidFill>
              <a:latin typeface="Arial"/>
              <a:ea typeface="Arial"/>
              <a:cs typeface="Arial"/>
              <a:sym typeface="Arial"/>
            </a:endParaRPr>
          </a:p>
        </p:txBody>
      </p:sp>
      <p:sp>
        <p:nvSpPr>
          <p:cNvPr id="320" name="Google Shape;320;p23"/>
          <p:cNvSpPr/>
          <p:nvPr/>
        </p:nvSpPr>
        <p:spPr>
          <a:xfrm>
            <a:off x="761810" y="2194220"/>
            <a:ext cx="3456711" cy="757048"/>
          </a:xfrm>
          <a:prstGeom prst="rect">
            <a:avLst/>
          </a:prstGeom>
          <a:noFill/>
          <a:ln>
            <a:noFill/>
          </a:ln>
        </p:spPr>
        <p:txBody>
          <a:bodyPr anchorCtr="0" anchor="t" bIns="0" lIns="0" spcFirstLastPara="1" rIns="0" wrap="square" tIns="0">
            <a:noAutofit/>
          </a:bodyPr>
          <a:lstStyle/>
          <a:p>
            <a:pPr indent="0" lvl="0" marL="0" marR="0" rtl="0" algn="l">
              <a:lnSpc>
                <a:spcPct val="113556"/>
              </a:lnSpc>
              <a:spcBef>
                <a:spcPts val="0"/>
              </a:spcBef>
              <a:spcAft>
                <a:spcPts val="0"/>
              </a:spcAft>
              <a:buClr>
                <a:srgbClr val="FFFFFF"/>
              </a:buClr>
              <a:buSzPts val="1313"/>
              <a:buFont typeface="Roboto"/>
              <a:buNone/>
            </a:pPr>
            <a:r>
              <a:rPr b="0" i="0" lang="en-US" sz="1313" u="none" cap="none" strike="noStrike">
                <a:solidFill>
                  <a:srgbClr val="FFFFFF"/>
                </a:solidFill>
                <a:latin typeface="Roboto"/>
                <a:ea typeface="Roboto"/>
                <a:cs typeface="Roboto"/>
                <a:sym typeface="Roboto"/>
              </a:rPr>
              <a:t>Review feedback to determine areas where employees may require additional training or coaching to improve customer service and address common issues.</a:t>
            </a:r>
            <a:endParaRPr b="0" i="0" sz="1800" u="none" cap="none" strike="noStrike">
              <a:solidFill>
                <a:schemeClr val="dk1"/>
              </a:solidFill>
              <a:latin typeface="Arial"/>
              <a:ea typeface="Arial"/>
              <a:cs typeface="Arial"/>
              <a:sym typeface="Arial"/>
            </a:endParaRPr>
          </a:p>
        </p:txBody>
      </p:sp>
      <p:sp>
        <p:nvSpPr>
          <p:cNvPr id="321" name="Google Shape;321;p23"/>
          <p:cNvSpPr/>
          <p:nvPr/>
        </p:nvSpPr>
        <p:spPr>
          <a:xfrm>
            <a:off x="4285178" y="1580755"/>
            <a:ext cx="3618595" cy="2304474"/>
          </a:xfrm>
          <a:prstGeom prst="rect">
            <a:avLst/>
          </a:prstGeom>
          <a:solidFill>
            <a:srgbClr val="DB4437"/>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2" name="Google Shape;322;p23"/>
          <p:cNvSpPr/>
          <p:nvPr/>
        </p:nvSpPr>
        <p:spPr>
          <a:xfrm>
            <a:off x="4570857" y="1821647"/>
            <a:ext cx="3456711" cy="514817"/>
          </a:xfrm>
          <a:prstGeom prst="rect">
            <a:avLst/>
          </a:prstGeom>
          <a:noFill/>
          <a:ln>
            <a:noFill/>
          </a:ln>
        </p:spPr>
        <p:txBody>
          <a:bodyPr anchorCtr="0" anchor="t" bIns="0" lIns="0" spcFirstLastPara="1" rIns="0" wrap="square" tIns="0">
            <a:noAutofit/>
          </a:bodyPr>
          <a:lstStyle/>
          <a:p>
            <a:pPr indent="0" lvl="0" marL="0" marR="0" rtl="0" algn="l">
              <a:lnSpc>
                <a:spcPct val="113613"/>
              </a:lnSpc>
              <a:spcBef>
                <a:spcPts val="0"/>
              </a:spcBef>
              <a:spcAft>
                <a:spcPts val="0"/>
              </a:spcAft>
              <a:buClr>
                <a:srgbClr val="FDFDFD"/>
              </a:buClr>
              <a:buSzPts val="1785"/>
              <a:buFont typeface="Roboto"/>
              <a:buNone/>
            </a:pPr>
            <a:r>
              <a:rPr b="1" i="0" lang="en-US" sz="1785" u="none" cap="none" strike="noStrike">
                <a:solidFill>
                  <a:srgbClr val="FDFDFD"/>
                </a:solidFill>
                <a:latin typeface="Roboto"/>
                <a:ea typeface="Roboto"/>
                <a:cs typeface="Roboto"/>
                <a:sym typeface="Roboto"/>
              </a:rPr>
              <a:t>Implement Process Improvements</a:t>
            </a:r>
            <a:endParaRPr b="0" i="0" sz="1800" u="none" cap="none" strike="noStrike">
              <a:solidFill>
                <a:schemeClr val="dk1"/>
              </a:solidFill>
              <a:latin typeface="Arial"/>
              <a:ea typeface="Arial"/>
              <a:cs typeface="Arial"/>
              <a:sym typeface="Arial"/>
            </a:endParaRPr>
          </a:p>
        </p:txBody>
      </p:sp>
      <p:sp>
        <p:nvSpPr>
          <p:cNvPr id="323" name="Google Shape;323;p23"/>
          <p:cNvSpPr/>
          <p:nvPr/>
        </p:nvSpPr>
        <p:spPr>
          <a:xfrm>
            <a:off x="4570857" y="2451628"/>
            <a:ext cx="3456711" cy="946310"/>
          </a:xfrm>
          <a:prstGeom prst="rect">
            <a:avLst/>
          </a:prstGeom>
          <a:noFill/>
          <a:ln>
            <a:noFill/>
          </a:ln>
        </p:spPr>
        <p:txBody>
          <a:bodyPr anchorCtr="0" anchor="t" bIns="0" lIns="0" spcFirstLastPara="1" rIns="0" wrap="square" tIns="0">
            <a:noAutofit/>
          </a:bodyPr>
          <a:lstStyle/>
          <a:p>
            <a:pPr indent="0" lvl="0" marL="0" marR="0" rtl="0" algn="l">
              <a:lnSpc>
                <a:spcPct val="113556"/>
              </a:lnSpc>
              <a:spcBef>
                <a:spcPts val="0"/>
              </a:spcBef>
              <a:spcAft>
                <a:spcPts val="0"/>
              </a:spcAft>
              <a:buClr>
                <a:srgbClr val="FFFFFF"/>
              </a:buClr>
              <a:buSzPts val="1313"/>
              <a:buFont typeface="Roboto"/>
              <a:buNone/>
            </a:pPr>
            <a:r>
              <a:rPr b="0" i="0" lang="en-US" sz="1313" u="none" cap="none" strike="noStrike">
                <a:solidFill>
                  <a:srgbClr val="FFFFFF"/>
                </a:solidFill>
                <a:latin typeface="Roboto"/>
                <a:ea typeface="Roboto"/>
                <a:cs typeface="Roboto"/>
                <a:sym typeface="Roboto"/>
              </a:rPr>
              <a:t>Analyze feedback to identify inefficiencies or pain points in your business processes, then make targeted changes to streamline operations and enhance the customer experience.</a:t>
            </a:r>
            <a:endParaRPr b="0" i="0" sz="1800" u="none" cap="none" strike="noStrike">
              <a:solidFill>
                <a:schemeClr val="dk1"/>
              </a:solidFill>
              <a:latin typeface="Arial"/>
              <a:ea typeface="Arial"/>
              <a:cs typeface="Arial"/>
              <a:sym typeface="Arial"/>
            </a:endParaRPr>
          </a:p>
        </p:txBody>
      </p:sp>
      <p:sp>
        <p:nvSpPr>
          <p:cNvPr id="324" name="Google Shape;324;p23"/>
          <p:cNvSpPr/>
          <p:nvPr/>
        </p:nvSpPr>
        <p:spPr>
          <a:xfrm>
            <a:off x="8094226" y="1580755"/>
            <a:ext cx="3618595" cy="2304474"/>
          </a:xfrm>
          <a:prstGeom prst="rect">
            <a:avLst/>
          </a:prstGeom>
          <a:solidFill>
            <a:srgbClr val="F4B4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5" name="Google Shape;325;p23"/>
          <p:cNvSpPr/>
          <p:nvPr/>
        </p:nvSpPr>
        <p:spPr>
          <a:xfrm>
            <a:off x="8379905" y="1821647"/>
            <a:ext cx="3456711" cy="257408"/>
          </a:xfrm>
          <a:prstGeom prst="rect">
            <a:avLst/>
          </a:prstGeom>
          <a:noFill/>
          <a:ln>
            <a:noFill/>
          </a:ln>
        </p:spPr>
        <p:txBody>
          <a:bodyPr anchorCtr="0" anchor="t" bIns="0" lIns="0" spcFirstLastPara="1" rIns="0" wrap="square" tIns="0">
            <a:noAutofit/>
          </a:bodyPr>
          <a:lstStyle/>
          <a:p>
            <a:pPr indent="0" lvl="0" marL="0" marR="0" rtl="0" algn="l">
              <a:lnSpc>
                <a:spcPct val="113613"/>
              </a:lnSpc>
              <a:spcBef>
                <a:spcPts val="0"/>
              </a:spcBef>
              <a:spcAft>
                <a:spcPts val="0"/>
              </a:spcAft>
              <a:buClr>
                <a:srgbClr val="1B2F35"/>
              </a:buClr>
              <a:buSzPts val="1785"/>
              <a:buFont typeface="Roboto"/>
              <a:buNone/>
            </a:pPr>
            <a:r>
              <a:rPr b="1" i="0" lang="en-US" sz="1785" u="none" cap="none" strike="noStrike">
                <a:solidFill>
                  <a:srgbClr val="1B2F35"/>
                </a:solidFill>
                <a:latin typeface="Roboto"/>
                <a:ea typeface="Roboto"/>
                <a:cs typeface="Roboto"/>
                <a:sym typeface="Roboto"/>
              </a:rPr>
              <a:t>Enhance Products/Services</a:t>
            </a:r>
            <a:endParaRPr b="0" i="0" sz="1800" u="none" cap="none" strike="noStrike">
              <a:solidFill>
                <a:schemeClr val="dk1"/>
              </a:solidFill>
              <a:latin typeface="Arial"/>
              <a:ea typeface="Arial"/>
              <a:cs typeface="Arial"/>
              <a:sym typeface="Arial"/>
            </a:endParaRPr>
          </a:p>
        </p:txBody>
      </p:sp>
      <p:sp>
        <p:nvSpPr>
          <p:cNvPr id="326" name="Google Shape;326;p23"/>
          <p:cNvSpPr/>
          <p:nvPr/>
        </p:nvSpPr>
        <p:spPr>
          <a:xfrm>
            <a:off x="8379905" y="2194220"/>
            <a:ext cx="3456711" cy="757048"/>
          </a:xfrm>
          <a:prstGeom prst="rect">
            <a:avLst/>
          </a:prstGeom>
          <a:noFill/>
          <a:ln>
            <a:noFill/>
          </a:ln>
        </p:spPr>
        <p:txBody>
          <a:bodyPr anchorCtr="0" anchor="t" bIns="0" lIns="0" spcFirstLastPara="1" rIns="0" wrap="square" tIns="0">
            <a:noAutofit/>
          </a:bodyPr>
          <a:lstStyle/>
          <a:p>
            <a:pPr indent="0" lvl="0" marL="0" marR="0" rtl="0" algn="l">
              <a:lnSpc>
                <a:spcPct val="113556"/>
              </a:lnSpc>
              <a:spcBef>
                <a:spcPts val="0"/>
              </a:spcBef>
              <a:spcAft>
                <a:spcPts val="0"/>
              </a:spcAft>
              <a:buClr>
                <a:srgbClr val="1C2F35"/>
              </a:buClr>
              <a:buSzPts val="1313"/>
              <a:buFont typeface="Roboto"/>
              <a:buNone/>
            </a:pPr>
            <a:r>
              <a:rPr b="0" i="0" lang="en-US" sz="1313" u="none" cap="none" strike="noStrike">
                <a:solidFill>
                  <a:srgbClr val="1C2F35"/>
                </a:solidFill>
                <a:latin typeface="Roboto"/>
                <a:ea typeface="Roboto"/>
                <a:cs typeface="Roboto"/>
                <a:sym typeface="Roboto"/>
              </a:rPr>
              <a:t>Incorporate customer feedback to inform product or service updates, ensuring you're meeting the evolving needs and expectations of your target audience.</a:t>
            </a:r>
            <a:endParaRPr b="0" i="0" sz="1800" u="none" cap="none" strike="noStrike">
              <a:solidFill>
                <a:schemeClr val="dk1"/>
              </a:solidFill>
              <a:latin typeface="Arial"/>
              <a:ea typeface="Arial"/>
              <a:cs typeface="Arial"/>
              <a:sym typeface="Arial"/>
            </a:endParaRPr>
          </a:p>
        </p:txBody>
      </p:sp>
      <p:sp>
        <p:nvSpPr>
          <p:cNvPr id="327" name="Google Shape;327;p23"/>
          <p:cNvSpPr/>
          <p:nvPr/>
        </p:nvSpPr>
        <p:spPr>
          <a:xfrm>
            <a:off x="476131" y="4075681"/>
            <a:ext cx="5523119" cy="2304474"/>
          </a:xfrm>
          <a:prstGeom prst="rect">
            <a:avLst/>
          </a:prstGeom>
          <a:solidFill>
            <a:srgbClr val="0F9D5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8" name="Google Shape;328;p23"/>
          <p:cNvSpPr/>
          <p:nvPr/>
        </p:nvSpPr>
        <p:spPr>
          <a:xfrm>
            <a:off x="761810" y="4316573"/>
            <a:ext cx="5551687" cy="257408"/>
          </a:xfrm>
          <a:prstGeom prst="rect">
            <a:avLst/>
          </a:prstGeom>
          <a:noFill/>
          <a:ln>
            <a:noFill/>
          </a:ln>
        </p:spPr>
        <p:txBody>
          <a:bodyPr anchorCtr="0" anchor="t" bIns="0" lIns="0" spcFirstLastPara="1" rIns="0" wrap="square" tIns="0">
            <a:noAutofit/>
          </a:bodyPr>
          <a:lstStyle/>
          <a:p>
            <a:pPr indent="0" lvl="0" marL="0" marR="0" rtl="0" algn="l">
              <a:lnSpc>
                <a:spcPct val="113613"/>
              </a:lnSpc>
              <a:spcBef>
                <a:spcPts val="0"/>
              </a:spcBef>
              <a:spcAft>
                <a:spcPts val="0"/>
              </a:spcAft>
              <a:buClr>
                <a:srgbClr val="FDFDFD"/>
              </a:buClr>
              <a:buSzPts val="1785"/>
              <a:buFont typeface="Roboto"/>
              <a:buNone/>
            </a:pPr>
            <a:r>
              <a:rPr b="1" i="0" lang="en-US" sz="1785" u="none" cap="none" strike="noStrike">
                <a:solidFill>
                  <a:srgbClr val="FDFDFD"/>
                </a:solidFill>
                <a:latin typeface="Roboto"/>
                <a:ea typeface="Roboto"/>
                <a:cs typeface="Roboto"/>
                <a:sym typeface="Roboto"/>
              </a:rPr>
              <a:t>Reinforce Good Practices</a:t>
            </a:r>
            <a:endParaRPr b="0" i="0" sz="1800" u="none" cap="none" strike="noStrike">
              <a:solidFill>
                <a:schemeClr val="dk1"/>
              </a:solidFill>
              <a:latin typeface="Arial"/>
              <a:ea typeface="Arial"/>
              <a:cs typeface="Arial"/>
              <a:sym typeface="Arial"/>
            </a:endParaRPr>
          </a:p>
        </p:txBody>
      </p:sp>
      <p:sp>
        <p:nvSpPr>
          <p:cNvPr id="329" name="Google Shape;329;p23"/>
          <p:cNvSpPr/>
          <p:nvPr/>
        </p:nvSpPr>
        <p:spPr>
          <a:xfrm>
            <a:off x="761810" y="4689146"/>
            <a:ext cx="5551687" cy="567786"/>
          </a:xfrm>
          <a:prstGeom prst="rect">
            <a:avLst/>
          </a:prstGeom>
          <a:noFill/>
          <a:ln>
            <a:noFill/>
          </a:ln>
        </p:spPr>
        <p:txBody>
          <a:bodyPr anchorCtr="0" anchor="t" bIns="0" lIns="0" spcFirstLastPara="1" rIns="0" wrap="square" tIns="0">
            <a:noAutofit/>
          </a:bodyPr>
          <a:lstStyle/>
          <a:p>
            <a:pPr indent="0" lvl="0" marL="0" marR="0" rtl="0" algn="l">
              <a:lnSpc>
                <a:spcPct val="113556"/>
              </a:lnSpc>
              <a:spcBef>
                <a:spcPts val="0"/>
              </a:spcBef>
              <a:spcAft>
                <a:spcPts val="0"/>
              </a:spcAft>
              <a:buClr>
                <a:srgbClr val="FFFFFF"/>
              </a:buClr>
              <a:buSzPts val="1313"/>
              <a:buFont typeface="Roboto"/>
              <a:buNone/>
            </a:pPr>
            <a:r>
              <a:rPr b="0" i="0" lang="en-US" sz="1313" u="none" cap="none" strike="noStrike">
                <a:solidFill>
                  <a:srgbClr val="FFFFFF"/>
                </a:solidFill>
                <a:latin typeface="Roboto"/>
                <a:ea typeface="Roboto"/>
                <a:cs typeface="Roboto"/>
                <a:sym typeface="Roboto"/>
              </a:rPr>
              <a:t>Share positive feedback with your team to recognize and reward excellent performance, motivating employees to continue delivering outstanding customer experiences.</a:t>
            </a:r>
            <a:endParaRPr b="0" i="0" sz="1800" u="none" cap="none" strike="noStrike">
              <a:solidFill>
                <a:schemeClr val="dk1"/>
              </a:solidFill>
              <a:latin typeface="Arial"/>
              <a:ea typeface="Arial"/>
              <a:cs typeface="Arial"/>
              <a:sym typeface="Arial"/>
            </a:endParaRPr>
          </a:p>
        </p:txBody>
      </p:sp>
      <p:sp>
        <p:nvSpPr>
          <p:cNvPr id="330" name="Google Shape;330;p23"/>
          <p:cNvSpPr/>
          <p:nvPr/>
        </p:nvSpPr>
        <p:spPr>
          <a:xfrm>
            <a:off x="6189702" y="4075681"/>
            <a:ext cx="5523119" cy="2304474"/>
          </a:xfrm>
          <a:prstGeom prst="rect">
            <a:avLst/>
          </a:prstGeom>
          <a:solidFill>
            <a:srgbClr val="165ACB"/>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1" name="Google Shape;331;p23"/>
          <p:cNvSpPr/>
          <p:nvPr/>
        </p:nvSpPr>
        <p:spPr>
          <a:xfrm>
            <a:off x="6475381" y="4316573"/>
            <a:ext cx="5551687" cy="257408"/>
          </a:xfrm>
          <a:prstGeom prst="rect">
            <a:avLst/>
          </a:prstGeom>
          <a:noFill/>
          <a:ln>
            <a:noFill/>
          </a:ln>
        </p:spPr>
        <p:txBody>
          <a:bodyPr anchorCtr="0" anchor="t" bIns="0" lIns="0" spcFirstLastPara="1" rIns="0" wrap="square" tIns="0">
            <a:noAutofit/>
          </a:bodyPr>
          <a:lstStyle/>
          <a:p>
            <a:pPr indent="0" lvl="0" marL="0" marR="0" rtl="0" algn="l">
              <a:lnSpc>
                <a:spcPct val="113613"/>
              </a:lnSpc>
              <a:spcBef>
                <a:spcPts val="0"/>
              </a:spcBef>
              <a:spcAft>
                <a:spcPts val="0"/>
              </a:spcAft>
              <a:buClr>
                <a:srgbClr val="FDFDFD"/>
              </a:buClr>
              <a:buSzPts val="1785"/>
              <a:buFont typeface="Roboto"/>
              <a:buNone/>
            </a:pPr>
            <a:r>
              <a:rPr b="1" i="0" lang="en-US" sz="1785" u="none" cap="none" strike="noStrike">
                <a:solidFill>
                  <a:srgbClr val="FDFDFD"/>
                </a:solidFill>
                <a:latin typeface="Roboto"/>
                <a:ea typeface="Roboto"/>
                <a:cs typeface="Roboto"/>
                <a:sym typeface="Roboto"/>
              </a:rPr>
              <a:t>Address Negative Trends</a:t>
            </a:r>
            <a:endParaRPr b="0" i="0" sz="1800" u="none" cap="none" strike="noStrike">
              <a:solidFill>
                <a:schemeClr val="dk1"/>
              </a:solidFill>
              <a:latin typeface="Arial"/>
              <a:ea typeface="Arial"/>
              <a:cs typeface="Arial"/>
              <a:sym typeface="Arial"/>
            </a:endParaRPr>
          </a:p>
        </p:txBody>
      </p:sp>
      <p:sp>
        <p:nvSpPr>
          <p:cNvPr id="332" name="Google Shape;332;p23"/>
          <p:cNvSpPr/>
          <p:nvPr/>
        </p:nvSpPr>
        <p:spPr>
          <a:xfrm>
            <a:off x="6475381" y="4689146"/>
            <a:ext cx="5551687" cy="567786"/>
          </a:xfrm>
          <a:prstGeom prst="rect">
            <a:avLst/>
          </a:prstGeom>
          <a:noFill/>
          <a:ln>
            <a:noFill/>
          </a:ln>
        </p:spPr>
        <p:txBody>
          <a:bodyPr anchorCtr="0" anchor="t" bIns="0" lIns="0" spcFirstLastPara="1" rIns="0" wrap="square" tIns="0">
            <a:noAutofit/>
          </a:bodyPr>
          <a:lstStyle/>
          <a:p>
            <a:pPr indent="0" lvl="0" marL="0" marR="0" rtl="0" algn="l">
              <a:lnSpc>
                <a:spcPct val="113556"/>
              </a:lnSpc>
              <a:spcBef>
                <a:spcPts val="0"/>
              </a:spcBef>
              <a:spcAft>
                <a:spcPts val="0"/>
              </a:spcAft>
              <a:buClr>
                <a:srgbClr val="FFFFFF"/>
              </a:buClr>
              <a:buSzPts val="1313"/>
              <a:buFont typeface="Roboto"/>
              <a:buNone/>
            </a:pPr>
            <a:r>
              <a:rPr b="0" i="0" lang="en-US" sz="1313" u="none" cap="none" strike="noStrike">
                <a:solidFill>
                  <a:srgbClr val="FFFFFF"/>
                </a:solidFill>
                <a:latin typeface="Roboto"/>
                <a:ea typeface="Roboto"/>
                <a:cs typeface="Roboto"/>
                <a:sym typeface="Roboto"/>
              </a:rPr>
              <a:t>Proactively develop and implement action plans to address recurring negative feedback, demonstrating your commitment to continuous improvement and customer satisfaction.</a:t>
            </a:r>
            <a:endParaRPr b="0" i="0" sz="1800" u="none" cap="none" strike="noStrike">
              <a:solidFill>
                <a:schemeClr val="dk1"/>
              </a:solidFill>
              <a:latin typeface="Arial"/>
              <a:ea typeface="Arial"/>
              <a:cs typeface="Arial"/>
              <a:sym typeface="Arial"/>
            </a:endParaRPr>
          </a:p>
        </p:txBody>
      </p: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DFDFD"/>
        </a:solidFill>
      </p:bgPr>
    </p:bg>
    <p:spTree>
      <p:nvGrpSpPr>
        <p:cNvPr id="337" name="Shape 337"/>
        <p:cNvGrpSpPr/>
        <p:nvPr/>
      </p:nvGrpSpPr>
      <p:grpSpPr>
        <a:xfrm>
          <a:off x="0" y="0"/>
          <a:ext cx="0" cy="0"/>
          <a:chOff x="0" y="0"/>
          <a:chExt cx="0" cy="0"/>
        </a:xfrm>
      </p:grpSpPr>
      <p:sp>
        <p:nvSpPr>
          <p:cNvPr id="338" name="Google Shape;338;p24"/>
          <p:cNvSpPr/>
          <p:nvPr/>
        </p:nvSpPr>
        <p:spPr>
          <a:xfrm>
            <a:off x="1885047" y="363794"/>
            <a:ext cx="8418858" cy="1096887"/>
          </a:xfrm>
          <a:prstGeom prst="rect">
            <a:avLst/>
          </a:prstGeom>
          <a:noFill/>
          <a:ln>
            <a:noFill/>
          </a:ln>
        </p:spPr>
        <p:txBody>
          <a:bodyPr anchorCtr="0" anchor="t" bIns="0" lIns="0" spcFirstLastPara="1" rIns="0" wrap="square" tIns="0">
            <a:noAutofit/>
          </a:bodyPr>
          <a:lstStyle/>
          <a:p>
            <a:pPr indent="0" lvl="0" marL="0" marR="0" rtl="0" algn="ctr">
              <a:lnSpc>
                <a:spcPct val="115200"/>
              </a:lnSpc>
              <a:spcBef>
                <a:spcPts val="0"/>
              </a:spcBef>
              <a:spcAft>
                <a:spcPts val="0"/>
              </a:spcAft>
              <a:buClr>
                <a:srgbClr val="1B2F35"/>
              </a:buClr>
              <a:buSzPts val="3750"/>
              <a:buFont typeface="Lato"/>
              <a:buNone/>
            </a:pPr>
            <a:r>
              <a:rPr b="1" i="0" lang="en-US" sz="3750" u="none" cap="none" strike="noStrike">
                <a:solidFill>
                  <a:srgbClr val="1B2F35"/>
                </a:solidFill>
                <a:latin typeface="Lato"/>
                <a:ea typeface="Lato"/>
                <a:cs typeface="Lato"/>
                <a:sym typeface="Lato"/>
              </a:rPr>
              <a:t>Hands-On Activity: Create a Review Tracking Dashboard and Set Goals</a:t>
            </a:r>
            <a:endParaRPr b="0" i="0" sz="1800" u="none" cap="none" strike="noStrike">
              <a:solidFill>
                <a:schemeClr val="dk1"/>
              </a:solidFill>
              <a:latin typeface="Arial"/>
              <a:ea typeface="Arial"/>
              <a:cs typeface="Arial"/>
              <a:sym typeface="Arial"/>
            </a:endParaRPr>
          </a:p>
        </p:txBody>
      </p:sp>
      <p:sp>
        <p:nvSpPr>
          <p:cNvPr id="339" name="Google Shape;339;p24"/>
          <p:cNvSpPr/>
          <p:nvPr/>
        </p:nvSpPr>
        <p:spPr>
          <a:xfrm>
            <a:off x="952262" y="2217580"/>
            <a:ext cx="5446938" cy="4043840"/>
          </a:xfrm>
          <a:prstGeom prst="rect">
            <a:avLst/>
          </a:prstGeom>
          <a:noFill/>
          <a:ln>
            <a:noFill/>
          </a:ln>
        </p:spPr>
        <p:txBody>
          <a:bodyPr anchorCtr="0" anchor="t" bIns="0" lIns="0" spcFirstLastPara="1" rIns="0" wrap="square" tIns="0">
            <a:noAutofit/>
          </a:bodyPr>
          <a:lstStyle/>
          <a:p>
            <a:pPr indent="-242900" lvl="0" marL="242900" marR="0" rtl="0" algn="l">
              <a:lnSpc>
                <a:spcPct val="113592"/>
              </a:lnSpc>
              <a:spcBef>
                <a:spcPts val="0"/>
              </a:spcBef>
              <a:spcAft>
                <a:spcPts val="0"/>
              </a:spcAft>
              <a:buClr>
                <a:srgbClr val="1B2F35"/>
              </a:buClr>
              <a:buSzPts val="2700"/>
              <a:buFont typeface="Roboto"/>
              <a:buChar char="•"/>
            </a:pPr>
            <a:r>
              <a:rPr b="1" i="0" lang="en-US" sz="2700" u="none" cap="none" strike="noStrike">
                <a:solidFill>
                  <a:srgbClr val="1B2F35"/>
                </a:solidFill>
                <a:latin typeface="Roboto"/>
                <a:ea typeface="Roboto"/>
                <a:cs typeface="Roboto"/>
                <a:sym typeface="Roboto"/>
              </a:rPr>
              <a:t>Set up a simple tracking system</a:t>
            </a:r>
            <a:endParaRPr/>
          </a:p>
          <a:p>
            <a:pPr indent="0" lvl="1" marL="457200" marR="0" rtl="0" algn="l">
              <a:lnSpc>
                <a:spcPct val="113623"/>
              </a:lnSpc>
              <a:spcBef>
                <a:spcPts val="532"/>
              </a:spcBef>
              <a:spcAft>
                <a:spcPts val="0"/>
              </a:spcAft>
              <a:buClr>
                <a:srgbClr val="1C2F35"/>
              </a:buClr>
              <a:buSzPts val="1725"/>
              <a:buFont typeface="Roboto"/>
              <a:buNone/>
            </a:pPr>
            <a:r>
              <a:rPr b="0" i="0" lang="en-US" sz="1725" u="none" cap="none" strike="noStrike">
                <a:solidFill>
                  <a:srgbClr val="1C2F35"/>
                </a:solidFill>
                <a:latin typeface="Roboto"/>
                <a:ea typeface="Roboto"/>
                <a:cs typeface="Roboto"/>
                <a:sym typeface="Roboto"/>
              </a:rPr>
              <a:t>Establish a centralized platform or tool to collect and monitor key review metrics from various sources, such as your website, social media, and third-party review platforms.</a:t>
            </a:r>
            <a:endParaRPr/>
          </a:p>
          <a:p>
            <a:pPr indent="-242900" lvl="0" marL="242900" marR="0" rtl="0" algn="l">
              <a:lnSpc>
                <a:spcPct val="113592"/>
              </a:lnSpc>
              <a:spcBef>
                <a:spcPts val="2766"/>
              </a:spcBef>
              <a:spcAft>
                <a:spcPts val="0"/>
              </a:spcAft>
              <a:buClr>
                <a:srgbClr val="1B2F35"/>
              </a:buClr>
              <a:buSzPts val="2700"/>
              <a:buFont typeface="Roboto"/>
              <a:buChar char="•"/>
            </a:pPr>
            <a:r>
              <a:rPr b="1" i="0" lang="en-US" sz="2700" u="none" cap="none" strike="noStrike">
                <a:solidFill>
                  <a:srgbClr val="1B2F35"/>
                </a:solidFill>
                <a:latin typeface="Roboto"/>
                <a:ea typeface="Roboto"/>
                <a:cs typeface="Roboto"/>
                <a:sym typeface="Roboto"/>
              </a:rPr>
              <a:t>Choose 3-5 key metrics to track</a:t>
            </a:r>
            <a:endParaRPr/>
          </a:p>
          <a:p>
            <a:pPr indent="0" lvl="1" marL="457200" marR="0" rtl="0" algn="l">
              <a:lnSpc>
                <a:spcPct val="113623"/>
              </a:lnSpc>
              <a:spcBef>
                <a:spcPts val="532"/>
              </a:spcBef>
              <a:spcAft>
                <a:spcPts val="0"/>
              </a:spcAft>
              <a:buClr>
                <a:srgbClr val="1C2F35"/>
              </a:buClr>
              <a:buSzPts val="1725"/>
              <a:buFont typeface="Roboto"/>
              <a:buNone/>
            </a:pPr>
            <a:r>
              <a:rPr b="0" i="0" lang="en-US" sz="1725" u="none" cap="none" strike="noStrike">
                <a:solidFill>
                  <a:srgbClr val="1C2F35"/>
                </a:solidFill>
                <a:latin typeface="Roboto"/>
                <a:ea typeface="Roboto"/>
                <a:cs typeface="Roboto"/>
                <a:sym typeface="Roboto"/>
              </a:rPr>
              <a:t>Select the most important metrics that align with your business objectives, such as review count, average star rating, response rate, and sentiment analysis.</a:t>
            </a:r>
            <a:endParaRPr b="0" i="0" sz="1800" u="none" cap="none" strike="noStrike">
              <a:solidFill>
                <a:schemeClr val="dk1"/>
              </a:solidFill>
              <a:latin typeface="Arial"/>
              <a:ea typeface="Arial"/>
              <a:cs typeface="Arial"/>
              <a:sym typeface="Arial"/>
            </a:endParaRPr>
          </a:p>
        </p:txBody>
      </p:sp>
      <p:sp>
        <p:nvSpPr>
          <p:cNvPr id="340" name="Google Shape;340;p24"/>
          <p:cNvSpPr/>
          <p:nvPr/>
        </p:nvSpPr>
        <p:spPr>
          <a:xfrm>
            <a:off x="6284928" y="2217580"/>
            <a:ext cx="5446938" cy="3265068"/>
          </a:xfrm>
          <a:prstGeom prst="rect">
            <a:avLst/>
          </a:prstGeom>
          <a:noFill/>
          <a:ln>
            <a:noFill/>
          </a:ln>
        </p:spPr>
        <p:txBody>
          <a:bodyPr anchorCtr="0" anchor="t" bIns="0" lIns="0" spcFirstLastPara="1" rIns="0" wrap="square" tIns="0">
            <a:noAutofit/>
          </a:bodyPr>
          <a:lstStyle/>
          <a:p>
            <a:pPr indent="-242900" lvl="0" marL="242900" marR="0" rtl="0" algn="l">
              <a:lnSpc>
                <a:spcPct val="113592"/>
              </a:lnSpc>
              <a:spcBef>
                <a:spcPts val="0"/>
              </a:spcBef>
              <a:spcAft>
                <a:spcPts val="0"/>
              </a:spcAft>
              <a:buClr>
                <a:srgbClr val="1B2F35"/>
              </a:buClr>
              <a:buSzPts val="2700"/>
              <a:buFont typeface="Roboto"/>
              <a:buChar char="•"/>
            </a:pPr>
            <a:r>
              <a:rPr b="1" i="0" lang="en-US" sz="2700" u="none" cap="none" strike="noStrike">
                <a:solidFill>
                  <a:srgbClr val="1B2F35"/>
                </a:solidFill>
                <a:latin typeface="Roboto"/>
                <a:ea typeface="Roboto"/>
                <a:cs typeface="Roboto"/>
                <a:sym typeface="Roboto"/>
              </a:rPr>
              <a:t>Create a visual dashboard</a:t>
            </a:r>
            <a:endParaRPr/>
          </a:p>
          <a:p>
            <a:pPr indent="0" lvl="1" marL="457200" marR="0" rtl="0" algn="l">
              <a:lnSpc>
                <a:spcPct val="113623"/>
              </a:lnSpc>
              <a:spcBef>
                <a:spcPts val="532"/>
              </a:spcBef>
              <a:spcAft>
                <a:spcPts val="0"/>
              </a:spcAft>
              <a:buClr>
                <a:srgbClr val="1C2F35"/>
              </a:buClr>
              <a:buSzPts val="1725"/>
              <a:buFont typeface="Roboto"/>
              <a:buNone/>
            </a:pPr>
            <a:r>
              <a:rPr b="0" i="0" lang="en-US" sz="1725" u="none" cap="none" strike="noStrike">
                <a:solidFill>
                  <a:srgbClr val="1C2F35"/>
                </a:solidFill>
                <a:latin typeface="Roboto"/>
                <a:ea typeface="Roboto"/>
                <a:cs typeface="Roboto"/>
                <a:sym typeface="Roboto"/>
              </a:rPr>
              <a:t>Design a user-friendly dashboard that displays your chosen metrics using charts, graphs, and other visual elements to easily identify trends and patterns.</a:t>
            </a:r>
            <a:endParaRPr/>
          </a:p>
          <a:p>
            <a:pPr indent="-242900" lvl="0" marL="242900" marR="0" rtl="0" algn="l">
              <a:lnSpc>
                <a:spcPct val="113592"/>
              </a:lnSpc>
              <a:spcBef>
                <a:spcPts val="2766"/>
              </a:spcBef>
              <a:spcAft>
                <a:spcPts val="0"/>
              </a:spcAft>
              <a:buClr>
                <a:srgbClr val="1B2F35"/>
              </a:buClr>
              <a:buSzPts val="2700"/>
              <a:buFont typeface="Roboto"/>
              <a:buChar char="•"/>
            </a:pPr>
            <a:r>
              <a:rPr b="1" i="0" lang="en-US" sz="2700" u="none" cap="none" strike="noStrike">
                <a:solidFill>
                  <a:srgbClr val="1B2F35"/>
                </a:solidFill>
                <a:latin typeface="Roboto"/>
                <a:ea typeface="Roboto"/>
                <a:cs typeface="Roboto"/>
                <a:sym typeface="Roboto"/>
              </a:rPr>
              <a:t>Set specific monthly goals</a:t>
            </a:r>
            <a:endParaRPr/>
          </a:p>
          <a:p>
            <a:pPr indent="0" lvl="1" marL="457200" marR="0" rtl="0" algn="l">
              <a:lnSpc>
                <a:spcPct val="113623"/>
              </a:lnSpc>
              <a:spcBef>
                <a:spcPts val="532"/>
              </a:spcBef>
              <a:spcAft>
                <a:spcPts val="0"/>
              </a:spcAft>
              <a:buClr>
                <a:srgbClr val="1C2F35"/>
              </a:buClr>
              <a:buSzPts val="1725"/>
              <a:buFont typeface="Roboto"/>
              <a:buNone/>
            </a:pPr>
            <a:r>
              <a:rPr b="0" i="0" lang="en-US" sz="1725" u="none" cap="none" strike="noStrike">
                <a:solidFill>
                  <a:srgbClr val="1C2F35"/>
                </a:solidFill>
                <a:latin typeface="Roboto"/>
                <a:ea typeface="Roboto"/>
                <a:cs typeface="Roboto"/>
                <a:sym typeface="Roboto"/>
              </a:rPr>
              <a:t>Establish achievable, time-bound goals for each metric, such as increasing the response rate by 10% or reducing the percentage of negative reviews by 5% within the next month.</a:t>
            </a:r>
            <a:endParaRPr b="0" i="0" sz="1800" u="none" cap="none" strike="noStrike">
              <a:solidFill>
                <a:schemeClr val="dk1"/>
              </a:solidFill>
              <a:latin typeface="Arial"/>
              <a:ea typeface="Arial"/>
              <a:cs typeface="Arial"/>
              <a:sym typeface="Arial"/>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DFAF2"/>
        </a:solidFill>
      </p:bgPr>
    </p:bg>
    <p:spTree>
      <p:nvGrpSpPr>
        <p:cNvPr id="32" name="Shape 32"/>
        <p:cNvGrpSpPr/>
        <p:nvPr/>
      </p:nvGrpSpPr>
      <p:grpSpPr>
        <a:xfrm>
          <a:off x="0" y="0"/>
          <a:ext cx="0" cy="0"/>
          <a:chOff x="0" y="0"/>
          <a:chExt cx="0" cy="0"/>
        </a:xfrm>
      </p:grpSpPr>
      <p:sp>
        <p:nvSpPr>
          <p:cNvPr id="33" name="Google Shape;33;p5"/>
          <p:cNvSpPr/>
          <p:nvPr/>
        </p:nvSpPr>
        <p:spPr>
          <a:xfrm>
            <a:off x="6759652" y="0"/>
            <a:ext cx="5438822" cy="6865808"/>
          </a:xfrm>
          <a:prstGeom prst="rect">
            <a:avLst/>
          </a:pr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descr="preencoded.png" id="34" name="Google Shape;34;p5"/>
          <p:cNvPicPr preferRelativeResize="0"/>
          <p:nvPr/>
        </p:nvPicPr>
        <p:blipFill rotWithShape="1">
          <a:blip r:embed="rId3">
            <a:alphaModFix/>
          </a:blip>
          <a:srcRect b="-54481" l="-8824" r="-8824" t="-54481"/>
          <a:stretch/>
        </p:blipFill>
        <p:spPr>
          <a:xfrm>
            <a:off x="6759652" y="0"/>
            <a:ext cx="5438822" cy="6865808"/>
          </a:xfrm>
          <a:prstGeom prst="rect">
            <a:avLst/>
          </a:prstGeom>
          <a:noFill/>
          <a:ln>
            <a:noFill/>
          </a:ln>
        </p:spPr>
      </p:pic>
      <p:sp>
        <p:nvSpPr>
          <p:cNvPr id="35" name="Google Shape;35;p5"/>
          <p:cNvSpPr/>
          <p:nvPr/>
        </p:nvSpPr>
        <p:spPr>
          <a:xfrm>
            <a:off x="289736" y="2653984"/>
            <a:ext cx="6180180" cy="548443"/>
          </a:xfrm>
          <a:prstGeom prst="rect">
            <a:avLst/>
          </a:prstGeom>
          <a:noFill/>
          <a:ln>
            <a:noFill/>
          </a:ln>
        </p:spPr>
        <p:txBody>
          <a:bodyPr anchorCtr="0" anchor="t" bIns="0" lIns="0" spcFirstLastPara="1" rIns="0" wrap="square" tIns="0">
            <a:noAutofit/>
          </a:bodyPr>
          <a:lstStyle/>
          <a:p>
            <a:pPr indent="0" lvl="0" marL="0" marR="0" rtl="0" algn="ctr">
              <a:lnSpc>
                <a:spcPct val="115200"/>
              </a:lnSpc>
              <a:spcBef>
                <a:spcPts val="0"/>
              </a:spcBef>
              <a:spcAft>
                <a:spcPts val="0"/>
              </a:spcAft>
              <a:buClr>
                <a:srgbClr val="1B2F35"/>
              </a:buClr>
              <a:buSzPts val="3750"/>
              <a:buFont typeface="Lato"/>
              <a:buNone/>
            </a:pPr>
            <a:r>
              <a:rPr b="1" i="0" lang="en-US" sz="3750" u="none" cap="none" strike="noStrike">
                <a:solidFill>
                  <a:srgbClr val="1B2F35"/>
                </a:solidFill>
                <a:latin typeface="Lato"/>
                <a:ea typeface="Lato"/>
                <a:cs typeface="Lato"/>
                <a:sym typeface="Lato"/>
              </a:rPr>
              <a:t>[Your Company] Reviews</a:t>
            </a:r>
            <a:endParaRPr b="0" i="0" sz="1800" u="none" cap="none" strike="noStrike">
              <a:solidFill>
                <a:schemeClr val="dk1"/>
              </a:solidFill>
              <a:latin typeface="Arial"/>
              <a:ea typeface="Arial"/>
              <a:cs typeface="Arial"/>
              <a:sym typeface="Arial"/>
            </a:endParaRPr>
          </a:p>
        </p:txBody>
      </p:sp>
      <p:sp>
        <p:nvSpPr>
          <p:cNvPr id="36" name="Google Shape;36;p5"/>
          <p:cNvSpPr/>
          <p:nvPr/>
        </p:nvSpPr>
        <p:spPr>
          <a:xfrm>
            <a:off x="289736" y="3349432"/>
            <a:ext cx="6180180" cy="778474"/>
          </a:xfrm>
          <a:prstGeom prst="rect">
            <a:avLst/>
          </a:prstGeom>
          <a:noFill/>
          <a:ln>
            <a:noFill/>
          </a:ln>
        </p:spPr>
        <p:txBody>
          <a:bodyPr anchorCtr="0" anchor="t" bIns="0" lIns="0" spcFirstLastPara="1" rIns="0" wrap="square" tIns="0">
            <a:noAutofit/>
          </a:bodyPr>
          <a:lstStyle/>
          <a:p>
            <a:pPr indent="0" lvl="0" marL="0" marR="0" rtl="0" algn="ctr">
              <a:lnSpc>
                <a:spcPct val="113611"/>
              </a:lnSpc>
              <a:spcBef>
                <a:spcPts val="0"/>
              </a:spcBef>
              <a:spcAft>
                <a:spcPts val="0"/>
              </a:spcAft>
              <a:buClr>
                <a:srgbClr val="1C2F35"/>
              </a:buClr>
              <a:buSzPts val="1800"/>
              <a:buFont typeface="Roboto"/>
              <a:buNone/>
            </a:pPr>
            <a:r>
              <a:rPr b="0" i="0" lang="en-US" sz="1800" u="none" cap="none" strike="noStrike">
                <a:solidFill>
                  <a:srgbClr val="1C2F35"/>
                </a:solidFill>
                <a:latin typeface="Roboto"/>
                <a:ea typeface="Roboto"/>
                <a:cs typeface="Roboto"/>
                <a:sym typeface="Roboto"/>
              </a:rPr>
              <a:t>We're a company that specializes in helping businesses leverage social media to encourage reviews and showcase positive feedback.</a:t>
            </a:r>
            <a:endParaRPr b="0" i="0" sz="1800" u="none" cap="none" strike="noStrike">
              <a:solidFill>
                <a:schemeClr val="dk1"/>
              </a:solidFill>
              <a:latin typeface="Arial"/>
              <a:ea typeface="Arial"/>
              <a:cs typeface="Arial"/>
              <a:sym typeface="Arial"/>
            </a:endParaRPr>
          </a:p>
        </p:txBody>
      </p:sp>
      <p:pic>
        <p:nvPicPr>
          <p:cNvPr descr="preencoded.png" id="37" name="Google Shape;37;p5"/>
          <p:cNvPicPr preferRelativeResize="0"/>
          <p:nvPr/>
        </p:nvPicPr>
        <p:blipFill rotWithShape="1">
          <a:blip r:embed="rId4">
            <a:alphaModFix/>
          </a:blip>
          <a:srcRect b="0" l="0" r="0" t="0"/>
          <a:stretch/>
        </p:blipFill>
        <p:spPr>
          <a:xfrm>
            <a:off x="1856472" y="884116"/>
            <a:ext cx="8494176" cy="552312"/>
          </a:xfrm>
          <a:prstGeom prst="rect">
            <a:avLst/>
          </a:prstGeom>
          <a:noFill/>
          <a:ln>
            <a:noFill/>
          </a:ln>
        </p:spPr>
      </p:pic>
      <p:sp>
        <p:nvSpPr>
          <p:cNvPr id="38" name="Google Shape;38;p5"/>
          <p:cNvSpPr/>
          <p:nvPr/>
        </p:nvSpPr>
        <p:spPr>
          <a:xfrm>
            <a:off x="1641644" y="1029416"/>
            <a:ext cx="8917724" cy="259491"/>
          </a:xfrm>
          <a:prstGeom prst="rect">
            <a:avLst/>
          </a:prstGeom>
          <a:noFill/>
          <a:ln>
            <a:noFill/>
          </a:ln>
        </p:spPr>
        <p:txBody>
          <a:bodyPr anchorCtr="0" anchor="t" bIns="0" lIns="0" spcFirstLastPara="1" rIns="0" wrap="square" tIns="0">
            <a:noAutofit/>
          </a:bodyPr>
          <a:lstStyle/>
          <a:p>
            <a:pPr indent="0" lvl="0" marL="0" marR="0" rtl="0" algn="ctr">
              <a:lnSpc>
                <a:spcPct val="113611"/>
              </a:lnSpc>
              <a:spcBef>
                <a:spcPts val="0"/>
              </a:spcBef>
              <a:spcAft>
                <a:spcPts val="0"/>
              </a:spcAft>
              <a:buClr>
                <a:srgbClr val="1B2F35"/>
              </a:buClr>
              <a:buSzPts val="1800"/>
              <a:buFont typeface="Roboto"/>
              <a:buNone/>
            </a:pPr>
            <a:r>
              <a:rPr b="1" i="0" lang="en-US" sz="1800" u="none" cap="none" strike="noStrike">
                <a:solidFill>
                  <a:srgbClr val="1B2F35"/>
                </a:solidFill>
                <a:latin typeface="Roboto"/>
                <a:ea typeface="Roboto"/>
                <a:cs typeface="Roboto"/>
                <a:sym typeface="Roboto"/>
              </a:rPr>
              <a:t>OPTIONAL: Put an ad here for your reputation and online review services.</a:t>
            </a:r>
            <a:endParaRPr b="0" i="0" sz="1800" u="none" cap="none" strike="noStrike">
              <a:solidFill>
                <a:schemeClr val="dk1"/>
              </a:solidFill>
              <a:latin typeface="Arial"/>
              <a:ea typeface="Arial"/>
              <a:cs typeface="Arial"/>
              <a:sym typeface="Arial"/>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DFAF2"/>
        </a:solidFill>
      </p:bgPr>
    </p:bg>
    <p:spTree>
      <p:nvGrpSpPr>
        <p:cNvPr id="43" name="Shape 43"/>
        <p:cNvGrpSpPr/>
        <p:nvPr/>
      </p:nvGrpSpPr>
      <p:grpSpPr>
        <a:xfrm>
          <a:off x="0" y="0"/>
          <a:ext cx="0" cy="0"/>
          <a:chOff x="0" y="0"/>
          <a:chExt cx="0" cy="0"/>
        </a:xfrm>
      </p:grpSpPr>
      <p:sp>
        <p:nvSpPr>
          <p:cNvPr id="44" name="Google Shape;44;p6"/>
          <p:cNvSpPr/>
          <p:nvPr/>
        </p:nvSpPr>
        <p:spPr>
          <a:xfrm>
            <a:off x="0" y="363794"/>
            <a:ext cx="12188952" cy="548443"/>
          </a:xfrm>
          <a:prstGeom prst="rect">
            <a:avLst/>
          </a:prstGeom>
          <a:noFill/>
          <a:ln>
            <a:noFill/>
          </a:ln>
        </p:spPr>
        <p:txBody>
          <a:bodyPr anchorCtr="0" anchor="t" bIns="0" lIns="0" spcFirstLastPara="1" rIns="0" wrap="square" tIns="0">
            <a:noAutofit/>
          </a:bodyPr>
          <a:lstStyle/>
          <a:p>
            <a:pPr indent="0" lvl="0" marL="0" marR="0" rtl="0" algn="ctr">
              <a:lnSpc>
                <a:spcPct val="115200"/>
              </a:lnSpc>
              <a:spcBef>
                <a:spcPts val="0"/>
              </a:spcBef>
              <a:spcAft>
                <a:spcPts val="0"/>
              </a:spcAft>
              <a:buClr>
                <a:srgbClr val="1B2F35"/>
              </a:buClr>
              <a:buSzPts val="3750"/>
              <a:buFont typeface="Lato"/>
              <a:buNone/>
            </a:pPr>
            <a:r>
              <a:rPr b="1" i="0" lang="en-US" sz="3750" u="none" cap="none" strike="noStrike">
                <a:solidFill>
                  <a:srgbClr val="1B2F35"/>
                </a:solidFill>
                <a:latin typeface="Lato"/>
                <a:ea typeface="Lato"/>
                <a:cs typeface="Lato"/>
                <a:sym typeface="Lato"/>
              </a:rPr>
              <a:t>Why Social Media is Key for Reviews</a:t>
            </a:r>
            <a:endParaRPr b="0" i="0" sz="1800" u="none" cap="none" strike="noStrike">
              <a:solidFill>
                <a:schemeClr val="dk1"/>
              </a:solidFill>
              <a:latin typeface="Arial"/>
              <a:ea typeface="Arial"/>
              <a:cs typeface="Arial"/>
              <a:sym typeface="Arial"/>
            </a:endParaRPr>
          </a:p>
        </p:txBody>
      </p:sp>
      <p:sp>
        <p:nvSpPr>
          <p:cNvPr id="45" name="Google Shape;45;p6"/>
          <p:cNvSpPr/>
          <p:nvPr/>
        </p:nvSpPr>
        <p:spPr>
          <a:xfrm>
            <a:off x="476131" y="1580755"/>
            <a:ext cx="5523119" cy="2304474"/>
          </a:xfrm>
          <a:prstGeom prst="rect">
            <a:avLst/>
          </a:prstGeom>
          <a:solidFill>
            <a:srgbClr val="4285F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6" name="Google Shape;46;p6"/>
          <p:cNvSpPr/>
          <p:nvPr/>
        </p:nvSpPr>
        <p:spPr>
          <a:xfrm>
            <a:off x="761810" y="1802453"/>
            <a:ext cx="5551687" cy="367662"/>
          </a:xfrm>
          <a:prstGeom prst="rect">
            <a:avLst/>
          </a:prstGeom>
          <a:noFill/>
          <a:ln>
            <a:noFill/>
          </a:ln>
        </p:spPr>
        <p:txBody>
          <a:bodyPr anchorCtr="0" anchor="t" bIns="0" lIns="0" spcFirstLastPara="1" rIns="0" wrap="square" tIns="0">
            <a:noAutofit/>
          </a:bodyPr>
          <a:lstStyle/>
          <a:p>
            <a:pPr indent="0" lvl="0" marL="0" marR="0" rtl="0" algn="l">
              <a:lnSpc>
                <a:spcPct val="113568"/>
              </a:lnSpc>
              <a:spcBef>
                <a:spcPts val="0"/>
              </a:spcBef>
              <a:spcAft>
                <a:spcPts val="0"/>
              </a:spcAft>
              <a:buClr>
                <a:srgbClr val="FDFDFD"/>
              </a:buClr>
              <a:buSzPts val="2550"/>
              <a:buFont typeface="Roboto"/>
              <a:buNone/>
            </a:pPr>
            <a:r>
              <a:rPr b="1" i="0" lang="en-US" sz="2550" u="none" cap="none" strike="noStrike">
                <a:solidFill>
                  <a:srgbClr val="FDFDFD"/>
                </a:solidFill>
                <a:latin typeface="Roboto"/>
                <a:ea typeface="Roboto"/>
                <a:cs typeface="Roboto"/>
                <a:sym typeface="Roboto"/>
              </a:rPr>
              <a:t>Extend Reach of Positive Reviews</a:t>
            </a:r>
            <a:endParaRPr b="0" i="0" sz="1800" u="none" cap="none" strike="noStrike">
              <a:solidFill>
                <a:schemeClr val="dk1"/>
              </a:solidFill>
              <a:latin typeface="Arial"/>
              <a:ea typeface="Arial"/>
              <a:cs typeface="Arial"/>
              <a:sym typeface="Arial"/>
            </a:endParaRPr>
          </a:p>
        </p:txBody>
      </p:sp>
      <p:sp>
        <p:nvSpPr>
          <p:cNvPr id="47" name="Google Shape;47;p6"/>
          <p:cNvSpPr/>
          <p:nvPr/>
        </p:nvSpPr>
        <p:spPr>
          <a:xfrm>
            <a:off x="761810" y="2334827"/>
            <a:ext cx="5551687" cy="1081412"/>
          </a:xfrm>
          <a:prstGeom prst="rect">
            <a:avLst/>
          </a:prstGeom>
          <a:noFill/>
          <a:ln>
            <a:noFill/>
          </a:ln>
        </p:spPr>
        <p:txBody>
          <a:bodyPr anchorCtr="0" anchor="t" bIns="0" lIns="0" spcFirstLastPara="1" rIns="0" wrap="square" tIns="0">
            <a:noAutofit/>
          </a:bodyPr>
          <a:lstStyle/>
          <a:p>
            <a:pPr indent="0" lvl="0" marL="0" marR="0" rtl="0" algn="l">
              <a:lnSpc>
                <a:spcPct val="113600"/>
              </a:lnSpc>
              <a:spcBef>
                <a:spcPts val="0"/>
              </a:spcBef>
              <a:spcAft>
                <a:spcPts val="0"/>
              </a:spcAft>
              <a:buClr>
                <a:srgbClr val="FFFFFF"/>
              </a:buClr>
              <a:buSzPts val="1875"/>
              <a:buFont typeface="Roboto"/>
              <a:buNone/>
            </a:pPr>
            <a:r>
              <a:rPr b="0" i="0" lang="en-US" sz="1875" u="none" cap="none" strike="noStrike">
                <a:solidFill>
                  <a:srgbClr val="FFFFFF"/>
                </a:solidFill>
                <a:latin typeface="Roboto"/>
                <a:ea typeface="Roboto"/>
                <a:cs typeface="Roboto"/>
                <a:sym typeface="Roboto"/>
              </a:rPr>
              <a:t>Social media helps amplify the reach of your positive customer reviews, exposing them to a wider audience and building greater trust and social proof.</a:t>
            </a:r>
            <a:endParaRPr b="0" i="0" sz="1800" u="none" cap="none" strike="noStrike">
              <a:solidFill>
                <a:schemeClr val="dk1"/>
              </a:solidFill>
              <a:latin typeface="Arial"/>
              <a:ea typeface="Arial"/>
              <a:cs typeface="Arial"/>
              <a:sym typeface="Arial"/>
            </a:endParaRPr>
          </a:p>
        </p:txBody>
      </p:sp>
      <p:sp>
        <p:nvSpPr>
          <p:cNvPr id="48" name="Google Shape;48;p6"/>
          <p:cNvSpPr/>
          <p:nvPr/>
        </p:nvSpPr>
        <p:spPr>
          <a:xfrm>
            <a:off x="6189702" y="1580755"/>
            <a:ext cx="5523119" cy="2304474"/>
          </a:xfrm>
          <a:prstGeom prst="rect">
            <a:avLst/>
          </a:prstGeom>
          <a:solidFill>
            <a:srgbClr val="DB4437"/>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9" name="Google Shape;49;p6"/>
          <p:cNvSpPr/>
          <p:nvPr/>
        </p:nvSpPr>
        <p:spPr>
          <a:xfrm>
            <a:off x="6475381" y="1802453"/>
            <a:ext cx="5551687" cy="367662"/>
          </a:xfrm>
          <a:prstGeom prst="rect">
            <a:avLst/>
          </a:prstGeom>
          <a:noFill/>
          <a:ln>
            <a:noFill/>
          </a:ln>
        </p:spPr>
        <p:txBody>
          <a:bodyPr anchorCtr="0" anchor="t" bIns="0" lIns="0" spcFirstLastPara="1" rIns="0" wrap="square" tIns="0">
            <a:noAutofit/>
          </a:bodyPr>
          <a:lstStyle/>
          <a:p>
            <a:pPr indent="0" lvl="0" marL="0" marR="0" rtl="0" algn="l">
              <a:lnSpc>
                <a:spcPct val="113568"/>
              </a:lnSpc>
              <a:spcBef>
                <a:spcPts val="0"/>
              </a:spcBef>
              <a:spcAft>
                <a:spcPts val="0"/>
              </a:spcAft>
              <a:buClr>
                <a:srgbClr val="FDFDFD"/>
              </a:buClr>
              <a:buSzPts val="2550"/>
              <a:buFont typeface="Roboto"/>
              <a:buNone/>
            </a:pPr>
            <a:r>
              <a:rPr b="1" i="0" lang="en-US" sz="2550" u="none" cap="none" strike="noStrike">
                <a:solidFill>
                  <a:srgbClr val="FDFDFD"/>
                </a:solidFill>
                <a:latin typeface="Roboto"/>
                <a:ea typeface="Roboto"/>
                <a:cs typeface="Roboto"/>
                <a:sym typeface="Roboto"/>
              </a:rPr>
              <a:t>Showcase Customer Feedback</a:t>
            </a:r>
            <a:endParaRPr b="0" i="0" sz="1800" u="none" cap="none" strike="noStrike">
              <a:solidFill>
                <a:schemeClr val="dk1"/>
              </a:solidFill>
              <a:latin typeface="Arial"/>
              <a:ea typeface="Arial"/>
              <a:cs typeface="Arial"/>
              <a:sym typeface="Arial"/>
            </a:endParaRPr>
          </a:p>
        </p:txBody>
      </p:sp>
      <p:sp>
        <p:nvSpPr>
          <p:cNvPr id="50" name="Google Shape;50;p6"/>
          <p:cNvSpPr/>
          <p:nvPr/>
        </p:nvSpPr>
        <p:spPr>
          <a:xfrm>
            <a:off x="6475381" y="2334827"/>
            <a:ext cx="5551687" cy="811059"/>
          </a:xfrm>
          <a:prstGeom prst="rect">
            <a:avLst/>
          </a:prstGeom>
          <a:noFill/>
          <a:ln>
            <a:noFill/>
          </a:ln>
        </p:spPr>
        <p:txBody>
          <a:bodyPr anchorCtr="0" anchor="t" bIns="0" lIns="0" spcFirstLastPara="1" rIns="0" wrap="square" tIns="0">
            <a:noAutofit/>
          </a:bodyPr>
          <a:lstStyle/>
          <a:p>
            <a:pPr indent="0" lvl="0" marL="0" marR="0" rtl="0" algn="l">
              <a:lnSpc>
                <a:spcPct val="113600"/>
              </a:lnSpc>
              <a:spcBef>
                <a:spcPts val="0"/>
              </a:spcBef>
              <a:spcAft>
                <a:spcPts val="0"/>
              </a:spcAft>
              <a:buClr>
                <a:srgbClr val="FFFFFF"/>
              </a:buClr>
              <a:buSzPts val="1875"/>
              <a:buFont typeface="Roboto"/>
              <a:buNone/>
            </a:pPr>
            <a:r>
              <a:rPr b="0" i="0" lang="en-US" sz="1875" u="none" cap="none" strike="noStrike">
                <a:solidFill>
                  <a:srgbClr val="FFFFFF"/>
                </a:solidFill>
                <a:latin typeface="Roboto"/>
                <a:ea typeface="Roboto"/>
                <a:cs typeface="Roboto"/>
                <a:sym typeface="Roboto"/>
              </a:rPr>
              <a:t>Social platforms provide a powerful medium to showcase authentic customer testimonials and experiences, adding credibility to your brand.</a:t>
            </a:r>
            <a:endParaRPr b="0" i="0" sz="1800" u="none" cap="none" strike="noStrike">
              <a:solidFill>
                <a:schemeClr val="dk1"/>
              </a:solidFill>
              <a:latin typeface="Arial"/>
              <a:ea typeface="Arial"/>
              <a:cs typeface="Arial"/>
              <a:sym typeface="Arial"/>
            </a:endParaRPr>
          </a:p>
        </p:txBody>
      </p:sp>
      <p:sp>
        <p:nvSpPr>
          <p:cNvPr id="51" name="Google Shape;51;p6"/>
          <p:cNvSpPr/>
          <p:nvPr/>
        </p:nvSpPr>
        <p:spPr>
          <a:xfrm>
            <a:off x="476131" y="4075681"/>
            <a:ext cx="5523119" cy="2304474"/>
          </a:xfrm>
          <a:prstGeom prst="rect">
            <a:avLst/>
          </a:prstGeom>
          <a:solidFill>
            <a:srgbClr val="F4B4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2" name="Google Shape;52;p6"/>
          <p:cNvSpPr/>
          <p:nvPr/>
        </p:nvSpPr>
        <p:spPr>
          <a:xfrm>
            <a:off x="761810" y="4297379"/>
            <a:ext cx="5551687" cy="367662"/>
          </a:xfrm>
          <a:prstGeom prst="rect">
            <a:avLst/>
          </a:prstGeom>
          <a:noFill/>
          <a:ln>
            <a:noFill/>
          </a:ln>
        </p:spPr>
        <p:txBody>
          <a:bodyPr anchorCtr="0" anchor="t" bIns="0" lIns="0" spcFirstLastPara="1" rIns="0" wrap="square" tIns="0">
            <a:noAutofit/>
          </a:bodyPr>
          <a:lstStyle/>
          <a:p>
            <a:pPr indent="0" lvl="0" marL="0" marR="0" rtl="0" algn="l">
              <a:lnSpc>
                <a:spcPct val="113568"/>
              </a:lnSpc>
              <a:spcBef>
                <a:spcPts val="0"/>
              </a:spcBef>
              <a:spcAft>
                <a:spcPts val="0"/>
              </a:spcAft>
              <a:buClr>
                <a:srgbClr val="1B2F35"/>
              </a:buClr>
              <a:buSzPts val="2550"/>
              <a:buFont typeface="Roboto"/>
              <a:buNone/>
            </a:pPr>
            <a:r>
              <a:rPr b="1" i="0" lang="en-US" sz="2550" u="none" cap="none" strike="noStrike">
                <a:solidFill>
                  <a:srgbClr val="1B2F35"/>
                </a:solidFill>
                <a:latin typeface="Roboto"/>
                <a:ea typeface="Roboto"/>
                <a:cs typeface="Roboto"/>
                <a:sym typeface="Roboto"/>
              </a:rPr>
              <a:t>Encourage More Reviews</a:t>
            </a:r>
            <a:endParaRPr b="0" i="0" sz="1800" u="none" cap="none" strike="noStrike">
              <a:solidFill>
                <a:schemeClr val="dk1"/>
              </a:solidFill>
              <a:latin typeface="Arial"/>
              <a:ea typeface="Arial"/>
              <a:cs typeface="Arial"/>
              <a:sym typeface="Arial"/>
            </a:endParaRPr>
          </a:p>
        </p:txBody>
      </p:sp>
      <p:sp>
        <p:nvSpPr>
          <p:cNvPr id="53" name="Google Shape;53;p6"/>
          <p:cNvSpPr/>
          <p:nvPr/>
        </p:nvSpPr>
        <p:spPr>
          <a:xfrm>
            <a:off x="761810" y="4829753"/>
            <a:ext cx="5551687" cy="1081412"/>
          </a:xfrm>
          <a:prstGeom prst="rect">
            <a:avLst/>
          </a:prstGeom>
          <a:noFill/>
          <a:ln>
            <a:noFill/>
          </a:ln>
        </p:spPr>
        <p:txBody>
          <a:bodyPr anchorCtr="0" anchor="t" bIns="0" lIns="0" spcFirstLastPara="1" rIns="0" wrap="square" tIns="0">
            <a:noAutofit/>
          </a:bodyPr>
          <a:lstStyle/>
          <a:p>
            <a:pPr indent="0" lvl="0" marL="0" marR="0" rtl="0" algn="l">
              <a:lnSpc>
                <a:spcPct val="113600"/>
              </a:lnSpc>
              <a:spcBef>
                <a:spcPts val="0"/>
              </a:spcBef>
              <a:spcAft>
                <a:spcPts val="0"/>
              </a:spcAft>
              <a:buClr>
                <a:srgbClr val="1C2F35"/>
              </a:buClr>
              <a:buSzPts val="1875"/>
              <a:buFont typeface="Roboto"/>
              <a:buNone/>
            </a:pPr>
            <a:r>
              <a:rPr b="0" i="0" lang="en-US" sz="1875" u="none" cap="none" strike="noStrike">
                <a:solidFill>
                  <a:srgbClr val="1C2F35"/>
                </a:solidFill>
                <a:latin typeface="Roboto"/>
                <a:ea typeface="Roboto"/>
                <a:cs typeface="Roboto"/>
                <a:sym typeface="Roboto"/>
              </a:rPr>
              <a:t>By actively promoting reviews on social media, you can inspire your followers to share their own experiences, generating a steady flow of new reviews.</a:t>
            </a:r>
            <a:endParaRPr b="0" i="0" sz="1800" u="none" cap="none" strike="noStrike">
              <a:solidFill>
                <a:schemeClr val="dk1"/>
              </a:solidFill>
              <a:latin typeface="Arial"/>
              <a:ea typeface="Arial"/>
              <a:cs typeface="Arial"/>
              <a:sym typeface="Arial"/>
            </a:endParaRPr>
          </a:p>
        </p:txBody>
      </p:sp>
      <p:sp>
        <p:nvSpPr>
          <p:cNvPr id="54" name="Google Shape;54;p6"/>
          <p:cNvSpPr/>
          <p:nvPr/>
        </p:nvSpPr>
        <p:spPr>
          <a:xfrm>
            <a:off x="6189702" y="4075681"/>
            <a:ext cx="5523119" cy="2304474"/>
          </a:xfrm>
          <a:prstGeom prst="rect">
            <a:avLst/>
          </a:prstGeom>
          <a:solidFill>
            <a:srgbClr val="0F9D5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5" name="Google Shape;55;p6"/>
          <p:cNvSpPr/>
          <p:nvPr/>
        </p:nvSpPr>
        <p:spPr>
          <a:xfrm>
            <a:off x="6475381" y="4297379"/>
            <a:ext cx="5551687" cy="367662"/>
          </a:xfrm>
          <a:prstGeom prst="rect">
            <a:avLst/>
          </a:prstGeom>
          <a:noFill/>
          <a:ln>
            <a:noFill/>
          </a:ln>
        </p:spPr>
        <p:txBody>
          <a:bodyPr anchorCtr="0" anchor="t" bIns="0" lIns="0" spcFirstLastPara="1" rIns="0" wrap="square" tIns="0">
            <a:noAutofit/>
          </a:bodyPr>
          <a:lstStyle/>
          <a:p>
            <a:pPr indent="0" lvl="0" marL="0" marR="0" rtl="0" algn="l">
              <a:lnSpc>
                <a:spcPct val="113568"/>
              </a:lnSpc>
              <a:spcBef>
                <a:spcPts val="0"/>
              </a:spcBef>
              <a:spcAft>
                <a:spcPts val="0"/>
              </a:spcAft>
              <a:buClr>
                <a:srgbClr val="FDFDFD"/>
              </a:buClr>
              <a:buSzPts val="2550"/>
              <a:buFont typeface="Roboto"/>
              <a:buNone/>
            </a:pPr>
            <a:r>
              <a:rPr b="1" i="0" lang="en-US" sz="2550" u="none" cap="none" strike="noStrike">
                <a:solidFill>
                  <a:srgbClr val="FDFDFD"/>
                </a:solidFill>
                <a:latin typeface="Roboto"/>
                <a:ea typeface="Roboto"/>
                <a:cs typeface="Roboto"/>
                <a:sym typeface="Roboto"/>
              </a:rPr>
              <a:t>Build Brand Reputation</a:t>
            </a:r>
            <a:endParaRPr b="0" i="0" sz="1800" u="none" cap="none" strike="noStrike">
              <a:solidFill>
                <a:schemeClr val="dk1"/>
              </a:solidFill>
              <a:latin typeface="Arial"/>
              <a:ea typeface="Arial"/>
              <a:cs typeface="Arial"/>
              <a:sym typeface="Arial"/>
            </a:endParaRPr>
          </a:p>
        </p:txBody>
      </p:sp>
      <p:sp>
        <p:nvSpPr>
          <p:cNvPr id="56" name="Google Shape;56;p6"/>
          <p:cNvSpPr/>
          <p:nvPr/>
        </p:nvSpPr>
        <p:spPr>
          <a:xfrm>
            <a:off x="6475381" y="4829753"/>
            <a:ext cx="5551687" cy="1081412"/>
          </a:xfrm>
          <a:prstGeom prst="rect">
            <a:avLst/>
          </a:prstGeom>
          <a:noFill/>
          <a:ln>
            <a:noFill/>
          </a:ln>
        </p:spPr>
        <p:txBody>
          <a:bodyPr anchorCtr="0" anchor="t" bIns="0" lIns="0" spcFirstLastPara="1" rIns="0" wrap="square" tIns="0">
            <a:noAutofit/>
          </a:bodyPr>
          <a:lstStyle/>
          <a:p>
            <a:pPr indent="0" lvl="0" marL="0" marR="0" rtl="0" algn="l">
              <a:lnSpc>
                <a:spcPct val="113600"/>
              </a:lnSpc>
              <a:spcBef>
                <a:spcPts val="0"/>
              </a:spcBef>
              <a:spcAft>
                <a:spcPts val="0"/>
              </a:spcAft>
              <a:buClr>
                <a:srgbClr val="FFFFFF"/>
              </a:buClr>
              <a:buSzPts val="1875"/>
              <a:buFont typeface="Roboto"/>
              <a:buNone/>
            </a:pPr>
            <a:r>
              <a:rPr b="0" i="0" lang="en-US" sz="1875" u="none" cap="none" strike="noStrike">
                <a:solidFill>
                  <a:srgbClr val="FFFFFF"/>
                </a:solidFill>
                <a:latin typeface="Roboto"/>
                <a:ea typeface="Roboto"/>
                <a:cs typeface="Roboto"/>
                <a:sym typeface="Roboto"/>
              </a:rPr>
              <a:t>Positive reviews on social media contribute to your overall brand reputation, helping you stand out from competitors and attract new customers.</a:t>
            </a:r>
            <a:endParaRPr b="0" i="0" sz="1800" u="none" cap="none" strike="noStrike">
              <a:solidFill>
                <a:schemeClr val="dk1"/>
              </a:solidFill>
              <a:latin typeface="Arial"/>
              <a:ea typeface="Arial"/>
              <a:cs typeface="Arial"/>
              <a:sym typeface="Arial"/>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1C2F36"/>
        </a:solidFill>
      </p:bgPr>
    </p:bg>
    <p:spTree>
      <p:nvGrpSpPr>
        <p:cNvPr id="61" name="Shape 61"/>
        <p:cNvGrpSpPr/>
        <p:nvPr/>
      </p:nvGrpSpPr>
      <p:grpSpPr>
        <a:xfrm>
          <a:off x="0" y="0"/>
          <a:ext cx="0" cy="0"/>
          <a:chOff x="0" y="0"/>
          <a:chExt cx="0" cy="0"/>
        </a:xfrm>
      </p:grpSpPr>
      <p:sp>
        <p:nvSpPr>
          <p:cNvPr id="62" name="Google Shape;62;p7"/>
          <p:cNvSpPr/>
          <p:nvPr/>
        </p:nvSpPr>
        <p:spPr>
          <a:xfrm>
            <a:off x="0" y="363794"/>
            <a:ext cx="12188952" cy="548443"/>
          </a:xfrm>
          <a:prstGeom prst="rect">
            <a:avLst/>
          </a:prstGeom>
          <a:noFill/>
          <a:ln>
            <a:noFill/>
          </a:ln>
        </p:spPr>
        <p:txBody>
          <a:bodyPr anchorCtr="0" anchor="t" bIns="0" lIns="0" spcFirstLastPara="1" rIns="0" wrap="square" tIns="0">
            <a:noAutofit/>
          </a:bodyPr>
          <a:lstStyle/>
          <a:p>
            <a:pPr indent="0" lvl="0" marL="0" marR="0" rtl="0" algn="ctr">
              <a:lnSpc>
                <a:spcPct val="115200"/>
              </a:lnSpc>
              <a:spcBef>
                <a:spcPts val="0"/>
              </a:spcBef>
              <a:spcAft>
                <a:spcPts val="0"/>
              </a:spcAft>
              <a:buClr>
                <a:srgbClr val="FDFDFD"/>
              </a:buClr>
              <a:buSzPts val="3750"/>
              <a:buFont typeface="Lato"/>
              <a:buNone/>
            </a:pPr>
            <a:r>
              <a:rPr b="1" i="0" lang="en-US" sz="3750" u="none" cap="none" strike="noStrike">
                <a:solidFill>
                  <a:srgbClr val="FDFDFD"/>
                </a:solidFill>
                <a:latin typeface="Lato"/>
                <a:ea typeface="Lato"/>
                <a:cs typeface="Lato"/>
                <a:sym typeface="Lato"/>
              </a:rPr>
              <a:t>Step 1: Designing Review-Centric Content</a:t>
            </a:r>
            <a:endParaRPr b="0" i="0" sz="1800" u="none" cap="none" strike="noStrike">
              <a:solidFill>
                <a:schemeClr val="dk1"/>
              </a:solidFill>
              <a:latin typeface="Arial"/>
              <a:ea typeface="Arial"/>
              <a:cs typeface="Arial"/>
              <a:sym typeface="Arial"/>
            </a:endParaRPr>
          </a:p>
        </p:txBody>
      </p:sp>
      <p:sp>
        <p:nvSpPr>
          <p:cNvPr id="63" name="Google Shape;63;p7"/>
          <p:cNvSpPr/>
          <p:nvPr/>
        </p:nvSpPr>
        <p:spPr>
          <a:xfrm>
            <a:off x="476131" y="1580755"/>
            <a:ext cx="2666333" cy="2990102"/>
          </a:xfrm>
          <a:prstGeom prst="rect">
            <a:avLst/>
          </a:prstGeom>
          <a:solidFill>
            <a:srgbClr val="4285F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descr="preencoded.png" id="64" name="Google Shape;64;p7"/>
          <p:cNvPicPr preferRelativeResize="0"/>
          <p:nvPr/>
        </p:nvPicPr>
        <p:blipFill rotWithShape="1">
          <a:blip r:embed="rId3">
            <a:alphaModFix/>
          </a:blip>
          <a:srcRect b="0" l="20276" r="20275" t="0"/>
          <a:stretch/>
        </p:blipFill>
        <p:spPr>
          <a:xfrm>
            <a:off x="476131" y="1580755"/>
            <a:ext cx="2666333" cy="2990102"/>
          </a:xfrm>
          <a:prstGeom prst="rect">
            <a:avLst/>
          </a:prstGeom>
          <a:noFill/>
          <a:ln>
            <a:noFill/>
          </a:ln>
        </p:spPr>
      </p:pic>
      <p:sp>
        <p:nvSpPr>
          <p:cNvPr id="65" name="Google Shape;65;p7"/>
          <p:cNvSpPr/>
          <p:nvPr/>
        </p:nvSpPr>
        <p:spPr>
          <a:xfrm>
            <a:off x="342814" y="4716077"/>
            <a:ext cx="2932967" cy="259491"/>
          </a:xfrm>
          <a:prstGeom prst="rect">
            <a:avLst/>
          </a:prstGeom>
          <a:noFill/>
          <a:ln>
            <a:noFill/>
          </a:ln>
        </p:spPr>
        <p:txBody>
          <a:bodyPr anchorCtr="0" anchor="t" bIns="0" lIns="0" spcFirstLastPara="1" rIns="0" wrap="square" tIns="0">
            <a:noAutofit/>
          </a:bodyPr>
          <a:lstStyle/>
          <a:p>
            <a:pPr indent="0" lvl="0" marL="0" marR="0" rtl="0" algn="ctr">
              <a:lnSpc>
                <a:spcPct val="113611"/>
              </a:lnSpc>
              <a:spcBef>
                <a:spcPts val="0"/>
              </a:spcBef>
              <a:spcAft>
                <a:spcPts val="0"/>
              </a:spcAft>
              <a:buClr>
                <a:srgbClr val="FDFDFD"/>
              </a:buClr>
              <a:buSzPts val="1800"/>
              <a:buFont typeface="Roboto"/>
              <a:buNone/>
            </a:pPr>
            <a:r>
              <a:rPr b="1" i="0" lang="en-US" sz="1800" u="none" cap="none" strike="noStrike">
                <a:solidFill>
                  <a:srgbClr val="FDFDFD"/>
                </a:solidFill>
                <a:latin typeface="Roboto"/>
                <a:ea typeface="Roboto"/>
                <a:cs typeface="Roboto"/>
                <a:sym typeface="Roboto"/>
              </a:rPr>
              <a:t>Review Quote Card</a:t>
            </a:r>
            <a:endParaRPr b="0" i="0" sz="1800" u="none" cap="none" strike="noStrike">
              <a:solidFill>
                <a:schemeClr val="dk1"/>
              </a:solidFill>
              <a:latin typeface="Arial"/>
              <a:ea typeface="Arial"/>
              <a:cs typeface="Arial"/>
              <a:sym typeface="Arial"/>
            </a:endParaRPr>
          </a:p>
        </p:txBody>
      </p:sp>
      <p:sp>
        <p:nvSpPr>
          <p:cNvPr id="66" name="Google Shape;66;p7"/>
          <p:cNvSpPr/>
          <p:nvPr/>
        </p:nvSpPr>
        <p:spPr>
          <a:xfrm>
            <a:off x="342814" y="5076151"/>
            <a:ext cx="2932967" cy="865368"/>
          </a:xfrm>
          <a:prstGeom prst="rect">
            <a:avLst/>
          </a:prstGeom>
          <a:noFill/>
          <a:ln>
            <a:noFill/>
          </a:ln>
        </p:spPr>
        <p:txBody>
          <a:bodyPr anchorCtr="0" anchor="t" bIns="0" lIns="0" spcFirstLastPara="1" rIns="0" wrap="square" tIns="0">
            <a:noAutofit/>
          </a:bodyPr>
          <a:lstStyle/>
          <a:p>
            <a:pPr indent="0" lvl="0" marL="0" marR="0" rtl="0" algn="ctr">
              <a:lnSpc>
                <a:spcPct val="113600"/>
              </a:lnSpc>
              <a:spcBef>
                <a:spcPts val="0"/>
              </a:spcBef>
              <a:spcAft>
                <a:spcPts val="0"/>
              </a:spcAft>
              <a:buClr>
                <a:srgbClr val="FFFFFF"/>
              </a:buClr>
              <a:buSzPts val="1500"/>
              <a:buFont typeface="Roboto"/>
              <a:buNone/>
            </a:pPr>
            <a:r>
              <a:rPr b="0" i="0" lang="en-US" sz="1500" u="none" cap="none" strike="noStrike">
                <a:solidFill>
                  <a:srgbClr val="FFFFFF"/>
                </a:solidFill>
                <a:latin typeface="Roboto"/>
                <a:ea typeface="Roboto"/>
                <a:cs typeface="Roboto"/>
                <a:sym typeface="Roboto"/>
              </a:rPr>
              <a:t>Create eye-catching graphics to showcase positive customer reviews with a clean, branded design.</a:t>
            </a:r>
            <a:endParaRPr b="0" i="0" sz="1800" u="none" cap="none" strike="noStrike">
              <a:solidFill>
                <a:schemeClr val="dk1"/>
              </a:solidFill>
              <a:latin typeface="Arial"/>
              <a:ea typeface="Arial"/>
              <a:cs typeface="Arial"/>
              <a:sym typeface="Arial"/>
            </a:endParaRPr>
          </a:p>
        </p:txBody>
      </p:sp>
      <p:sp>
        <p:nvSpPr>
          <p:cNvPr id="67" name="Google Shape;67;p7"/>
          <p:cNvSpPr/>
          <p:nvPr/>
        </p:nvSpPr>
        <p:spPr>
          <a:xfrm>
            <a:off x="3332917" y="1580755"/>
            <a:ext cx="2666333" cy="2990102"/>
          </a:xfrm>
          <a:prstGeom prst="rect">
            <a:avLst/>
          </a:prstGeom>
          <a:solidFill>
            <a:srgbClr val="2D3037"/>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descr="preencoded.png" id="68" name="Google Shape;68;p7"/>
          <p:cNvPicPr preferRelativeResize="0"/>
          <p:nvPr/>
        </p:nvPicPr>
        <p:blipFill rotWithShape="1">
          <a:blip r:embed="rId4">
            <a:alphaModFix/>
          </a:blip>
          <a:srcRect b="0" l="26592" r="26592" t="0"/>
          <a:stretch/>
        </p:blipFill>
        <p:spPr>
          <a:xfrm>
            <a:off x="3332917" y="1580755"/>
            <a:ext cx="2666333" cy="2990102"/>
          </a:xfrm>
          <a:prstGeom prst="rect">
            <a:avLst/>
          </a:prstGeom>
          <a:noFill/>
          <a:ln>
            <a:noFill/>
          </a:ln>
        </p:spPr>
      </p:pic>
      <p:sp>
        <p:nvSpPr>
          <p:cNvPr id="69" name="Google Shape;69;p7"/>
          <p:cNvSpPr/>
          <p:nvPr/>
        </p:nvSpPr>
        <p:spPr>
          <a:xfrm>
            <a:off x="3199600" y="4716077"/>
            <a:ext cx="2932967" cy="518983"/>
          </a:xfrm>
          <a:prstGeom prst="rect">
            <a:avLst/>
          </a:prstGeom>
          <a:noFill/>
          <a:ln>
            <a:noFill/>
          </a:ln>
        </p:spPr>
        <p:txBody>
          <a:bodyPr anchorCtr="0" anchor="t" bIns="0" lIns="0" spcFirstLastPara="1" rIns="0" wrap="square" tIns="0">
            <a:noAutofit/>
          </a:bodyPr>
          <a:lstStyle/>
          <a:p>
            <a:pPr indent="0" lvl="0" marL="0" marR="0" rtl="0" algn="ctr">
              <a:lnSpc>
                <a:spcPct val="113611"/>
              </a:lnSpc>
              <a:spcBef>
                <a:spcPts val="0"/>
              </a:spcBef>
              <a:spcAft>
                <a:spcPts val="0"/>
              </a:spcAft>
              <a:buClr>
                <a:srgbClr val="FDFDFD"/>
              </a:buClr>
              <a:buSzPts val="1800"/>
              <a:buFont typeface="Roboto"/>
              <a:buNone/>
            </a:pPr>
            <a:r>
              <a:rPr b="1" i="0" lang="en-US" sz="1800" u="none" cap="none" strike="noStrike">
                <a:solidFill>
                  <a:srgbClr val="FDFDFD"/>
                </a:solidFill>
                <a:latin typeface="Roboto"/>
                <a:ea typeface="Roboto"/>
                <a:cs typeface="Roboto"/>
                <a:sym typeface="Roboto"/>
              </a:rPr>
              <a:t>Customer Testimonial Video</a:t>
            </a:r>
            <a:endParaRPr b="0" i="0" sz="1800" u="none" cap="none" strike="noStrike">
              <a:solidFill>
                <a:schemeClr val="dk1"/>
              </a:solidFill>
              <a:latin typeface="Arial"/>
              <a:ea typeface="Arial"/>
              <a:cs typeface="Arial"/>
              <a:sym typeface="Arial"/>
            </a:endParaRPr>
          </a:p>
        </p:txBody>
      </p:sp>
      <p:sp>
        <p:nvSpPr>
          <p:cNvPr id="70" name="Google Shape;70;p7"/>
          <p:cNvSpPr/>
          <p:nvPr/>
        </p:nvSpPr>
        <p:spPr>
          <a:xfrm>
            <a:off x="3199600" y="5335642"/>
            <a:ext cx="2932967" cy="1081710"/>
          </a:xfrm>
          <a:prstGeom prst="rect">
            <a:avLst/>
          </a:prstGeom>
          <a:noFill/>
          <a:ln>
            <a:noFill/>
          </a:ln>
        </p:spPr>
        <p:txBody>
          <a:bodyPr anchorCtr="0" anchor="t" bIns="0" lIns="0" spcFirstLastPara="1" rIns="0" wrap="square" tIns="0">
            <a:noAutofit/>
          </a:bodyPr>
          <a:lstStyle/>
          <a:p>
            <a:pPr indent="0" lvl="0" marL="0" marR="0" rtl="0" algn="ctr">
              <a:lnSpc>
                <a:spcPct val="113600"/>
              </a:lnSpc>
              <a:spcBef>
                <a:spcPts val="0"/>
              </a:spcBef>
              <a:spcAft>
                <a:spcPts val="0"/>
              </a:spcAft>
              <a:buClr>
                <a:srgbClr val="FFFFFF"/>
              </a:buClr>
              <a:buSzPts val="1500"/>
              <a:buFont typeface="Roboto"/>
              <a:buNone/>
            </a:pPr>
            <a:r>
              <a:rPr b="0" i="0" lang="en-US" sz="1500" u="none" cap="none" strike="noStrike">
                <a:solidFill>
                  <a:srgbClr val="FFFFFF"/>
                </a:solidFill>
                <a:latin typeface="Roboto"/>
                <a:ea typeface="Roboto"/>
                <a:cs typeface="Roboto"/>
                <a:sym typeface="Roboto"/>
              </a:rPr>
              <a:t>Use short video clips (30 seconds or less) to highlight customer stories and experiences in an authentic way.</a:t>
            </a:r>
            <a:endParaRPr b="0" i="0" sz="1800" u="none" cap="none" strike="noStrike">
              <a:solidFill>
                <a:schemeClr val="dk1"/>
              </a:solidFill>
              <a:latin typeface="Arial"/>
              <a:ea typeface="Arial"/>
              <a:cs typeface="Arial"/>
              <a:sym typeface="Arial"/>
            </a:endParaRPr>
          </a:p>
        </p:txBody>
      </p:sp>
      <p:sp>
        <p:nvSpPr>
          <p:cNvPr id="71" name="Google Shape;71;p7"/>
          <p:cNvSpPr/>
          <p:nvPr/>
        </p:nvSpPr>
        <p:spPr>
          <a:xfrm>
            <a:off x="6189702" y="1580755"/>
            <a:ext cx="2666333" cy="2990102"/>
          </a:xfrm>
          <a:prstGeom prst="rect">
            <a:avLst/>
          </a:prstGeom>
          <a:solidFill>
            <a:srgbClr val="F4B4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descr="preencoded.png" id="72" name="Google Shape;72;p7"/>
          <p:cNvPicPr preferRelativeResize="0"/>
          <p:nvPr/>
        </p:nvPicPr>
        <p:blipFill rotWithShape="1">
          <a:blip r:embed="rId5">
            <a:alphaModFix/>
          </a:blip>
          <a:srcRect b="0" l="5512" r="5513" t="0"/>
          <a:stretch/>
        </p:blipFill>
        <p:spPr>
          <a:xfrm>
            <a:off x="6189702" y="1580755"/>
            <a:ext cx="2666333" cy="2990102"/>
          </a:xfrm>
          <a:prstGeom prst="rect">
            <a:avLst/>
          </a:prstGeom>
          <a:noFill/>
          <a:ln>
            <a:noFill/>
          </a:ln>
        </p:spPr>
      </p:pic>
      <p:sp>
        <p:nvSpPr>
          <p:cNvPr id="73" name="Google Shape;73;p7"/>
          <p:cNvSpPr/>
          <p:nvPr/>
        </p:nvSpPr>
        <p:spPr>
          <a:xfrm>
            <a:off x="6056386" y="4716077"/>
            <a:ext cx="2932967" cy="518983"/>
          </a:xfrm>
          <a:prstGeom prst="rect">
            <a:avLst/>
          </a:prstGeom>
          <a:noFill/>
          <a:ln>
            <a:noFill/>
          </a:ln>
        </p:spPr>
        <p:txBody>
          <a:bodyPr anchorCtr="0" anchor="t" bIns="0" lIns="0" spcFirstLastPara="1" rIns="0" wrap="square" tIns="0">
            <a:noAutofit/>
          </a:bodyPr>
          <a:lstStyle/>
          <a:p>
            <a:pPr indent="0" lvl="0" marL="0" marR="0" rtl="0" algn="ctr">
              <a:lnSpc>
                <a:spcPct val="113611"/>
              </a:lnSpc>
              <a:spcBef>
                <a:spcPts val="0"/>
              </a:spcBef>
              <a:spcAft>
                <a:spcPts val="0"/>
              </a:spcAft>
              <a:buClr>
                <a:srgbClr val="FDFDFD"/>
              </a:buClr>
              <a:buSzPts val="1800"/>
              <a:buFont typeface="Roboto"/>
              <a:buNone/>
            </a:pPr>
            <a:r>
              <a:rPr b="1" i="0" lang="en-US" sz="1800" u="none" cap="none" strike="noStrike">
                <a:solidFill>
                  <a:srgbClr val="FDFDFD"/>
                </a:solidFill>
                <a:latin typeface="Roboto"/>
                <a:ea typeface="Roboto"/>
                <a:cs typeface="Roboto"/>
                <a:sym typeface="Roboto"/>
              </a:rPr>
              <a:t>Review Featured in Highlights</a:t>
            </a:r>
            <a:endParaRPr b="0" i="0" sz="1800" u="none" cap="none" strike="noStrike">
              <a:solidFill>
                <a:schemeClr val="dk1"/>
              </a:solidFill>
              <a:latin typeface="Arial"/>
              <a:ea typeface="Arial"/>
              <a:cs typeface="Arial"/>
              <a:sym typeface="Arial"/>
            </a:endParaRPr>
          </a:p>
        </p:txBody>
      </p:sp>
      <p:sp>
        <p:nvSpPr>
          <p:cNvPr id="74" name="Google Shape;74;p7"/>
          <p:cNvSpPr/>
          <p:nvPr/>
        </p:nvSpPr>
        <p:spPr>
          <a:xfrm>
            <a:off x="6056386" y="5335642"/>
            <a:ext cx="2932967" cy="649026"/>
          </a:xfrm>
          <a:prstGeom prst="rect">
            <a:avLst/>
          </a:prstGeom>
          <a:noFill/>
          <a:ln>
            <a:noFill/>
          </a:ln>
        </p:spPr>
        <p:txBody>
          <a:bodyPr anchorCtr="0" anchor="t" bIns="0" lIns="0" spcFirstLastPara="1" rIns="0" wrap="square" tIns="0">
            <a:noAutofit/>
          </a:bodyPr>
          <a:lstStyle/>
          <a:p>
            <a:pPr indent="0" lvl="0" marL="0" marR="0" rtl="0" algn="ctr">
              <a:lnSpc>
                <a:spcPct val="113600"/>
              </a:lnSpc>
              <a:spcBef>
                <a:spcPts val="0"/>
              </a:spcBef>
              <a:spcAft>
                <a:spcPts val="0"/>
              </a:spcAft>
              <a:buClr>
                <a:srgbClr val="FFFFFF"/>
              </a:buClr>
              <a:buSzPts val="1500"/>
              <a:buFont typeface="Roboto"/>
              <a:buNone/>
            </a:pPr>
            <a:r>
              <a:rPr b="0" i="0" lang="en-US" sz="1500" u="none" cap="none" strike="noStrike">
                <a:solidFill>
                  <a:srgbClr val="FFFFFF"/>
                </a:solidFill>
                <a:latin typeface="Roboto"/>
                <a:ea typeface="Roboto"/>
                <a:cs typeface="Roboto"/>
                <a:sym typeface="Roboto"/>
              </a:rPr>
              <a:t>Incorporate customer reviews into your social media stories, highlights, and</a:t>
            </a:r>
            <a:endParaRPr b="0" i="0" sz="1800" u="none" cap="none" strike="noStrike">
              <a:solidFill>
                <a:schemeClr val="dk1"/>
              </a:solidFill>
              <a:latin typeface="Arial"/>
              <a:ea typeface="Arial"/>
              <a:cs typeface="Arial"/>
              <a:sym typeface="Arial"/>
            </a:endParaRPr>
          </a:p>
        </p:txBody>
      </p:sp>
      <p:sp>
        <p:nvSpPr>
          <p:cNvPr id="75" name="Google Shape;75;p7"/>
          <p:cNvSpPr/>
          <p:nvPr/>
        </p:nvSpPr>
        <p:spPr>
          <a:xfrm>
            <a:off x="9046488" y="1580755"/>
            <a:ext cx="2666333" cy="2990102"/>
          </a:xfrm>
          <a:prstGeom prst="rect">
            <a:avLst/>
          </a:prstGeom>
          <a:solidFill>
            <a:srgbClr val="0F9D5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descr="preencoded.png" id="76" name="Google Shape;76;p7"/>
          <p:cNvPicPr preferRelativeResize="0"/>
          <p:nvPr/>
        </p:nvPicPr>
        <p:blipFill rotWithShape="1">
          <a:blip r:embed="rId6">
            <a:alphaModFix/>
          </a:blip>
          <a:srcRect b="0" l="26927" r="26927" t="0"/>
          <a:stretch/>
        </p:blipFill>
        <p:spPr>
          <a:xfrm>
            <a:off x="9046488" y="1580755"/>
            <a:ext cx="2666333" cy="2990102"/>
          </a:xfrm>
          <a:prstGeom prst="rect">
            <a:avLst/>
          </a:prstGeom>
          <a:noFill/>
          <a:ln>
            <a:noFill/>
          </a:ln>
        </p:spPr>
      </p:pic>
      <p:sp>
        <p:nvSpPr>
          <p:cNvPr id="77" name="Google Shape;77;p7"/>
          <p:cNvSpPr/>
          <p:nvPr/>
        </p:nvSpPr>
        <p:spPr>
          <a:xfrm>
            <a:off x="8913171" y="4716077"/>
            <a:ext cx="2932967" cy="518983"/>
          </a:xfrm>
          <a:prstGeom prst="rect">
            <a:avLst/>
          </a:prstGeom>
          <a:noFill/>
          <a:ln>
            <a:noFill/>
          </a:ln>
        </p:spPr>
        <p:txBody>
          <a:bodyPr anchorCtr="0" anchor="t" bIns="0" lIns="0" spcFirstLastPara="1" rIns="0" wrap="square" tIns="0">
            <a:noAutofit/>
          </a:bodyPr>
          <a:lstStyle/>
          <a:p>
            <a:pPr indent="0" lvl="0" marL="0" marR="0" rtl="0" algn="ctr">
              <a:lnSpc>
                <a:spcPct val="113611"/>
              </a:lnSpc>
              <a:spcBef>
                <a:spcPts val="0"/>
              </a:spcBef>
              <a:spcAft>
                <a:spcPts val="0"/>
              </a:spcAft>
              <a:buClr>
                <a:srgbClr val="FDFDFD"/>
              </a:buClr>
              <a:buSzPts val="1800"/>
              <a:buFont typeface="Roboto"/>
              <a:buNone/>
            </a:pPr>
            <a:r>
              <a:rPr b="1" i="0" lang="en-US" sz="1800" u="none" cap="none" strike="noStrike">
                <a:solidFill>
                  <a:srgbClr val="FDFDFD"/>
                </a:solidFill>
                <a:latin typeface="Roboto"/>
                <a:ea typeface="Roboto"/>
                <a:cs typeface="Roboto"/>
                <a:sym typeface="Roboto"/>
              </a:rPr>
              <a:t>Review Image with Branding</a:t>
            </a:r>
            <a:endParaRPr b="0" i="0" sz="1800" u="none" cap="none" strike="noStrike">
              <a:solidFill>
                <a:schemeClr val="dk1"/>
              </a:solidFill>
              <a:latin typeface="Arial"/>
              <a:ea typeface="Arial"/>
              <a:cs typeface="Arial"/>
              <a:sym typeface="Arial"/>
            </a:endParaRPr>
          </a:p>
        </p:txBody>
      </p:sp>
      <p:sp>
        <p:nvSpPr>
          <p:cNvPr id="78" name="Google Shape;78;p7"/>
          <p:cNvSpPr/>
          <p:nvPr/>
        </p:nvSpPr>
        <p:spPr>
          <a:xfrm>
            <a:off x="8913171" y="5335642"/>
            <a:ext cx="2932967" cy="1081710"/>
          </a:xfrm>
          <a:prstGeom prst="rect">
            <a:avLst/>
          </a:prstGeom>
          <a:noFill/>
          <a:ln>
            <a:noFill/>
          </a:ln>
        </p:spPr>
        <p:txBody>
          <a:bodyPr anchorCtr="0" anchor="t" bIns="0" lIns="0" spcFirstLastPara="1" rIns="0" wrap="square" tIns="0">
            <a:noAutofit/>
          </a:bodyPr>
          <a:lstStyle/>
          <a:p>
            <a:pPr indent="0" lvl="0" marL="0" marR="0" rtl="0" algn="ctr">
              <a:lnSpc>
                <a:spcPct val="113600"/>
              </a:lnSpc>
              <a:spcBef>
                <a:spcPts val="0"/>
              </a:spcBef>
              <a:spcAft>
                <a:spcPts val="0"/>
              </a:spcAft>
              <a:buClr>
                <a:srgbClr val="FFFFFF"/>
              </a:buClr>
              <a:buSzPts val="1500"/>
              <a:buFont typeface="Roboto"/>
              <a:buNone/>
            </a:pPr>
            <a:r>
              <a:rPr b="0" i="0" lang="en-US" sz="1500" u="none" cap="none" strike="noStrike">
                <a:solidFill>
                  <a:srgbClr val="FFFFFF"/>
                </a:solidFill>
                <a:latin typeface="Roboto"/>
                <a:ea typeface="Roboto"/>
                <a:cs typeface="Roboto"/>
                <a:sym typeface="Roboto"/>
              </a:rPr>
              <a:t>Design review-focused images using your brand's colors, fonts, and imagery to create a cohesive, visually appealing look.</a:t>
            </a:r>
            <a:endParaRPr b="0" i="0" sz="1800" u="none" cap="none" strike="noStrike">
              <a:solidFill>
                <a:schemeClr val="dk1"/>
              </a:solidFill>
              <a:latin typeface="Arial"/>
              <a:ea typeface="Arial"/>
              <a:cs typeface="Arial"/>
              <a:sym typeface="Arial"/>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1C2F36"/>
        </a:solidFill>
      </p:bgPr>
    </p:bg>
    <p:spTree>
      <p:nvGrpSpPr>
        <p:cNvPr id="83" name="Shape 83"/>
        <p:cNvGrpSpPr/>
        <p:nvPr/>
      </p:nvGrpSpPr>
      <p:grpSpPr>
        <a:xfrm>
          <a:off x="0" y="0"/>
          <a:ext cx="0" cy="0"/>
          <a:chOff x="0" y="0"/>
          <a:chExt cx="0" cy="0"/>
        </a:xfrm>
      </p:grpSpPr>
      <p:sp>
        <p:nvSpPr>
          <p:cNvPr id="84" name="Google Shape;84;p8"/>
          <p:cNvSpPr/>
          <p:nvPr/>
        </p:nvSpPr>
        <p:spPr>
          <a:xfrm>
            <a:off x="476131" y="476131"/>
            <a:ext cx="5627868" cy="5913546"/>
          </a:xfrm>
          <a:prstGeom prst="rect">
            <a:avLst/>
          </a:prstGeom>
          <a:solidFill>
            <a:srgbClr val="4285F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descr="preencoded.png" id="85" name="Google Shape;85;p8"/>
          <p:cNvPicPr preferRelativeResize="0"/>
          <p:nvPr/>
        </p:nvPicPr>
        <p:blipFill rotWithShape="1">
          <a:blip r:embed="rId3">
            <a:alphaModFix/>
          </a:blip>
          <a:srcRect b="10053" l="24656" r="24655" t="10054"/>
          <a:stretch/>
        </p:blipFill>
        <p:spPr>
          <a:xfrm>
            <a:off x="476131" y="476131"/>
            <a:ext cx="5627868" cy="5913546"/>
          </a:xfrm>
          <a:prstGeom prst="rect">
            <a:avLst/>
          </a:prstGeom>
          <a:noFill/>
          <a:ln>
            <a:noFill/>
          </a:ln>
        </p:spPr>
      </p:pic>
      <p:sp>
        <p:nvSpPr>
          <p:cNvPr id="86" name="Google Shape;86;p8"/>
          <p:cNvSpPr/>
          <p:nvPr/>
        </p:nvSpPr>
        <p:spPr>
          <a:xfrm>
            <a:off x="7043792" y="1720767"/>
            <a:ext cx="4195844" cy="1645330"/>
          </a:xfrm>
          <a:prstGeom prst="rect">
            <a:avLst/>
          </a:prstGeom>
          <a:noFill/>
          <a:ln>
            <a:noFill/>
          </a:ln>
        </p:spPr>
        <p:txBody>
          <a:bodyPr anchorCtr="0" anchor="t" bIns="0" lIns="0" spcFirstLastPara="1" rIns="0" wrap="square" tIns="0">
            <a:noAutofit/>
          </a:bodyPr>
          <a:lstStyle/>
          <a:p>
            <a:pPr indent="0" lvl="0" marL="0" marR="0" rtl="0" algn="ctr">
              <a:lnSpc>
                <a:spcPct val="115200"/>
              </a:lnSpc>
              <a:spcBef>
                <a:spcPts val="0"/>
              </a:spcBef>
              <a:spcAft>
                <a:spcPts val="0"/>
              </a:spcAft>
              <a:buClr>
                <a:srgbClr val="FDFDFD"/>
              </a:buClr>
              <a:buSzPts val="3750"/>
              <a:buFont typeface="Lato"/>
              <a:buNone/>
            </a:pPr>
            <a:r>
              <a:rPr b="1" i="0" lang="en-US" sz="3750" u="none" cap="none" strike="noStrike">
                <a:solidFill>
                  <a:srgbClr val="FDFDFD"/>
                </a:solidFill>
                <a:latin typeface="Lato"/>
                <a:ea typeface="Lato"/>
                <a:cs typeface="Lato"/>
                <a:sym typeface="Lato"/>
              </a:rPr>
              <a:t>Step 2: Promoting Reviews on Social Media</a:t>
            </a:r>
            <a:endParaRPr b="0" i="0" sz="1800" u="none" cap="none" strike="noStrike">
              <a:solidFill>
                <a:schemeClr val="dk1"/>
              </a:solidFill>
              <a:latin typeface="Arial"/>
              <a:ea typeface="Arial"/>
              <a:cs typeface="Arial"/>
              <a:sym typeface="Arial"/>
            </a:endParaRPr>
          </a:p>
        </p:txBody>
      </p:sp>
      <p:sp>
        <p:nvSpPr>
          <p:cNvPr id="87" name="Google Shape;87;p8"/>
          <p:cNvSpPr/>
          <p:nvPr/>
        </p:nvSpPr>
        <p:spPr>
          <a:xfrm>
            <a:off x="6413008" y="3513102"/>
            <a:ext cx="5457413" cy="1556948"/>
          </a:xfrm>
          <a:prstGeom prst="rect">
            <a:avLst/>
          </a:prstGeom>
          <a:noFill/>
          <a:ln>
            <a:noFill/>
          </a:ln>
        </p:spPr>
        <p:txBody>
          <a:bodyPr anchorCtr="0" anchor="t" bIns="0" lIns="0" spcFirstLastPara="1" rIns="0" wrap="square" tIns="0">
            <a:noAutofit/>
          </a:bodyPr>
          <a:lstStyle/>
          <a:p>
            <a:pPr indent="0" lvl="0" marL="0" marR="0" rtl="0" algn="ctr">
              <a:lnSpc>
                <a:spcPct val="113611"/>
              </a:lnSpc>
              <a:spcBef>
                <a:spcPts val="0"/>
              </a:spcBef>
              <a:spcAft>
                <a:spcPts val="0"/>
              </a:spcAft>
              <a:buClr>
                <a:srgbClr val="FFFFFF"/>
              </a:buClr>
              <a:buSzPts val="1800"/>
              <a:buFont typeface="Roboto"/>
              <a:buNone/>
            </a:pPr>
            <a:r>
              <a:rPr b="0" i="0" lang="en-US" sz="1800" u="none" cap="none" strike="noStrike">
                <a:solidFill>
                  <a:srgbClr val="FFFFFF"/>
                </a:solidFill>
                <a:latin typeface="Roboto"/>
                <a:ea typeface="Roboto"/>
                <a:cs typeface="Roboto"/>
                <a:sym typeface="Roboto"/>
              </a:rPr>
              <a:t>Sharing customer stories and testimonials on social media can build authenticity and trust with your audience. Short, engaging video clips featuring happy customers discussing their experiences are a powerful way to showcase positive reviews and social proof.</a:t>
            </a:r>
            <a:endParaRPr b="0" i="0" sz="1800" u="none" cap="none" strike="noStrike">
              <a:solidFill>
                <a:schemeClr val="dk1"/>
              </a:solidFill>
              <a:latin typeface="Arial"/>
              <a:ea typeface="Arial"/>
              <a:cs typeface="Arial"/>
              <a:sym typeface="Arial"/>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1C2F36"/>
        </a:solidFill>
      </p:bgPr>
    </p:bg>
    <p:spTree>
      <p:nvGrpSpPr>
        <p:cNvPr id="92" name="Shape 92"/>
        <p:cNvGrpSpPr/>
        <p:nvPr/>
      </p:nvGrpSpPr>
      <p:grpSpPr>
        <a:xfrm>
          <a:off x="0" y="0"/>
          <a:ext cx="0" cy="0"/>
          <a:chOff x="0" y="0"/>
          <a:chExt cx="0" cy="0"/>
        </a:xfrm>
      </p:grpSpPr>
      <p:sp>
        <p:nvSpPr>
          <p:cNvPr id="93" name="Google Shape;93;p9"/>
          <p:cNvSpPr/>
          <p:nvPr/>
        </p:nvSpPr>
        <p:spPr>
          <a:xfrm>
            <a:off x="0" y="363794"/>
            <a:ext cx="12188952" cy="548443"/>
          </a:xfrm>
          <a:prstGeom prst="rect">
            <a:avLst/>
          </a:prstGeom>
          <a:noFill/>
          <a:ln>
            <a:noFill/>
          </a:ln>
        </p:spPr>
        <p:txBody>
          <a:bodyPr anchorCtr="0" anchor="t" bIns="0" lIns="0" spcFirstLastPara="1" rIns="0" wrap="square" tIns="0">
            <a:noAutofit/>
          </a:bodyPr>
          <a:lstStyle/>
          <a:p>
            <a:pPr indent="0" lvl="0" marL="0" marR="0" rtl="0" algn="ctr">
              <a:lnSpc>
                <a:spcPct val="115200"/>
              </a:lnSpc>
              <a:spcBef>
                <a:spcPts val="0"/>
              </a:spcBef>
              <a:spcAft>
                <a:spcPts val="0"/>
              </a:spcAft>
              <a:buClr>
                <a:srgbClr val="FDFDFD"/>
              </a:buClr>
              <a:buSzPts val="3750"/>
              <a:buFont typeface="Lato"/>
              <a:buNone/>
            </a:pPr>
            <a:r>
              <a:rPr b="1" i="0" lang="en-US" sz="3750" u="none" cap="none" strike="noStrike">
                <a:solidFill>
                  <a:srgbClr val="FDFDFD"/>
                </a:solidFill>
                <a:latin typeface="Lato"/>
                <a:ea typeface="Lato"/>
                <a:cs typeface="Lato"/>
                <a:sym typeface="Lato"/>
              </a:rPr>
              <a:t>Step 3: Engaging Your Audience with Campaigns</a:t>
            </a:r>
            <a:endParaRPr b="0" i="0" sz="1800" u="none" cap="none" strike="noStrike">
              <a:solidFill>
                <a:schemeClr val="dk1"/>
              </a:solidFill>
              <a:latin typeface="Arial"/>
              <a:ea typeface="Arial"/>
              <a:cs typeface="Arial"/>
              <a:sym typeface="Arial"/>
            </a:endParaRPr>
          </a:p>
        </p:txBody>
      </p:sp>
      <p:pic>
        <p:nvPicPr>
          <p:cNvPr descr="preencoded.png" id="94" name="Google Shape;94;p9"/>
          <p:cNvPicPr preferRelativeResize="0"/>
          <p:nvPr/>
        </p:nvPicPr>
        <p:blipFill rotWithShape="1">
          <a:blip r:embed="rId3">
            <a:alphaModFix/>
          </a:blip>
          <a:srcRect b="0" l="0" r="0" t="0"/>
          <a:stretch/>
        </p:blipFill>
        <p:spPr>
          <a:xfrm>
            <a:off x="476137" y="2828217"/>
            <a:ext cx="5713571" cy="1190327"/>
          </a:xfrm>
          <a:prstGeom prst="rect">
            <a:avLst/>
          </a:prstGeom>
          <a:noFill/>
          <a:ln>
            <a:noFill/>
          </a:ln>
        </p:spPr>
      </p:pic>
      <p:sp>
        <p:nvSpPr>
          <p:cNvPr id="95" name="Google Shape;95;p9"/>
          <p:cNvSpPr/>
          <p:nvPr/>
        </p:nvSpPr>
        <p:spPr>
          <a:xfrm>
            <a:off x="414234" y="3292445"/>
            <a:ext cx="5551687" cy="259491"/>
          </a:xfrm>
          <a:prstGeom prst="rect">
            <a:avLst/>
          </a:prstGeom>
          <a:noFill/>
          <a:ln>
            <a:noFill/>
          </a:ln>
        </p:spPr>
        <p:txBody>
          <a:bodyPr anchorCtr="0" anchor="t" bIns="0" lIns="0" spcFirstLastPara="1" rIns="0" wrap="square" tIns="0">
            <a:noAutofit/>
          </a:bodyPr>
          <a:lstStyle/>
          <a:p>
            <a:pPr indent="0" lvl="0" marL="0" marR="0" rtl="0" algn="ctr">
              <a:lnSpc>
                <a:spcPct val="113611"/>
              </a:lnSpc>
              <a:spcBef>
                <a:spcPts val="0"/>
              </a:spcBef>
              <a:spcAft>
                <a:spcPts val="0"/>
              </a:spcAft>
              <a:buClr>
                <a:srgbClr val="FDFDFD"/>
              </a:buClr>
              <a:buSzPts val="1800"/>
              <a:buFont typeface="Roboto"/>
              <a:buNone/>
            </a:pPr>
            <a:r>
              <a:rPr b="1" i="0" lang="en-US" sz="1800" u="none" cap="none" strike="noStrike">
                <a:solidFill>
                  <a:srgbClr val="FDFDFD"/>
                </a:solidFill>
                <a:latin typeface="Roboto"/>
                <a:ea typeface="Roboto"/>
                <a:cs typeface="Roboto"/>
                <a:sym typeface="Roboto"/>
              </a:rPr>
              <a:t>Review of the Week Campaign</a:t>
            </a:r>
            <a:endParaRPr b="0" i="0" sz="1800" u="none" cap="none" strike="noStrike">
              <a:solidFill>
                <a:schemeClr val="dk1"/>
              </a:solidFill>
              <a:latin typeface="Arial"/>
              <a:ea typeface="Arial"/>
              <a:cs typeface="Arial"/>
              <a:sym typeface="Arial"/>
            </a:endParaRPr>
          </a:p>
        </p:txBody>
      </p:sp>
      <p:sp>
        <p:nvSpPr>
          <p:cNvPr id="96" name="Google Shape;96;p9"/>
          <p:cNvSpPr/>
          <p:nvPr/>
        </p:nvSpPr>
        <p:spPr>
          <a:xfrm>
            <a:off x="761810" y="4171353"/>
            <a:ext cx="5551687" cy="432684"/>
          </a:xfrm>
          <a:prstGeom prst="rect">
            <a:avLst/>
          </a:prstGeom>
          <a:noFill/>
          <a:ln>
            <a:noFill/>
          </a:ln>
        </p:spPr>
        <p:txBody>
          <a:bodyPr anchorCtr="0" anchor="t" bIns="0" lIns="0" spcFirstLastPara="1" rIns="0" wrap="square" tIns="0">
            <a:noAutofit/>
          </a:bodyPr>
          <a:lstStyle/>
          <a:p>
            <a:pPr indent="0" lvl="0" marL="0" marR="0" rtl="0" algn="l">
              <a:lnSpc>
                <a:spcPct val="113600"/>
              </a:lnSpc>
              <a:spcBef>
                <a:spcPts val="0"/>
              </a:spcBef>
              <a:spcAft>
                <a:spcPts val="0"/>
              </a:spcAft>
              <a:buClr>
                <a:srgbClr val="FFFFFF"/>
              </a:buClr>
              <a:buSzPts val="1500"/>
              <a:buFont typeface="Roboto"/>
              <a:buNone/>
            </a:pPr>
            <a:r>
              <a:rPr b="0" i="0" lang="en-US" sz="1500" u="none" cap="none" strike="noStrike">
                <a:solidFill>
                  <a:srgbClr val="FFFFFF"/>
                </a:solidFill>
                <a:latin typeface="Roboto"/>
                <a:ea typeface="Roboto"/>
                <a:cs typeface="Roboto"/>
                <a:sym typeface="Roboto"/>
              </a:rPr>
              <a:t>Highlight your top reviews by running a weekly campaign showcasing the</a:t>
            </a:r>
            <a:endParaRPr b="0" i="0" sz="1800" u="none" cap="none" strike="noStrike">
              <a:solidFill>
                <a:schemeClr val="dk1"/>
              </a:solidFill>
              <a:latin typeface="Arial"/>
              <a:ea typeface="Arial"/>
              <a:cs typeface="Arial"/>
              <a:sym typeface="Arial"/>
            </a:endParaRPr>
          </a:p>
        </p:txBody>
      </p:sp>
      <p:pic>
        <p:nvPicPr>
          <p:cNvPr descr="preencoded.png" id="97" name="Google Shape;97;p9"/>
          <p:cNvPicPr preferRelativeResize="0"/>
          <p:nvPr/>
        </p:nvPicPr>
        <p:blipFill rotWithShape="1">
          <a:blip r:embed="rId4">
            <a:alphaModFix/>
          </a:blip>
          <a:srcRect b="0" l="0" r="0" t="0"/>
          <a:stretch/>
        </p:blipFill>
        <p:spPr>
          <a:xfrm>
            <a:off x="5999244" y="2828217"/>
            <a:ext cx="5723094" cy="1190327"/>
          </a:xfrm>
          <a:prstGeom prst="rect">
            <a:avLst/>
          </a:prstGeom>
          <a:noFill/>
          <a:ln>
            <a:noFill/>
          </a:ln>
        </p:spPr>
      </p:pic>
      <p:sp>
        <p:nvSpPr>
          <p:cNvPr id="98" name="Google Shape;98;p9"/>
          <p:cNvSpPr/>
          <p:nvPr/>
        </p:nvSpPr>
        <p:spPr>
          <a:xfrm>
            <a:off x="6237315" y="3292445"/>
            <a:ext cx="5237440" cy="259491"/>
          </a:xfrm>
          <a:prstGeom prst="rect">
            <a:avLst/>
          </a:prstGeom>
          <a:noFill/>
          <a:ln>
            <a:noFill/>
          </a:ln>
        </p:spPr>
        <p:txBody>
          <a:bodyPr anchorCtr="0" anchor="t" bIns="0" lIns="0" spcFirstLastPara="1" rIns="0" wrap="square" tIns="0">
            <a:noAutofit/>
          </a:bodyPr>
          <a:lstStyle/>
          <a:p>
            <a:pPr indent="0" lvl="0" marL="0" marR="0" rtl="0" algn="ctr">
              <a:lnSpc>
                <a:spcPct val="113611"/>
              </a:lnSpc>
              <a:spcBef>
                <a:spcPts val="0"/>
              </a:spcBef>
              <a:spcAft>
                <a:spcPts val="0"/>
              </a:spcAft>
              <a:buClr>
                <a:srgbClr val="FDFDFD"/>
              </a:buClr>
              <a:buSzPts val="1800"/>
              <a:buFont typeface="Roboto"/>
              <a:buNone/>
            </a:pPr>
            <a:r>
              <a:rPr b="1" i="0" lang="en-US" sz="1800" u="none" cap="none" strike="noStrike">
                <a:solidFill>
                  <a:srgbClr val="FDFDFD"/>
                </a:solidFill>
                <a:latin typeface="Roboto"/>
                <a:ea typeface="Roboto"/>
                <a:cs typeface="Roboto"/>
                <a:sym typeface="Roboto"/>
              </a:rPr>
              <a:t>Review Challenge</a:t>
            </a:r>
            <a:endParaRPr b="0" i="0" sz="1800" u="none" cap="none" strike="noStrike">
              <a:solidFill>
                <a:schemeClr val="dk1"/>
              </a:solidFill>
              <a:latin typeface="Arial"/>
              <a:ea typeface="Arial"/>
              <a:cs typeface="Arial"/>
              <a:sym typeface="Arial"/>
            </a:endParaRPr>
          </a:p>
        </p:txBody>
      </p:sp>
      <p:sp>
        <p:nvSpPr>
          <p:cNvPr id="99" name="Google Shape;99;p9"/>
          <p:cNvSpPr/>
          <p:nvPr/>
        </p:nvSpPr>
        <p:spPr>
          <a:xfrm>
            <a:off x="6284928" y="4171353"/>
            <a:ext cx="5551687" cy="865368"/>
          </a:xfrm>
          <a:prstGeom prst="rect">
            <a:avLst/>
          </a:prstGeom>
          <a:noFill/>
          <a:ln>
            <a:noFill/>
          </a:ln>
        </p:spPr>
        <p:txBody>
          <a:bodyPr anchorCtr="0" anchor="t" bIns="0" lIns="0" spcFirstLastPara="1" rIns="0" wrap="square" tIns="0">
            <a:noAutofit/>
          </a:bodyPr>
          <a:lstStyle/>
          <a:p>
            <a:pPr indent="0" lvl="0" marL="0" marR="0" rtl="0" algn="l">
              <a:lnSpc>
                <a:spcPct val="113600"/>
              </a:lnSpc>
              <a:spcBef>
                <a:spcPts val="0"/>
              </a:spcBef>
              <a:spcAft>
                <a:spcPts val="0"/>
              </a:spcAft>
              <a:buClr>
                <a:srgbClr val="FFFFFF"/>
              </a:buClr>
              <a:buSzPts val="1500"/>
              <a:buFont typeface="Roboto"/>
              <a:buNone/>
            </a:pPr>
            <a:r>
              <a:rPr b="0" i="0" lang="en-US" sz="1500" u="none" cap="none" strike="noStrike">
                <a:solidFill>
                  <a:srgbClr val="FFFFFF"/>
                </a:solidFill>
                <a:latin typeface="Roboto"/>
                <a:ea typeface="Roboto"/>
                <a:cs typeface="Roboto"/>
                <a:sym typeface="Roboto"/>
              </a:rPr>
              <a:t>Encourage your followers to leave reviews by running a review challenge. Incentivize participation by offering a small prize or a spotlight feature for customers who leave a review using a unique campaign hashtag.</a:t>
            </a:r>
            <a:endParaRPr b="0" i="0" sz="1800" u="none" cap="none" strike="noStrike">
              <a:solidFill>
                <a:schemeClr val="dk1"/>
              </a:solidFill>
              <a:latin typeface="Arial"/>
              <a:ea typeface="Arial"/>
              <a:cs typeface="Arial"/>
              <a:sym typeface="Arial"/>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DFDFD"/>
        </a:solidFill>
      </p:bgPr>
    </p:bg>
    <p:spTree>
      <p:nvGrpSpPr>
        <p:cNvPr id="104" name="Shape 104"/>
        <p:cNvGrpSpPr/>
        <p:nvPr/>
      </p:nvGrpSpPr>
      <p:grpSpPr>
        <a:xfrm>
          <a:off x="0" y="0"/>
          <a:ext cx="0" cy="0"/>
          <a:chOff x="0" y="0"/>
          <a:chExt cx="0" cy="0"/>
        </a:xfrm>
      </p:grpSpPr>
      <p:sp>
        <p:nvSpPr>
          <p:cNvPr id="105" name="Google Shape;105;p10"/>
          <p:cNvSpPr/>
          <p:nvPr/>
        </p:nvSpPr>
        <p:spPr>
          <a:xfrm>
            <a:off x="0" y="363794"/>
            <a:ext cx="12188952" cy="548443"/>
          </a:xfrm>
          <a:prstGeom prst="rect">
            <a:avLst/>
          </a:prstGeom>
          <a:noFill/>
          <a:ln>
            <a:noFill/>
          </a:ln>
        </p:spPr>
        <p:txBody>
          <a:bodyPr anchorCtr="0" anchor="t" bIns="0" lIns="0" spcFirstLastPara="1" rIns="0" wrap="square" tIns="0">
            <a:noAutofit/>
          </a:bodyPr>
          <a:lstStyle/>
          <a:p>
            <a:pPr indent="0" lvl="0" marL="0" marR="0" rtl="0" algn="ctr">
              <a:lnSpc>
                <a:spcPct val="115200"/>
              </a:lnSpc>
              <a:spcBef>
                <a:spcPts val="0"/>
              </a:spcBef>
              <a:spcAft>
                <a:spcPts val="0"/>
              </a:spcAft>
              <a:buClr>
                <a:srgbClr val="1B2F35"/>
              </a:buClr>
              <a:buSzPts val="3750"/>
              <a:buFont typeface="Lato"/>
              <a:buNone/>
            </a:pPr>
            <a:r>
              <a:rPr b="1" i="0" lang="en-US" sz="3750" u="none" cap="none" strike="noStrike">
                <a:solidFill>
                  <a:srgbClr val="1B2F35"/>
                </a:solidFill>
                <a:latin typeface="Lato"/>
                <a:ea typeface="Lato"/>
                <a:cs typeface="Lato"/>
                <a:sym typeface="Lato"/>
              </a:rPr>
              <a:t>Create Your 7-Day Social Media Review Campaign</a:t>
            </a:r>
            <a:endParaRPr b="0" i="0" sz="1800" u="none" cap="none" strike="noStrike">
              <a:solidFill>
                <a:schemeClr val="dk1"/>
              </a:solidFill>
              <a:latin typeface="Arial"/>
              <a:ea typeface="Arial"/>
              <a:cs typeface="Arial"/>
              <a:sym typeface="Arial"/>
            </a:endParaRPr>
          </a:p>
        </p:txBody>
      </p:sp>
      <p:pic>
        <p:nvPicPr>
          <p:cNvPr descr="preencoded.png" id="106" name="Google Shape;106;p10"/>
          <p:cNvPicPr preferRelativeResize="0"/>
          <p:nvPr/>
        </p:nvPicPr>
        <p:blipFill rotWithShape="1">
          <a:blip r:embed="rId3">
            <a:alphaModFix/>
          </a:blip>
          <a:srcRect b="0" l="0" r="0" t="0"/>
          <a:stretch/>
        </p:blipFill>
        <p:spPr>
          <a:xfrm>
            <a:off x="-9523" y="3970932"/>
            <a:ext cx="12207997" cy="28568"/>
          </a:xfrm>
          <a:prstGeom prst="rect">
            <a:avLst/>
          </a:prstGeom>
          <a:noFill/>
          <a:ln>
            <a:noFill/>
          </a:ln>
        </p:spPr>
      </p:pic>
      <p:pic>
        <p:nvPicPr>
          <p:cNvPr descr="preencoded.png" id="107" name="Google Shape;107;p10"/>
          <p:cNvPicPr preferRelativeResize="0"/>
          <p:nvPr/>
        </p:nvPicPr>
        <p:blipFill rotWithShape="1">
          <a:blip r:embed="rId4">
            <a:alphaModFix/>
          </a:blip>
          <a:srcRect b="0" l="0" r="0" t="0"/>
          <a:stretch/>
        </p:blipFill>
        <p:spPr>
          <a:xfrm>
            <a:off x="1401729" y="2050410"/>
            <a:ext cx="9523" cy="1933092"/>
          </a:xfrm>
          <a:prstGeom prst="rect">
            <a:avLst/>
          </a:prstGeom>
          <a:noFill/>
          <a:ln>
            <a:noFill/>
          </a:ln>
        </p:spPr>
      </p:pic>
      <p:pic>
        <p:nvPicPr>
          <p:cNvPr descr="preencoded.png" id="108" name="Google Shape;108;p10"/>
          <p:cNvPicPr preferRelativeResize="0"/>
          <p:nvPr/>
        </p:nvPicPr>
        <p:blipFill rotWithShape="1">
          <a:blip r:embed="rId5">
            <a:alphaModFix/>
          </a:blip>
          <a:srcRect b="0" l="0" r="0" t="0"/>
          <a:stretch/>
        </p:blipFill>
        <p:spPr>
          <a:xfrm>
            <a:off x="1344599" y="3923319"/>
            <a:ext cx="114271" cy="114271"/>
          </a:xfrm>
          <a:prstGeom prst="rect">
            <a:avLst/>
          </a:prstGeom>
          <a:noFill/>
          <a:ln>
            <a:noFill/>
          </a:ln>
        </p:spPr>
      </p:pic>
      <p:pic>
        <p:nvPicPr>
          <p:cNvPr descr="preencoded.png" id="109" name="Google Shape;109;p10"/>
          <p:cNvPicPr preferRelativeResize="0"/>
          <p:nvPr/>
        </p:nvPicPr>
        <p:blipFill rotWithShape="1">
          <a:blip r:embed="rId6">
            <a:alphaModFix/>
          </a:blip>
          <a:srcRect b="0" l="0" r="0" t="0"/>
          <a:stretch/>
        </p:blipFill>
        <p:spPr>
          <a:xfrm>
            <a:off x="2803458" y="3980455"/>
            <a:ext cx="9523" cy="238065"/>
          </a:xfrm>
          <a:prstGeom prst="rect">
            <a:avLst/>
          </a:prstGeom>
          <a:noFill/>
          <a:ln>
            <a:noFill/>
          </a:ln>
        </p:spPr>
      </p:pic>
      <p:pic>
        <p:nvPicPr>
          <p:cNvPr descr="preencoded.png" id="110" name="Google Shape;110;p10"/>
          <p:cNvPicPr preferRelativeResize="0"/>
          <p:nvPr/>
        </p:nvPicPr>
        <p:blipFill rotWithShape="1">
          <a:blip r:embed="rId7">
            <a:alphaModFix/>
          </a:blip>
          <a:srcRect b="0" l="0" r="0" t="0"/>
          <a:stretch/>
        </p:blipFill>
        <p:spPr>
          <a:xfrm>
            <a:off x="2746328" y="3923319"/>
            <a:ext cx="114271" cy="114271"/>
          </a:xfrm>
          <a:prstGeom prst="rect">
            <a:avLst/>
          </a:prstGeom>
          <a:noFill/>
          <a:ln>
            <a:noFill/>
          </a:ln>
        </p:spPr>
      </p:pic>
      <p:pic>
        <p:nvPicPr>
          <p:cNvPr descr="preencoded.png" id="111" name="Google Shape;111;p10"/>
          <p:cNvPicPr preferRelativeResize="0"/>
          <p:nvPr/>
        </p:nvPicPr>
        <p:blipFill rotWithShape="1">
          <a:blip r:embed="rId4">
            <a:alphaModFix/>
          </a:blip>
          <a:srcRect b="0" l="0" r="0" t="0"/>
          <a:stretch/>
        </p:blipFill>
        <p:spPr>
          <a:xfrm>
            <a:off x="4205187" y="2050410"/>
            <a:ext cx="9523" cy="1933092"/>
          </a:xfrm>
          <a:prstGeom prst="rect">
            <a:avLst/>
          </a:prstGeom>
          <a:noFill/>
          <a:ln>
            <a:noFill/>
          </a:ln>
        </p:spPr>
      </p:pic>
      <p:pic>
        <p:nvPicPr>
          <p:cNvPr descr="preencoded.png" id="112" name="Google Shape;112;p10"/>
          <p:cNvPicPr preferRelativeResize="0"/>
          <p:nvPr/>
        </p:nvPicPr>
        <p:blipFill rotWithShape="1">
          <a:blip r:embed="rId8">
            <a:alphaModFix/>
          </a:blip>
          <a:srcRect b="0" l="0" r="0" t="0"/>
          <a:stretch/>
        </p:blipFill>
        <p:spPr>
          <a:xfrm>
            <a:off x="4148056" y="3923319"/>
            <a:ext cx="114271" cy="114271"/>
          </a:xfrm>
          <a:prstGeom prst="rect">
            <a:avLst/>
          </a:prstGeom>
          <a:noFill/>
          <a:ln>
            <a:noFill/>
          </a:ln>
        </p:spPr>
      </p:pic>
      <p:pic>
        <p:nvPicPr>
          <p:cNvPr descr="preencoded.png" id="113" name="Google Shape;113;p10"/>
          <p:cNvPicPr preferRelativeResize="0"/>
          <p:nvPr/>
        </p:nvPicPr>
        <p:blipFill rotWithShape="1">
          <a:blip r:embed="rId6">
            <a:alphaModFix/>
          </a:blip>
          <a:srcRect b="0" l="0" r="0" t="0"/>
          <a:stretch/>
        </p:blipFill>
        <p:spPr>
          <a:xfrm>
            <a:off x="5606916" y="3980455"/>
            <a:ext cx="9523" cy="238065"/>
          </a:xfrm>
          <a:prstGeom prst="rect">
            <a:avLst/>
          </a:prstGeom>
          <a:noFill/>
          <a:ln>
            <a:noFill/>
          </a:ln>
        </p:spPr>
      </p:pic>
      <p:pic>
        <p:nvPicPr>
          <p:cNvPr descr="preencoded.png" id="114" name="Google Shape;114;p10"/>
          <p:cNvPicPr preferRelativeResize="0"/>
          <p:nvPr/>
        </p:nvPicPr>
        <p:blipFill rotWithShape="1">
          <a:blip r:embed="rId9">
            <a:alphaModFix/>
          </a:blip>
          <a:srcRect b="0" l="0" r="0" t="0"/>
          <a:stretch/>
        </p:blipFill>
        <p:spPr>
          <a:xfrm>
            <a:off x="5549785" y="3923319"/>
            <a:ext cx="123794" cy="114271"/>
          </a:xfrm>
          <a:prstGeom prst="rect">
            <a:avLst/>
          </a:prstGeom>
          <a:noFill/>
          <a:ln>
            <a:noFill/>
          </a:ln>
        </p:spPr>
      </p:pic>
      <p:pic>
        <p:nvPicPr>
          <p:cNvPr descr="preencoded.png" id="115" name="Google Shape;115;p10"/>
          <p:cNvPicPr preferRelativeResize="0"/>
          <p:nvPr/>
        </p:nvPicPr>
        <p:blipFill rotWithShape="1">
          <a:blip r:embed="rId10">
            <a:alphaModFix/>
          </a:blip>
          <a:srcRect b="0" l="0" r="0" t="0"/>
          <a:stretch/>
        </p:blipFill>
        <p:spPr>
          <a:xfrm>
            <a:off x="7008644" y="2269430"/>
            <a:ext cx="9523" cy="1714071"/>
          </a:xfrm>
          <a:prstGeom prst="rect">
            <a:avLst/>
          </a:prstGeom>
          <a:noFill/>
          <a:ln>
            <a:noFill/>
          </a:ln>
        </p:spPr>
      </p:pic>
      <p:pic>
        <p:nvPicPr>
          <p:cNvPr descr="preencoded.png" id="116" name="Google Shape;116;p10"/>
          <p:cNvPicPr preferRelativeResize="0"/>
          <p:nvPr/>
        </p:nvPicPr>
        <p:blipFill rotWithShape="1">
          <a:blip r:embed="rId11">
            <a:alphaModFix/>
          </a:blip>
          <a:srcRect b="0" l="0" r="0" t="0"/>
          <a:stretch/>
        </p:blipFill>
        <p:spPr>
          <a:xfrm>
            <a:off x="6951514" y="3923319"/>
            <a:ext cx="123794" cy="114271"/>
          </a:xfrm>
          <a:prstGeom prst="rect">
            <a:avLst/>
          </a:prstGeom>
          <a:noFill/>
          <a:ln>
            <a:noFill/>
          </a:ln>
        </p:spPr>
      </p:pic>
      <p:pic>
        <p:nvPicPr>
          <p:cNvPr descr="preencoded.png" id="117" name="Google Shape;117;p10"/>
          <p:cNvPicPr preferRelativeResize="0"/>
          <p:nvPr/>
        </p:nvPicPr>
        <p:blipFill rotWithShape="1">
          <a:blip r:embed="rId12">
            <a:alphaModFix/>
          </a:blip>
          <a:srcRect b="0" l="0" r="0" t="0"/>
          <a:stretch/>
        </p:blipFill>
        <p:spPr>
          <a:xfrm>
            <a:off x="8410373" y="3980455"/>
            <a:ext cx="9523" cy="714196"/>
          </a:xfrm>
          <a:prstGeom prst="rect">
            <a:avLst/>
          </a:prstGeom>
          <a:noFill/>
          <a:ln>
            <a:noFill/>
          </a:ln>
        </p:spPr>
      </p:pic>
      <p:pic>
        <p:nvPicPr>
          <p:cNvPr descr="preencoded.png" id="118" name="Google Shape;118;p10"/>
          <p:cNvPicPr preferRelativeResize="0"/>
          <p:nvPr/>
        </p:nvPicPr>
        <p:blipFill rotWithShape="1">
          <a:blip r:embed="rId13">
            <a:alphaModFix/>
          </a:blip>
          <a:srcRect b="0" l="0" r="0" t="0"/>
          <a:stretch/>
        </p:blipFill>
        <p:spPr>
          <a:xfrm>
            <a:off x="8353243" y="3923319"/>
            <a:ext cx="123794" cy="114271"/>
          </a:xfrm>
          <a:prstGeom prst="rect">
            <a:avLst/>
          </a:prstGeom>
          <a:noFill/>
          <a:ln>
            <a:noFill/>
          </a:ln>
        </p:spPr>
      </p:pic>
      <p:pic>
        <p:nvPicPr>
          <p:cNvPr descr="preencoded.png" id="119" name="Google Shape;119;p10"/>
          <p:cNvPicPr preferRelativeResize="0"/>
          <p:nvPr/>
        </p:nvPicPr>
        <p:blipFill rotWithShape="1">
          <a:blip r:embed="rId4">
            <a:alphaModFix/>
          </a:blip>
          <a:srcRect b="0" l="0" r="0" t="0"/>
          <a:stretch/>
        </p:blipFill>
        <p:spPr>
          <a:xfrm>
            <a:off x="9812102" y="2050410"/>
            <a:ext cx="9523" cy="1933092"/>
          </a:xfrm>
          <a:prstGeom prst="rect">
            <a:avLst/>
          </a:prstGeom>
          <a:noFill/>
          <a:ln>
            <a:noFill/>
          </a:ln>
        </p:spPr>
      </p:pic>
      <p:pic>
        <p:nvPicPr>
          <p:cNvPr descr="preencoded.png" id="120" name="Google Shape;120;p10"/>
          <p:cNvPicPr preferRelativeResize="0"/>
          <p:nvPr/>
        </p:nvPicPr>
        <p:blipFill rotWithShape="1">
          <a:blip r:embed="rId14">
            <a:alphaModFix/>
          </a:blip>
          <a:srcRect b="0" l="0" r="0" t="0"/>
          <a:stretch/>
        </p:blipFill>
        <p:spPr>
          <a:xfrm>
            <a:off x="9754972" y="3923319"/>
            <a:ext cx="123794" cy="114271"/>
          </a:xfrm>
          <a:prstGeom prst="rect">
            <a:avLst/>
          </a:prstGeom>
          <a:noFill/>
          <a:ln>
            <a:noFill/>
          </a:ln>
        </p:spPr>
      </p:pic>
      <p:sp>
        <p:nvSpPr>
          <p:cNvPr id="121" name="Google Shape;121;p10"/>
          <p:cNvSpPr/>
          <p:nvPr/>
        </p:nvSpPr>
        <p:spPr>
          <a:xfrm>
            <a:off x="1334948" y="1917064"/>
            <a:ext cx="133320" cy="133317"/>
          </a:xfrm>
          <a:prstGeom prst="ellipse">
            <a:avLst/>
          </a:prstGeom>
          <a:solidFill>
            <a:srgbClr val="4285F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2" name="Google Shape;122;p10"/>
          <p:cNvSpPr/>
          <p:nvPr/>
        </p:nvSpPr>
        <p:spPr>
          <a:xfrm>
            <a:off x="1563614" y="1857387"/>
            <a:ext cx="1979752" cy="518983"/>
          </a:xfrm>
          <a:prstGeom prst="rect">
            <a:avLst/>
          </a:prstGeom>
          <a:noFill/>
          <a:ln>
            <a:noFill/>
          </a:ln>
        </p:spPr>
        <p:txBody>
          <a:bodyPr anchorCtr="0" anchor="t" bIns="0" lIns="0" spcFirstLastPara="1" rIns="0" wrap="square" tIns="0">
            <a:noAutofit/>
          </a:bodyPr>
          <a:lstStyle/>
          <a:p>
            <a:pPr indent="0" lvl="0" marL="0" marR="0" rtl="0" algn="l">
              <a:lnSpc>
                <a:spcPct val="113611"/>
              </a:lnSpc>
              <a:spcBef>
                <a:spcPts val="0"/>
              </a:spcBef>
              <a:spcAft>
                <a:spcPts val="0"/>
              </a:spcAft>
              <a:buClr>
                <a:srgbClr val="1B2F35"/>
              </a:buClr>
              <a:buSzPts val="1800"/>
              <a:buFont typeface="Roboto"/>
              <a:buNone/>
            </a:pPr>
            <a:r>
              <a:rPr b="1" i="0" lang="en-US" sz="1800" u="none" cap="none" strike="noStrike">
                <a:solidFill>
                  <a:srgbClr val="1B2F35"/>
                </a:solidFill>
                <a:latin typeface="Roboto"/>
                <a:ea typeface="Roboto"/>
                <a:cs typeface="Roboto"/>
                <a:sym typeface="Roboto"/>
              </a:rPr>
              <a:t>Day 1: Motivation Monday</a:t>
            </a:r>
            <a:endParaRPr b="0" i="0" sz="1800" u="none" cap="none" strike="noStrike">
              <a:solidFill>
                <a:schemeClr val="dk1"/>
              </a:solidFill>
              <a:latin typeface="Arial"/>
              <a:ea typeface="Arial"/>
              <a:cs typeface="Arial"/>
              <a:sym typeface="Arial"/>
            </a:endParaRPr>
          </a:p>
        </p:txBody>
      </p:sp>
      <p:sp>
        <p:nvSpPr>
          <p:cNvPr id="123" name="Google Shape;123;p10"/>
          <p:cNvSpPr/>
          <p:nvPr/>
        </p:nvSpPr>
        <p:spPr>
          <a:xfrm>
            <a:off x="1563614" y="2476952"/>
            <a:ext cx="1979752" cy="1298052"/>
          </a:xfrm>
          <a:prstGeom prst="rect">
            <a:avLst/>
          </a:prstGeom>
          <a:noFill/>
          <a:ln>
            <a:noFill/>
          </a:ln>
        </p:spPr>
        <p:txBody>
          <a:bodyPr anchorCtr="0" anchor="t" bIns="0" lIns="0" spcFirstLastPara="1" rIns="0" wrap="square" tIns="0">
            <a:noAutofit/>
          </a:bodyPr>
          <a:lstStyle/>
          <a:p>
            <a:pPr indent="0" lvl="0" marL="0" marR="0" rtl="0" algn="l">
              <a:lnSpc>
                <a:spcPct val="113600"/>
              </a:lnSpc>
              <a:spcBef>
                <a:spcPts val="0"/>
              </a:spcBef>
              <a:spcAft>
                <a:spcPts val="0"/>
              </a:spcAft>
              <a:buClr>
                <a:srgbClr val="1C2F35"/>
              </a:buClr>
              <a:buSzPts val="1500"/>
              <a:buFont typeface="Roboto"/>
              <a:buNone/>
            </a:pPr>
            <a:r>
              <a:rPr b="0" i="0" lang="en-US" sz="1500" u="none" cap="none" strike="noStrike">
                <a:solidFill>
                  <a:srgbClr val="1C2F35"/>
                </a:solidFill>
                <a:latin typeface="Roboto"/>
                <a:ea typeface="Roboto"/>
                <a:cs typeface="Roboto"/>
                <a:sym typeface="Roboto"/>
              </a:rPr>
              <a:t>Share a positive review as an eye-catching graphic or video to motivate followers to leave their own feedback.</a:t>
            </a:r>
            <a:endParaRPr b="0" i="0" sz="1800" u="none" cap="none" strike="noStrike">
              <a:solidFill>
                <a:schemeClr val="dk1"/>
              </a:solidFill>
              <a:latin typeface="Arial"/>
              <a:ea typeface="Arial"/>
              <a:cs typeface="Arial"/>
              <a:sym typeface="Arial"/>
            </a:endParaRPr>
          </a:p>
        </p:txBody>
      </p:sp>
      <p:sp>
        <p:nvSpPr>
          <p:cNvPr id="124" name="Google Shape;124;p10"/>
          <p:cNvSpPr/>
          <p:nvPr/>
        </p:nvSpPr>
        <p:spPr>
          <a:xfrm>
            <a:off x="2736707" y="4218413"/>
            <a:ext cx="133320" cy="133317"/>
          </a:xfrm>
          <a:prstGeom prst="ellipse">
            <a:avLst/>
          </a:prstGeom>
          <a:solidFill>
            <a:srgbClr val="DB4437"/>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5" name="Google Shape;125;p10"/>
          <p:cNvSpPr/>
          <p:nvPr/>
        </p:nvSpPr>
        <p:spPr>
          <a:xfrm>
            <a:off x="2965343" y="4158813"/>
            <a:ext cx="1969278" cy="778474"/>
          </a:xfrm>
          <a:prstGeom prst="rect">
            <a:avLst/>
          </a:prstGeom>
          <a:noFill/>
          <a:ln>
            <a:noFill/>
          </a:ln>
        </p:spPr>
        <p:txBody>
          <a:bodyPr anchorCtr="0" anchor="t" bIns="0" lIns="0" spcFirstLastPara="1" rIns="0" wrap="square" tIns="0">
            <a:noAutofit/>
          </a:bodyPr>
          <a:lstStyle/>
          <a:p>
            <a:pPr indent="0" lvl="0" marL="0" marR="0" rtl="0" algn="l">
              <a:lnSpc>
                <a:spcPct val="113611"/>
              </a:lnSpc>
              <a:spcBef>
                <a:spcPts val="0"/>
              </a:spcBef>
              <a:spcAft>
                <a:spcPts val="0"/>
              </a:spcAft>
              <a:buClr>
                <a:srgbClr val="1B2F35"/>
              </a:buClr>
              <a:buSzPts val="1800"/>
              <a:buFont typeface="Roboto"/>
              <a:buNone/>
            </a:pPr>
            <a:r>
              <a:rPr b="1" i="0" lang="en-US" sz="1800" u="none" cap="none" strike="noStrike">
                <a:solidFill>
                  <a:srgbClr val="1B2F35"/>
                </a:solidFill>
                <a:latin typeface="Roboto"/>
                <a:ea typeface="Roboto"/>
                <a:cs typeface="Roboto"/>
                <a:sym typeface="Roboto"/>
              </a:rPr>
              <a:t>Day 2: Testimonial Tuesday</a:t>
            </a:r>
            <a:endParaRPr b="0" i="0" sz="1800" u="none" cap="none" strike="noStrike">
              <a:solidFill>
                <a:schemeClr val="dk1"/>
              </a:solidFill>
              <a:latin typeface="Arial"/>
              <a:ea typeface="Arial"/>
              <a:cs typeface="Arial"/>
              <a:sym typeface="Arial"/>
            </a:endParaRPr>
          </a:p>
        </p:txBody>
      </p:sp>
      <p:sp>
        <p:nvSpPr>
          <p:cNvPr id="126" name="Google Shape;126;p10"/>
          <p:cNvSpPr/>
          <p:nvPr/>
        </p:nvSpPr>
        <p:spPr>
          <a:xfrm>
            <a:off x="2965343" y="5037870"/>
            <a:ext cx="1969278" cy="1298052"/>
          </a:xfrm>
          <a:prstGeom prst="rect">
            <a:avLst/>
          </a:prstGeom>
          <a:noFill/>
          <a:ln>
            <a:noFill/>
          </a:ln>
        </p:spPr>
        <p:txBody>
          <a:bodyPr anchorCtr="0" anchor="t" bIns="0" lIns="0" spcFirstLastPara="1" rIns="0" wrap="square" tIns="0">
            <a:noAutofit/>
          </a:bodyPr>
          <a:lstStyle/>
          <a:p>
            <a:pPr indent="0" lvl="0" marL="0" marR="0" rtl="0" algn="l">
              <a:lnSpc>
                <a:spcPct val="113600"/>
              </a:lnSpc>
              <a:spcBef>
                <a:spcPts val="0"/>
              </a:spcBef>
              <a:spcAft>
                <a:spcPts val="0"/>
              </a:spcAft>
              <a:buClr>
                <a:srgbClr val="1C2F35"/>
              </a:buClr>
              <a:buSzPts val="1500"/>
              <a:buFont typeface="Roboto"/>
              <a:buNone/>
            </a:pPr>
            <a:r>
              <a:rPr b="0" i="0" lang="en-US" sz="1500" u="none" cap="none" strike="noStrike">
                <a:solidFill>
                  <a:srgbClr val="1C2F35"/>
                </a:solidFill>
                <a:latin typeface="Roboto"/>
                <a:ea typeface="Roboto"/>
                <a:cs typeface="Roboto"/>
                <a:sym typeface="Roboto"/>
              </a:rPr>
              <a:t>Highlight a customer testimonial in a short video clip to showcase authentic praise from your audience.</a:t>
            </a:r>
            <a:endParaRPr b="0" i="0" sz="1800" u="none" cap="none" strike="noStrike">
              <a:solidFill>
                <a:schemeClr val="dk1"/>
              </a:solidFill>
              <a:latin typeface="Arial"/>
              <a:ea typeface="Arial"/>
              <a:cs typeface="Arial"/>
              <a:sym typeface="Arial"/>
            </a:endParaRPr>
          </a:p>
        </p:txBody>
      </p:sp>
      <p:sp>
        <p:nvSpPr>
          <p:cNvPr id="127" name="Google Shape;127;p10"/>
          <p:cNvSpPr/>
          <p:nvPr/>
        </p:nvSpPr>
        <p:spPr>
          <a:xfrm>
            <a:off x="4138466" y="1917064"/>
            <a:ext cx="133320" cy="133317"/>
          </a:xfrm>
          <a:prstGeom prst="ellipse">
            <a:avLst/>
          </a:prstGeom>
          <a:solidFill>
            <a:srgbClr val="F4B4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8" name="Google Shape;128;p10"/>
          <p:cNvSpPr/>
          <p:nvPr/>
        </p:nvSpPr>
        <p:spPr>
          <a:xfrm>
            <a:off x="4367073" y="1857387"/>
            <a:ext cx="1979752" cy="518983"/>
          </a:xfrm>
          <a:prstGeom prst="rect">
            <a:avLst/>
          </a:prstGeom>
          <a:noFill/>
          <a:ln>
            <a:noFill/>
          </a:ln>
        </p:spPr>
        <p:txBody>
          <a:bodyPr anchorCtr="0" anchor="t" bIns="0" lIns="0" spcFirstLastPara="1" rIns="0" wrap="square" tIns="0">
            <a:noAutofit/>
          </a:bodyPr>
          <a:lstStyle/>
          <a:p>
            <a:pPr indent="0" lvl="0" marL="0" marR="0" rtl="0" algn="l">
              <a:lnSpc>
                <a:spcPct val="113611"/>
              </a:lnSpc>
              <a:spcBef>
                <a:spcPts val="0"/>
              </a:spcBef>
              <a:spcAft>
                <a:spcPts val="0"/>
              </a:spcAft>
              <a:buClr>
                <a:srgbClr val="1B2F35"/>
              </a:buClr>
              <a:buSzPts val="1800"/>
              <a:buFont typeface="Roboto"/>
              <a:buNone/>
            </a:pPr>
            <a:r>
              <a:rPr b="1" i="0" lang="en-US" sz="1800" u="none" cap="none" strike="noStrike">
                <a:solidFill>
                  <a:srgbClr val="1B2F35"/>
                </a:solidFill>
                <a:latin typeface="Roboto"/>
                <a:ea typeface="Roboto"/>
                <a:cs typeface="Roboto"/>
                <a:sym typeface="Roboto"/>
              </a:rPr>
              <a:t>Day 3: Feedback Wednesday</a:t>
            </a:r>
            <a:endParaRPr b="0" i="0" sz="1800" u="none" cap="none" strike="noStrike">
              <a:solidFill>
                <a:schemeClr val="dk1"/>
              </a:solidFill>
              <a:latin typeface="Arial"/>
              <a:ea typeface="Arial"/>
              <a:cs typeface="Arial"/>
              <a:sym typeface="Arial"/>
            </a:endParaRPr>
          </a:p>
        </p:txBody>
      </p:sp>
      <p:sp>
        <p:nvSpPr>
          <p:cNvPr id="129" name="Google Shape;129;p10"/>
          <p:cNvSpPr/>
          <p:nvPr/>
        </p:nvSpPr>
        <p:spPr>
          <a:xfrm>
            <a:off x="4367073" y="2476952"/>
            <a:ext cx="1979752" cy="1298052"/>
          </a:xfrm>
          <a:prstGeom prst="rect">
            <a:avLst/>
          </a:prstGeom>
          <a:noFill/>
          <a:ln>
            <a:noFill/>
          </a:ln>
        </p:spPr>
        <p:txBody>
          <a:bodyPr anchorCtr="0" anchor="t" bIns="0" lIns="0" spcFirstLastPara="1" rIns="0" wrap="square" tIns="0">
            <a:noAutofit/>
          </a:bodyPr>
          <a:lstStyle/>
          <a:p>
            <a:pPr indent="0" lvl="0" marL="0" marR="0" rtl="0" algn="l">
              <a:lnSpc>
                <a:spcPct val="113600"/>
              </a:lnSpc>
              <a:spcBef>
                <a:spcPts val="0"/>
              </a:spcBef>
              <a:spcAft>
                <a:spcPts val="0"/>
              </a:spcAft>
              <a:buClr>
                <a:srgbClr val="1C2F35"/>
              </a:buClr>
              <a:buSzPts val="1500"/>
              <a:buFont typeface="Roboto"/>
              <a:buNone/>
            </a:pPr>
            <a:r>
              <a:rPr b="0" i="0" lang="en-US" sz="1500" u="none" cap="none" strike="noStrike">
                <a:solidFill>
                  <a:srgbClr val="1C2F35"/>
                </a:solidFill>
                <a:latin typeface="Roboto"/>
                <a:ea typeface="Roboto"/>
                <a:cs typeface="Roboto"/>
                <a:sym typeface="Roboto"/>
              </a:rPr>
              <a:t>Encourage followers to share their experiences and leave reviews using a branded campaign hashtag.</a:t>
            </a:r>
            <a:endParaRPr b="0" i="0" sz="1800" u="none" cap="none" strike="noStrike">
              <a:solidFill>
                <a:schemeClr val="dk1"/>
              </a:solidFill>
              <a:latin typeface="Arial"/>
              <a:ea typeface="Arial"/>
              <a:cs typeface="Arial"/>
              <a:sym typeface="Arial"/>
            </a:endParaRPr>
          </a:p>
        </p:txBody>
      </p:sp>
      <p:sp>
        <p:nvSpPr>
          <p:cNvPr id="130" name="Google Shape;130;p10"/>
          <p:cNvSpPr/>
          <p:nvPr/>
        </p:nvSpPr>
        <p:spPr>
          <a:xfrm>
            <a:off x="5540226" y="4218413"/>
            <a:ext cx="133320" cy="133317"/>
          </a:xfrm>
          <a:prstGeom prst="ellipse">
            <a:avLst/>
          </a:prstGeom>
          <a:solidFill>
            <a:srgbClr val="0F9D5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1" name="Google Shape;131;p10"/>
          <p:cNvSpPr/>
          <p:nvPr/>
        </p:nvSpPr>
        <p:spPr>
          <a:xfrm>
            <a:off x="5768802" y="4158813"/>
            <a:ext cx="1833104" cy="778474"/>
          </a:xfrm>
          <a:prstGeom prst="rect">
            <a:avLst/>
          </a:prstGeom>
          <a:noFill/>
          <a:ln>
            <a:noFill/>
          </a:ln>
        </p:spPr>
        <p:txBody>
          <a:bodyPr anchorCtr="0" anchor="t" bIns="0" lIns="0" spcFirstLastPara="1" rIns="0" wrap="square" tIns="0">
            <a:noAutofit/>
          </a:bodyPr>
          <a:lstStyle/>
          <a:p>
            <a:pPr indent="0" lvl="0" marL="0" marR="0" rtl="0" algn="l">
              <a:lnSpc>
                <a:spcPct val="113611"/>
              </a:lnSpc>
              <a:spcBef>
                <a:spcPts val="0"/>
              </a:spcBef>
              <a:spcAft>
                <a:spcPts val="0"/>
              </a:spcAft>
              <a:buClr>
                <a:srgbClr val="1B2F35"/>
              </a:buClr>
              <a:buSzPts val="1800"/>
              <a:buFont typeface="Roboto"/>
              <a:buNone/>
            </a:pPr>
            <a:r>
              <a:rPr b="1" i="0" lang="en-US" sz="1800" u="none" cap="none" strike="noStrike">
                <a:solidFill>
                  <a:srgbClr val="1B2F35"/>
                </a:solidFill>
                <a:latin typeface="Roboto"/>
                <a:ea typeface="Roboto"/>
                <a:cs typeface="Roboto"/>
                <a:sym typeface="Roboto"/>
              </a:rPr>
              <a:t>Day 4: Testimonial Thursday</a:t>
            </a:r>
            <a:endParaRPr b="0" i="0" sz="1800" u="none" cap="none" strike="noStrike">
              <a:solidFill>
                <a:schemeClr val="dk1"/>
              </a:solidFill>
              <a:latin typeface="Arial"/>
              <a:ea typeface="Arial"/>
              <a:cs typeface="Arial"/>
              <a:sym typeface="Arial"/>
            </a:endParaRPr>
          </a:p>
        </p:txBody>
      </p:sp>
      <p:sp>
        <p:nvSpPr>
          <p:cNvPr id="132" name="Google Shape;132;p10"/>
          <p:cNvSpPr/>
          <p:nvPr/>
        </p:nvSpPr>
        <p:spPr>
          <a:xfrm>
            <a:off x="5768802" y="5037870"/>
            <a:ext cx="1833104" cy="1298052"/>
          </a:xfrm>
          <a:prstGeom prst="rect">
            <a:avLst/>
          </a:prstGeom>
          <a:noFill/>
          <a:ln>
            <a:noFill/>
          </a:ln>
        </p:spPr>
        <p:txBody>
          <a:bodyPr anchorCtr="0" anchor="t" bIns="0" lIns="0" spcFirstLastPara="1" rIns="0" wrap="square" tIns="0">
            <a:noAutofit/>
          </a:bodyPr>
          <a:lstStyle/>
          <a:p>
            <a:pPr indent="0" lvl="0" marL="0" marR="0" rtl="0" algn="l">
              <a:lnSpc>
                <a:spcPct val="113600"/>
              </a:lnSpc>
              <a:spcBef>
                <a:spcPts val="0"/>
              </a:spcBef>
              <a:spcAft>
                <a:spcPts val="0"/>
              </a:spcAft>
              <a:buClr>
                <a:srgbClr val="1C2F35"/>
              </a:buClr>
              <a:buSzPts val="1500"/>
              <a:buFont typeface="Roboto"/>
              <a:buNone/>
            </a:pPr>
            <a:r>
              <a:rPr b="0" i="0" lang="en-US" sz="1500" u="none" cap="none" strike="noStrike">
                <a:solidFill>
                  <a:srgbClr val="1C2F35"/>
                </a:solidFill>
                <a:latin typeface="Roboto"/>
                <a:ea typeface="Roboto"/>
                <a:cs typeface="Roboto"/>
                <a:sym typeface="Roboto"/>
              </a:rPr>
              <a:t>Create a quote card featuring an impactful customer review to inspire others to provide feedback.</a:t>
            </a:r>
            <a:endParaRPr b="0" i="0" sz="1800" u="none" cap="none" strike="noStrike">
              <a:solidFill>
                <a:schemeClr val="dk1"/>
              </a:solidFill>
              <a:latin typeface="Arial"/>
              <a:ea typeface="Arial"/>
              <a:cs typeface="Arial"/>
              <a:sym typeface="Arial"/>
            </a:endParaRPr>
          </a:p>
        </p:txBody>
      </p:sp>
      <p:sp>
        <p:nvSpPr>
          <p:cNvPr id="133" name="Google Shape;133;p10"/>
          <p:cNvSpPr/>
          <p:nvPr/>
        </p:nvSpPr>
        <p:spPr>
          <a:xfrm>
            <a:off x="6941985" y="2136084"/>
            <a:ext cx="133320" cy="133317"/>
          </a:xfrm>
          <a:prstGeom prst="ellipse">
            <a:avLst/>
          </a:prstGeom>
          <a:solidFill>
            <a:srgbClr val="165ACB"/>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4" name="Google Shape;134;p10"/>
          <p:cNvSpPr/>
          <p:nvPr/>
        </p:nvSpPr>
        <p:spPr>
          <a:xfrm>
            <a:off x="7170532" y="2076407"/>
            <a:ext cx="1875004" cy="518983"/>
          </a:xfrm>
          <a:prstGeom prst="rect">
            <a:avLst/>
          </a:prstGeom>
          <a:noFill/>
          <a:ln>
            <a:noFill/>
          </a:ln>
        </p:spPr>
        <p:txBody>
          <a:bodyPr anchorCtr="0" anchor="t" bIns="0" lIns="0" spcFirstLastPara="1" rIns="0" wrap="square" tIns="0">
            <a:noAutofit/>
          </a:bodyPr>
          <a:lstStyle/>
          <a:p>
            <a:pPr indent="0" lvl="0" marL="0" marR="0" rtl="0" algn="l">
              <a:lnSpc>
                <a:spcPct val="113611"/>
              </a:lnSpc>
              <a:spcBef>
                <a:spcPts val="0"/>
              </a:spcBef>
              <a:spcAft>
                <a:spcPts val="0"/>
              </a:spcAft>
              <a:buClr>
                <a:srgbClr val="1B2F35"/>
              </a:buClr>
              <a:buSzPts val="1800"/>
              <a:buFont typeface="Roboto"/>
              <a:buNone/>
            </a:pPr>
            <a:r>
              <a:rPr b="1" i="0" lang="en-US" sz="1800" u="none" cap="none" strike="noStrike">
                <a:solidFill>
                  <a:srgbClr val="1B2F35"/>
                </a:solidFill>
                <a:latin typeface="Roboto"/>
                <a:ea typeface="Roboto"/>
                <a:cs typeface="Roboto"/>
                <a:sym typeface="Roboto"/>
              </a:rPr>
              <a:t>Day 5: Feedback Friday</a:t>
            </a:r>
            <a:endParaRPr b="0" i="0" sz="1800" u="none" cap="none" strike="noStrike">
              <a:solidFill>
                <a:schemeClr val="dk1"/>
              </a:solidFill>
              <a:latin typeface="Arial"/>
              <a:ea typeface="Arial"/>
              <a:cs typeface="Arial"/>
              <a:sym typeface="Arial"/>
            </a:endParaRPr>
          </a:p>
        </p:txBody>
      </p:sp>
      <p:sp>
        <p:nvSpPr>
          <p:cNvPr id="135" name="Google Shape;135;p10"/>
          <p:cNvSpPr/>
          <p:nvPr/>
        </p:nvSpPr>
        <p:spPr>
          <a:xfrm>
            <a:off x="7170532" y="2695972"/>
            <a:ext cx="1875004" cy="1081710"/>
          </a:xfrm>
          <a:prstGeom prst="rect">
            <a:avLst/>
          </a:prstGeom>
          <a:noFill/>
          <a:ln>
            <a:noFill/>
          </a:ln>
        </p:spPr>
        <p:txBody>
          <a:bodyPr anchorCtr="0" anchor="t" bIns="0" lIns="0" spcFirstLastPara="1" rIns="0" wrap="square" tIns="0">
            <a:noAutofit/>
          </a:bodyPr>
          <a:lstStyle/>
          <a:p>
            <a:pPr indent="0" lvl="0" marL="0" marR="0" rtl="0" algn="l">
              <a:lnSpc>
                <a:spcPct val="113600"/>
              </a:lnSpc>
              <a:spcBef>
                <a:spcPts val="0"/>
              </a:spcBef>
              <a:spcAft>
                <a:spcPts val="0"/>
              </a:spcAft>
              <a:buClr>
                <a:srgbClr val="1C2F35"/>
              </a:buClr>
              <a:buSzPts val="1500"/>
              <a:buFont typeface="Roboto"/>
              <a:buNone/>
            </a:pPr>
            <a:r>
              <a:rPr b="0" i="0" lang="en-US" sz="1500" u="none" cap="none" strike="noStrike">
                <a:solidFill>
                  <a:srgbClr val="1C2F35"/>
                </a:solidFill>
                <a:latin typeface="Roboto"/>
                <a:ea typeface="Roboto"/>
                <a:cs typeface="Roboto"/>
                <a:sym typeface="Roboto"/>
              </a:rPr>
              <a:t>Repost or re-share a recent positive review, thanking the customer for their time and support.</a:t>
            </a:r>
            <a:endParaRPr b="0" i="0" sz="1800" u="none" cap="none" strike="noStrike">
              <a:solidFill>
                <a:schemeClr val="dk1"/>
              </a:solidFill>
              <a:latin typeface="Arial"/>
              <a:ea typeface="Arial"/>
              <a:cs typeface="Arial"/>
              <a:sym typeface="Arial"/>
            </a:endParaRPr>
          </a:p>
        </p:txBody>
      </p:sp>
      <p:sp>
        <p:nvSpPr>
          <p:cNvPr id="136" name="Google Shape;136;p10"/>
          <p:cNvSpPr/>
          <p:nvPr/>
        </p:nvSpPr>
        <p:spPr>
          <a:xfrm>
            <a:off x="8343593" y="4694544"/>
            <a:ext cx="133320" cy="133316"/>
          </a:xfrm>
          <a:prstGeom prst="ellipse">
            <a:avLst/>
          </a:prstGeom>
          <a:solidFill>
            <a:srgbClr val="4285F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7" name="Google Shape;137;p10"/>
          <p:cNvSpPr/>
          <p:nvPr/>
        </p:nvSpPr>
        <p:spPr>
          <a:xfrm>
            <a:off x="8572261" y="4634944"/>
            <a:ext cx="1979752" cy="518983"/>
          </a:xfrm>
          <a:prstGeom prst="rect">
            <a:avLst/>
          </a:prstGeom>
          <a:noFill/>
          <a:ln>
            <a:noFill/>
          </a:ln>
        </p:spPr>
        <p:txBody>
          <a:bodyPr anchorCtr="0" anchor="t" bIns="0" lIns="0" spcFirstLastPara="1" rIns="0" wrap="square" tIns="0">
            <a:noAutofit/>
          </a:bodyPr>
          <a:lstStyle/>
          <a:p>
            <a:pPr indent="0" lvl="0" marL="0" marR="0" rtl="0" algn="l">
              <a:lnSpc>
                <a:spcPct val="113611"/>
              </a:lnSpc>
              <a:spcBef>
                <a:spcPts val="0"/>
              </a:spcBef>
              <a:spcAft>
                <a:spcPts val="0"/>
              </a:spcAft>
              <a:buClr>
                <a:srgbClr val="1B2F35"/>
              </a:buClr>
              <a:buSzPts val="1800"/>
              <a:buFont typeface="Roboto"/>
              <a:buNone/>
            </a:pPr>
            <a:r>
              <a:rPr b="1" i="0" lang="en-US" sz="1800" u="none" cap="none" strike="noStrike">
                <a:solidFill>
                  <a:srgbClr val="1B2F35"/>
                </a:solidFill>
                <a:latin typeface="Roboto"/>
                <a:ea typeface="Roboto"/>
                <a:cs typeface="Roboto"/>
                <a:sym typeface="Roboto"/>
              </a:rPr>
              <a:t>Day 6: Social Saturday</a:t>
            </a:r>
            <a:endParaRPr b="0" i="0" sz="1800" u="none" cap="none" strike="noStrike">
              <a:solidFill>
                <a:schemeClr val="dk1"/>
              </a:solidFill>
              <a:latin typeface="Arial"/>
              <a:ea typeface="Arial"/>
              <a:cs typeface="Arial"/>
              <a:sym typeface="Arial"/>
            </a:endParaRPr>
          </a:p>
        </p:txBody>
      </p:sp>
      <p:sp>
        <p:nvSpPr>
          <p:cNvPr id="138" name="Google Shape;138;p10"/>
          <p:cNvSpPr/>
          <p:nvPr/>
        </p:nvSpPr>
        <p:spPr>
          <a:xfrm>
            <a:off x="8572261" y="5254510"/>
            <a:ext cx="1979752" cy="1081710"/>
          </a:xfrm>
          <a:prstGeom prst="rect">
            <a:avLst/>
          </a:prstGeom>
          <a:noFill/>
          <a:ln>
            <a:noFill/>
          </a:ln>
        </p:spPr>
        <p:txBody>
          <a:bodyPr anchorCtr="0" anchor="t" bIns="0" lIns="0" spcFirstLastPara="1" rIns="0" wrap="square" tIns="0">
            <a:noAutofit/>
          </a:bodyPr>
          <a:lstStyle/>
          <a:p>
            <a:pPr indent="0" lvl="0" marL="0" marR="0" rtl="0" algn="l">
              <a:lnSpc>
                <a:spcPct val="113600"/>
              </a:lnSpc>
              <a:spcBef>
                <a:spcPts val="0"/>
              </a:spcBef>
              <a:spcAft>
                <a:spcPts val="0"/>
              </a:spcAft>
              <a:buClr>
                <a:srgbClr val="1C2F35"/>
              </a:buClr>
              <a:buSzPts val="1500"/>
              <a:buFont typeface="Roboto"/>
              <a:buNone/>
            </a:pPr>
            <a:r>
              <a:rPr b="0" i="0" lang="en-US" sz="1500" u="none" cap="none" strike="noStrike">
                <a:solidFill>
                  <a:srgbClr val="1C2F35"/>
                </a:solidFill>
                <a:latin typeface="Roboto"/>
                <a:ea typeface="Roboto"/>
                <a:cs typeface="Roboto"/>
                <a:sym typeface="Roboto"/>
              </a:rPr>
              <a:t>Run a mini-contest or giveaway for customers who leave a review during the campaign period.</a:t>
            </a:r>
            <a:endParaRPr b="0" i="0" sz="1800" u="none" cap="none" strike="noStrike">
              <a:solidFill>
                <a:schemeClr val="dk1"/>
              </a:solidFill>
              <a:latin typeface="Arial"/>
              <a:ea typeface="Arial"/>
              <a:cs typeface="Arial"/>
              <a:sym typeface="Arial"/>
            </a:endParaRPr>
          </a:p>
        </p:txBody>
      </p:sp>
      <p:sp>
        <p:nvSpPr>
          <p:cNvPr id="139" name="Google Shape;139;p10"/>
          <p:cNvSpPr/>
          <p:nvPr/>
        </p:nvSpPr>
        <p:spPr>
          <a:xfrm>
            <a:off x="9745352" y="1917064"/>
            <a:ext cx="133320" cy="133317"/>
          </a:xfrm>
          <a:prstGeom prst="ellipse">
            <a:avLst/>
          </a:prstGeom>
          <a:solidFill>
            <a:srgbClr val="DB4437"/>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0" name="Google Shape;140;p10"/>
          <p:cNvSpPr/>
          <p:nvPr/>
        </p:nvSpPr>
        <p:spPr>
          <a:xfrm>
            <a:off x="9973991" y="1857387"/>
            <a:ext cx="1916903" cy="518983"/>
          </a:xfrm>
          <a:prstGeom prst="rect">
            <a:avLst/>
          </a:prstGeom>
          <a:noFill/>
          <a:ln>
            <a:noFill/>
          </a:ln>
        </p:spPr>
        <p:txBody>
          <a:bodyPr anchorCtr="0" anchor="t" bIns="0" lIns="0" spcFirstLastPara="1" rIns="0" wrap="square" tIns="0">
            <a:noAutofit/>
          </a:bodyPr>
          <a:lstStyle/>
          <a:p>
            <a:pPr indent="0" lvl="0" marL="0" marR="0" rtl="0" algn="l">
              <a:lnSpc>
                <a:spcPct val="113611"/>
              </a:lnSpc>
              <a:spcBef>
                <a:spcPts val="0"/>
              </a:spcBef>
              <a:spcAft>
                <a:spcPts val="0"/>
              </a:spcAft>
              <a:buClr>
                <a:srgbClr val="1B2F35"/>
              </a:buClr>
              <a:buSzPts val="1800"/>
              <a:buFont typeface="Roboto"/>
              <a:buNone/>
            </a:pPr>
            <a:r>
              <a:rPr b="1" i="0" lang="en-US" sz="1800" u="none" cap="none" strike="noStrike">
                <a:solidFill>
                  <a:srgbClr val="1B2F35"/>
                </a:solidFill>
                <a:latin typeface="Roboto"/>
                <a:ea typeface="Roboto"/>
                <a:cs typeface="Roboto"/>
                <a:sym typeface="Roboto"/>
              </a:rPr>
              <a:t>Day 7: Wrap-up Sunday</a:t>
            </a:r>
            <a:endParaRPr b="0" i="0" sz="1800" u="none" cap="none" strike="noStrike">
              <a:solidFill>
                <a:schemeClr val="dk1"/>
              </a:solidFill>
              <a:latin typeface="Arial"/>
              <a:ea typeface="Arial"/>
              <a:cs typeface="Arial"/>
              <a:sym typeface="Arial"/>
            </a:endParaRPr>
          </a:p>
        </p:txBody>
      </p:sp>
      <p:sp>
        <p:nvSpPr>
          <p:cNvPr id="141" name="Google Shape;141;p10"/>
          <p:cNvSpPr/>
          <p:nvPr/>
        </p:nvSpPr>
        <p:spPr>
          <a:xfrm>
            <a:off x="9973991" y="2476952"/>
            <a:ext cx="1916903" cy="1298052"/>
          </a:xfrm>
          <a:prstGeom prst="rect">
            <a:avLst/>
          </a:prstGeom>
          <a:noFill/>
          <a:ln>
            <a:noFill/>
          </a:ln>
        </p:spPr>
        <p:txBody>
          <a:bodyPr anchorCtr="0" anchor="t" bIns="0" lIns="0" spcFirstLastPara="1" rIns="0" wrap="square" tIns="0">
            <a:noAutofit/>
          </a:bodyPr>
          <a:lstStyle/>
          <a:p>
            <a:pPr indent="0" lvl="0" marL="0" marR="0" rtl="0" algn="l">
              <a:lnSpc>
                <a:spcPct val="113600"/>
              </a:lnSpc>
              <a:spcBef>
                <a:spcPts val="0"/>
              </a:spcBef>
              <a:spcAft>
                <a:spcPts val="0"/>
              </a:spcAft>
              <a:buClr>
                <a:srgbClr val="1C2F35"/>
              </a:buClr>
              <a:buSzPts val="1500"/>
              <a:buFont typeface="Roboto"/>
              <a:buNone/>
            </a:pPr>
            <a:r>
              <a:rPr b="0" i="0" lang="en-US" sz="1500" u="none" cap="none" strike="noStrike">
                <a:solidFill>
                  <a:srgbClr val="1C2F35"/>
                </a:solidFill>
                <a:latin typeface="Roboto"/>
                <a:ea typeface="Roboto"/>
                <a:cs typeface="Roboto"/>
                <a:sym typeface="Roboto"/>
              </a:rPr>
              <a:t>Highlight the campaign's success, thanking all participants and announcing any contest winners.</a:t>
            </a:r>
            <a:endParaRPr b="0" i="0" sz="1800" u="none" cap="none" strike="noStrike">
              <a:solidFill>
                <a:schemeClr val="dk1"/>
              </a:solidFill>
              <a:latin typeface="Arial"/>
              <a:ea typeface="Arial"/>
              <a:cs typeface="Arial"/>
              <a:sym typeface="Arial"/>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0F9D58"/>
        </a:solidFill>
      </p:bgPr>
    </p:bg>
    <p:spTree>
      <p:nvGrpSpPr>
        <p:cNvPr id="146" name="Shape 146"/>
        <p:cNvGrpSpPr/>
        <p:nvPr/>
      </p:nvGrpSpPr>
      <p:grpSpPr>
        <a:xfrm>
          <a:off x="0" y="0"/>
          <a:ext cx="0" cy="0"/>
          <a:chOff x="0" y="0"/>
          <a:chExt cx="0" cy="0"/>
        </a:xfrm>
      </p:grpSpPr>
      <p:sp>
        <p:nvSpPr>
          <p:cNvPr id="147" name="Google Shape;147;p11"/>
          <p:cNvSpPr/>
          <p:nvPr/>
        </p:nvSpPr>
        <p:spPr>
          <a:xfrm>
            <a:off x="380905" y="1502342"/>
            <a:ext cx="7603781" cy="2961683"/>
          </a:xfrm>
          <a:prstGeom prst="rect">
            <a:avLst/>
          </a:prstGeom>
          <a:noFill/>
          <a:ln>
            <a:noFill/>
          </a:ln>
        </p:spPr>
        <p:txBody>
          <a:bodyPr anchorCtr="0" anchor="t" bIns="0" lIns="0" spcFirstLastPara="1" rIns="0" wrap="square" tIns="0">
            <a:noAutofit/>
          </a:bodyPr>
          <a:lstStyle/>
          <a:p>
            <a:pPr indent="0" lvl="0" marL="0" marR="0" rtl="0" algn="l">
              <a:lnSpc>
                <a:spcPct val="115200"/>
              </a:lnSpc>
              <a:spcBef>
                <a:spcPts val="0"/>
              </a:spcBef>
              <a:spcAft>
                <a:spcPts val="0"/>
              </a:spcAft>
              <a:buClr>
                <a:srgbClr val="FDFDFD"/>
              </a:buClr>
              <a:buSzPts val="6750"/>
              <a:buFont typeface="Lato"/>
              <a:buNone/>
            </a:pPr>
            <a:r>
              <a:rPr b="1" i="0" lang="en-US" sz="6750" u="none" cap="none" strike="noStrike">
                <a:solidFill>
                  <a:srgbClr val="FDFDFD"/>
                </a:solidFill>
                <a:latin typeface="Lato"/>
                <a:ea typeface="Lato"/>
                <a:cs typeface="Lato"/>
                <a:sym typeface="Lato"/>
              </a:rPr>
              <a:t>Implementing Ethical Incentives for Reviews</a:t>
            </a:r>
            <a:endParaRPr b="0" i="0" sz="1800" u="none" cap="none" strike="noStrike">
              <a:solidFill>
                <a:schemeClr val="dk1"/>
              </a:solidFill>
              <a:latin typeface="Arial"/>
              <a:ea typeface="Arial"/>
              <a:cs typeface="Arial"/>
              <a:sym typeface="Arial"/>
            </a:endParaRPr>
          </a:p>
        </p:txBody>
      </p:sp>
      <p:sp>
        <p:nvSpPr>
          <p:cNvPr id="148" name="Google Shape;148;p11"/>
          <p:cNvSpPr/>
          <p:nvPr/>
        </p:nvSpPr>
        <p:spPr>
          <a:xfrm>
            <a:off x="380905" y="4625910"/>
            <a:ext cx="7604763" cy="584153"/>
          </a:xfrm>
          <a:prstGeom prst="rect">
            <a:avLst/>
          </a:prstGeom>
          <a:noFill/>
          <a:ln>
            <a:noFill/>
          </a:ln>
        </p:spPr>
        <p:txBody>
          <a:bodyPr anchorCtr="0" anchor="t" bIns="0" lIns="0" spcFirstLastPara="1" rIns="0" wrap="square" tIns="0">
            <a:noAutofit/>
          </a:bodyPr>
          <a:lstStyle/>
          <a:p>
            <a:pPr indent="0" lvl="0" marL="0" marR="0" rtl="0" algn="l">
              <a:lnSpc>
                <a:spcPct val="113580"/>
              </a:lnSpc>
              <a:spcBef>
                <a:spcPts val="0"/>
              </a:spcBef>
              <a:spcAft>
                <a:spcPts val="0"/>
              </a:spcAft>
              <a:buClr>
                <a:srgbClr val="FFFFFF"/>
              </a:buClr>
              <a:buSzPts val="2025"/>
              <a:buFont typeface="Roboto"/>
              <a:buNone/>
            </a:pPr>
            <a:r>
              <a:rPr b="0" i="0" lang="en-US" sz="2025" u="none" cap="none" strike="noStrike">
                <a:solidFill>
                  <a:srgbClr val="FFFFFF"/>
                </a:solidFill>
                <a:latin typeface="Roboto"/>
                <a:ea typeface="Roboto"/>
                <a:cs typeface="Roboto"/>
                <a:sym typeface="Roboto"/>
              </a:rPr>
              <a:t>Discover how to use ethical methods to encourage customer reviews that comply with platform guidelines.</a:t>
            </a:r>
            <a:endParaRPr b="0" i="0" sz="1800" u="none" cap="none" strike="noStrike">
              <a:solidFill>
                <a:schemeClr val="dk1"/>
              </a:solidFill>
              <a:latin typeface="Arial"/>
              <a:ea typeface="Arial"/>
              <a:cs typeface="Arial"/>
              <a:sym typeface="Arial"/>
            </a:endParaRPr>
          </a:p>
        </p:txBody>
      </p:sp>
      <p:pic>
        <p:nvPicPr>
          <p:cNvPr descr="preencoded.png" id="149" name="Google Shape;149;p11"/>
          <p:cNvPicPr preferRelativeResize="0"/>
          <p:nvPr/>
        </p:nvPicPr>
        <p:blipFill rotWithShape="1">
          <a:blip r:embed="rId3">
            <a:alphaModFix/>
          </a:blip>
          <a:srcRect b="0" l="31481" r="31481" t="0"/>
          <a:stretch/>
        </p:blipFill>
        <p:spPr>
          <a:xfrm>
            <a:off x="8379905" y="0"/>
            <a:ext cx="3809047" cy="6856286"/>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