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6" r:id="rId2"/>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102E"/>
    <a:srgbClr val="0047AB"/>
    <a:srgbClr val="EB5825"/>
    <a:srgbClr val="E84340"/>
    <a:srgbClr val="0090D3"/>
    <a:srgbClr val="00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64"/>
    <p:restoredTop sz="94558"/>
  </p:normalViewPr>
  <p:slideViewPr>
    <p:cSldViewPr snapToGrid="0" snapToObjects="1">
      <p:cViewPr varScale="1">
        <p:scale>
          <a:sx n="79" d="100"/>
          <a:sy n="79" d="100"/>
        </p:scale>
        <p:origin x="3336"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E3E8C9-E6C4-F54F-BCC0-70E777A25FCC}"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2527957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E3E8C9-E6C4-F54F-BCC0-70E777A25FCC}"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273702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E3E8C9-E6C4-F54F-BCC0-70E777A25FCC}"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108613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E3E8C9-E6C4-F54F-BCC0-70E777A25FCC}"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4167862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DE3E8C9-E6C4-F54F-BCC0-70E777A25FCC}" type="datetimeFigureOut">
              <a:rPr lang="en-US" smtClean="0"/>
              <a:t>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3832110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E3E8C9-E6C4-F54F-BCC0-70E777A25FCC}" type="datetimeFigureOut">
              <a:rPr lang="en-US" smtClean="0"/>
              <a:t>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2427641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E3E8C9-E6C4-F54F-BCC0-70E777A25FCC}" type="datetimeFigureOut">
              <a:rPr lang="en-US" smtClean="0"/>
              <a:t>1/5/23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1385798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E3E8C9-E6C4-F54F-BCC0-70E777A25FCC}" type="datetimeFigureOut">
              <a:rPr lang="en-US" smtClean="0"/>
              <a:t>1/5/23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4278087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E3E8C9-E6C4-F54F-BCC0-70E777A25FCC}" type="datetimeFigureOut">
              <a:rPr lang="en-US" smtClean="0"/>
              <a:t>1/5/23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360095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DDE3E8C9-E6C4-F54F-BCC0-70E777A25FCC}" type="datetimeFigureOut">
              <a:rPr lang="en-US" smtClean="0"/>
              <a:t>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1854051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DDE3E8C9-E6C4-F54F-BCC0-70E777A25FCC}" type="datetimeFigureOut">
              <a:rPr lang="en-US" smtClean="0"/>
              <a:t>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EF8D95-BD28-BD4E-AC16-AB59FAC4CC6F}" type="slidenum">
              <a:rPr lang="en-US" smtClean="0"/>
              <a:t>‹#›</a:t>
            </a:fld>
            <a:endParaRPr lang="en-US"/>
          </a:p>
        </p:txBody>
      </p:sp>
    </p:spTree>
    <p:extLst>
      <p:ext uri="{BB962C8B-B14F-4D97-AF65-F5344CB8AC3E}">
        <p14:creationId xmlns:p14="http://schemas.microsoft.com/office/powerpoint/2010/main" val="1686681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DDE3E8C9-E6C4-F54F-BCC0-70E777A25FCC}" type="datetimeFigureOut">
              <a:rPr lang="en-US" smtClean="0"/>
              <a:t>1/5/23</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B5EF8D95-BD28-BD4E-AC16-AB59FAC4CC6F}" type="slidenum">
              <a:rPr lang="en-US" smtClean="0"/>
              <a:t>‹#›</a:t>
            </a:fld>
            <a:endParaRPr lang="en-US"/>
          </a:p>
        </p:txBody>
      </p:sp>
    </p:spTree>
    <p:extLst>
      <p:ext uri="{BB962C8B-B14F-4D97-AF65-F5344CB8AC3E}">
        <p14:creationId xmlns:p14="http://schemas.microsoft.com/office/powerpoint/2010/main" val="4616524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NULL" TargetMode="External"/><Relationship Id="rId7" Type="http://schemas.openxmlformats.org/officeDocument/2006/relationships/image" Target="../media/image4.png"/><Relationship Id="rId2" Type="http://schemas.openxmlformats.org/officeDocument/2006/relationships/hyperlink" Target="NULL" TargetMode="Externa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B3B480F-55C1-424E-BC16-6D33150DCC04}"/>
              </a:ext>
            </a:extLst>
          </p:cNvPr>
          <p:cNvSpPr txBox="1"/>
          <p:nvPr/>
        </p:nvSpPr>
        <p:spPr>
          <a:xfrm>
            <a:off x="2531165" y="150745"/>
            <a:ext cx="4829755" cy="307777"/>
          </a:xfrm>
          <a:prstGeom prst="rect">
            <a:avLst/>
          </a:prstGeom>
          <a:solidFill>
            <a:schemeClr val="bg1">
              <a:lumMod val="85000"/>
            </a:schemeClr>
          </a:solidFill>
          <a:ln>
            <a:solidFill>
              <a:schemeClr val="tx1">
                <a:lumMod val="50000"/>
                <a:lumOff val="50000"/>
              </a:schemeClr>
            </a:solidFill>
          </a:ln>
        </p:spPr>
        <p:txBody>
          <a:bodyPr wrap="square" rtlCol="0" anchor="ctr">
            <a:spAutoFit/>
          </a:bodyPr>
          <a:lstStyle/>
          <a:p>
            <a:r>
              <a:rPr lang="en-US" sz="1400" b="1" dirty="0"/>
              <a:t>BONUS: </a:t>
            </a:r>
            <a:r>
              <a:rPr lang="en-US" sz="1400" dirty="0">
                <a:hlinkClick r:id="rId2" invalidUrl="https:///"/>
              </a:rPr>
              <a:t>CLICK HERE</a:t>
            </a:r>
            <a:r>
              <a:rPr lang="en-US" sz="1400" dirty="0"/>
              <a:t> TO SCHEDULE A FREE STRATEGY SESSION</a:t>
            </a:r>
          </a:p>
        </p:txBody>
      </p:sp>
      <p:sp>
        <p:nvSpPr>
          <p:cNvPr id="7" name="TextBox 6">
            <a:extLst>
              <a:ext uri="{FF2B5EF4-FFF2-40B4-BE49-F238E27FC236}">
                <a16:creationId xmlns:a16="http://schemas.microsoft.com/office/drawing/2014/main" id="{6FA198E8-C428-184C-91A6-D057EFAB165C}"/>
              </a:ext>
            </a:extLst>
          </p:cNvPr>
          <p:cNvSpPr txBox="1"/>
          <p:nvPr/>
        </p:nvSpPr>
        <p:spPr>
          <a:xfrm>
            <a:off x="397826" y="88016"/>
            <a:ext cx="1883272" cy="461665"/>
          </a:xfrm>
          <a:prstGeom prst="rect">
            <a:avLst/>
          </a:prstGeom>
          <a:noFill/>
        </p:spPr>
        <p:txBody>
          <a:bodyPr wrap="none" rtlCol="0">
            <a:spAutoFit/>
          </a:bodyPr>
          <a:lstStyle/>
          <a:p>
            <a:r>
              <a:rPr lang="en-US" sz="2400" dirty="0">
                <a:latin typeface="Lato Light" panose="020F0302020204030203" pitchFamily="34" charset="77"/>
              </a:rPr>
              <a:t>YOUR</a:t>
            </a:r>
            <a:r>
              <a:rPr lang="en-US" sz="2400" b="1" dirty="0">
                <a:latin typeface="Lato Black" panose="020F0502020204030203" pitchFamily="34" charset="77"/>
              </a:rPr>
              <a:t>LOGO</a:t>
            </a:r>
          </a:p>
        </p:txBody>
      </p:sp>
      <p:sp>
        <p:nvSpPr>
          <p:cNvPr id="8" name="TextBox 7">
            <a:extLst>
              <a:ext uri="{FF2B5EF4-FFF2-40B4-BE49-F238E27FC236}">
                <a16:creationId xmlns:a16="http://schemas.microsoft.com/office/drawing/2014/main" id="{FC2F3ADC-F59F-634C-B426-C3AC44F0A8E1}"/>
              </a:ext>
            </a:extLst>
          </p:cNvPr>
          <p:cNvSpPr txBox="1"/>
          <p:nvPr/>
        </p:nvSpPr>
        <p:spPr>
          <a:xfrm>
            <a:off x="592385" y="319244"/>
            <a:ext cx="856004" cy="1769715"/>
          </a:xfrm>
          <a:prstGeom prst="rect">
            <a:avLst/>
          </a:prstGeom>
          <a:noFill/>
        </p:spPr>
        <p:txBody>
          <a:bodyPr wrap="none" lIns="0" tIns="0" rIns="0" bIns="0" rtlCol="0">
            <a:spAutoFit/>
          </a:bodyPr>
          <a:lstStyle/>
          <a:p>
            <a:r>
              <a:rPr lang="en-US" sz="11500" b="1" dirty="0">
                <a:solidFill>
                  <a:srgbClr val="C8102E"/>
                </a:solidFill>
                <a:latin typeface="Lato Black" panose="020F0502020204030203" pitchFamily="34" charset="77"/>
              </a:rPr>
              <a:t>5</a:t>
            </a:r>
          </a:p>
        </p:txBody>
      </p:sp>
      <p:sp>
        <p:nvSpPr>
          <p:cNvPr id="9" name="TextBox 8">
            <a:extLst>
              <a:ext uri="{FF2B5EF4-FFF2-40B4-BE49-F238E27FC236}">
                <a16:creationId xmlns:a16="http://schemas.microsoft.com/office/drawing/2014/main" id="{2158B20F-EF3A-A14B-B07D-9B804DDF201A}"/>
              </a:ext>
            </a:extLst>
          </p:cNvPr>
          <p:cNvSpPr txBox="1"/>
          <p:nvPr/>
        </p:nvSpPr>
        <p:spPr>
          <a:xfrm>
            <a:off x="1450712" y="622750"/>
            <a:ext cx="5910208" cy="1246495"/>
          </a:xfrm>
          <a:prstGeom prst="rect">
            <a:avLst/>
          </a:prstGeom>
          <a:noFill/>
        </p:spPr>
        <p:txBody>
          <a:bodyPr wrap="none" rtlCol="0">
            <a:spAutoFit/>
          </a:bodyPr>
          <a:lstStyle/>
          <a:p>
            <a:pPr>
              <a:lnSpc>
                <a:spcPts val="3000"/>
              </a:lnSpc>
            </a:pPr>
            <a:r>
              <a:rPr lang="en-US" sz="3200" b="1" dirty="0">
                <a:latin typeface="Lato" panose="020F0502020204030203" pitchFamily="34" charset="77"/>
              </a:rPr>
              <a:t>REASONS WHY EVERY LOCAL</a:t>
            </a:r>
          </a:p>
          <a:p>
            <a:pPr>
              <a:lnSpc>
                <a:spcPts val="3000"/>
              </a:lnSpc>
            </a:pPr>
            <a:r>
              <a:rPr lang="en-US" sz="3200" b="1" dirty="0">
                <a:latin typeface="Lato" panose="020F0502020204030203" pitchFamily="34" charset="77"/>
              </a:rPr>
              <a:t>BUSINESS SHOULD USE</a:t>
            </a:r>
          </a:p>
          <a:p>
            <a:pPr>
              <a:lnSpc>
                <a:spcPts val="3000"/>
              </a:lnSpc>
            </a:pPr>
            <a:r>
              <a:rPr lang="en-US" sz="3200" b="1" i="1" dirty="0">
                <a:solidFill>
                  <a:srgbClr val="C8102E"/>
                </a:solidFill>
                <a:latin typeface="Lato" panose="020F0502020204030203" pitchFamily="34" charset="77"/>
              </a:rPr>
              <a:t>ONLINE DIRECTORIES!</a:t>
            </a:r>
          </a:p>
        </p:txBody>
      </p:sp>
      <p:grpSp>
        <p:nvGrpSpPr>
          <p:cNvPr id="15" name="Group 14">
            <a:extLst>
              <a:ext uri="{FF2B5EF4-FFF2-40B4-BE49-F238E27FC236}">
                <a16:creationId xmlns:a16="http://schemas.microsoft.com/office/drawing/2014/main" id="{86D25420-C076-7D4E-B235-72E1957EB847}"/>
              </a:ext>
            </a:extLst>
          </p:cNvPr>
          <p:cNvGrpSpPr/>
          <p:nvPr/>
        </p:nvGrpSpPr>
        <p:grpSpPr>
          <a:xfrm>
            <a:off x="2136633" y="1952012"/>
            <a:ext cx="5078555" cy="1316099"/>
            <a:chOff x="2136633" y="1952012"/>
            <a:chExt cx="5078555" cy="1316099"/>
          </a:xfrm>
        </p:grpSpPr>
        <p:sp>
          <p:nvSpPr>
            <p:cNvPr id="2" name="TextBox 1">
              <a:extLst>
                <a:ext uri="{FF2B5EF4-FFF2-40B4-BE49-F238E27FC236}">
                  <a16:creationId xmlns:a16="http://schemas.microsoft.com/office/drawing/2014/main" id="{666A303D-3B8C-4349-90C3-3E9EB083C266}"/>
                </a:ext>
              </a:extLst>
            </p:cNvPr>
            <p:cNvSpPr txBox="1"/>
            <p:nvPr/>
          </p:nvSpPr>
          <p:spPr>
            <a:xfrm>
              <a:off x="2136633" y="1952012"/>
              <a:ext cx="3137397" cy="523220"/>
            </a:xfrm>
            <a:prstGeom prst="rect">
              <a:avLst/>
            </a:prstGeom>
            <a:noFill/>
          </p:spPr>
          <p:txBody>
            <a:bodyPr wrap="none" rtlCol="0">
              <a:spAutoFit/>
            </a:bodyPr>
            <a:lstStyle/>
            <a:p>
              <a:r>
                <a:rPr lang="en-US" sz="2800" b="1" dirty="0">
                  <a:latin typeface="Lato Black" panose="020F0502020204030203" pitchFamily="34" charset="77"/>
                </a:rPr>
                <a:t>#1 Get More Sales</a:t>
              </a:r>
            </a:p>
          </p:txBody>
        </p:sp>
        <p:sp>
          <p:nvSpPr>
            <p:cNvPr id="3" name="TextBox 2">
              <a:extLst>
                <a:ext uri="{FF2B5EF4-FFF2-40B4-BE49-F238E27FC236}">
                  <a16:creationId xmlns:a16="http://schemas.microsoft.com/office/drawing/2014/main" id="{D9F0C99D-DA1B-A34B-ACE9-C135187DCCDC}"/>
                </a:ext>
              </a:extLst>
            </p:cNvPr>
            <p:cNvSpPr txBox="1"/>
            <p:nvPr/>
          </p:nvSpPr>
          <p:spPr>
            <a:xfrm>
              <a:off x="2136633" y="2458338"/>
              <a:ext cx="5078555" cy="809773"/>
            </a:xfrm>
            <a:prstGeom prst="rect">
              <a:avLst/>
            </a:prstGeom>
            <a:noFill/>
          </p:spPr>
          <p:txBody>
            <a:bodyPr wrap="square" rtlCol="0">
              <a:spAutoFit/>
            </a:bodyPr>
            <a:lstStyle/>
            <a:p>
              <a:pPr>
                <a:lnSpc>
                  <a:spcPts val="1080"/>
                </a:lnSpc>
              </a:pPr>
              <a:r>
                <a:rPr lang="en-US" sz="1400" dirty="0"/>
                <a:t>The main reason any business owner would conduct any kind of marketing is to get more sales. And this is true with retargeting ads, too. Online users will see the ads on sites they’re already visiting, such as Facebook, and head over to the business to make a purchase.</a:t>
              </a:r>
            </a:p>
          </p:txBody>
        </p:sp>
      </p:grpSp>
      <p:grpSp>
        <p:nvGrpSpPr>
          <p:cNvPr id="31" name="Group 30">
            <a:extLst>
              <a:ext uri="{FF2B5EF4-FFF2-40B4-BE49-F238E27FC236}">
                <a16:creationId xmlns:a16="http://schemas.microsoft.com/office/drawing/2014/main" id="{B13A0E27-379D-0242-8B67-2AFCBAC36EF0}"/>
              </a:ext>
            </a:extLst>
          </p:cNvPr>
          <p:cNvGrpSpPr/>
          <p:nvPr/>
        </p:nvGrpSpPr>
        <p:grpSpPr>
          <a:xfrm>
            <a:off x="411480" y="1990603"/>
            <a:ext cx="6949440" cy="7665048"/>
            <a:chOff x="411480" y="1990603"/>
            <a:chExt cx="6949440" cy="7665048"/>
          </a:xfrm>
        </p:grpSpPr>
        <p:sp>
          <p:nvSpPr>
            <p:cNvPr id="5" name="Rectangle 4">
              <a:extLst>
                <a:ext uri="{FF2B5EF4-FFF2-40B4-BE49-F238E27FC236}">
                  <a16:creationId xmlns:a16="http://schemas.microsoft.com/office/drawing/2014/main" id="{B3DE77F5-7B96-3549-A61E-882BC6ACCF47}"/>
                </a:ext>
              </a:extLst>
            </p:cNvPr>
            <p:cNvSpPr/>
            <p:nvPr/>
          </p:nvSpPr>
          <p:spPr>
            <a:xfrm>
              <a:off x="411480" y="1990603"/>
              <a:ext cx="6949440" cy="12775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F1597CF-AB0D-6449-A411-01AF1A576214}"/>
                </a:ext>
              </a:extLst>
            </p:cNvPr>
            <p:cNvSpPr/>
            <p:nvPr/>
          </p:nvSpPr>
          <p:spPr>
            <a:xfrm>
              <a:off x="411480" y="3268111"/>
              <a:ext cx="6949440" cy="1277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BC6CA184-D799-C148-ADD5-02FF1CEF259D}"/>
                </a:ext>
              </a:extLst>
            </p:cNvPr>
            <p:cNvSpPr/>
            <p:nvPr/>
          </p:nvSpPr>
          <p:spPr>
            <a:xfrm>
              <a:off x="411480" y="4545619"/>
              <a:ext cx="6949440" cy="12775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AF2208D-A730-AF49-8396-E402AD77B23E}"/>
                </a:ext>
              </a:extLst>
            </p:cNvPr>
            <p:cNvSpPr/>
            <p:nvPr/>
          </p:nvSpPr>
          <p:spPr>
            <a:xfrm>
              <a:off x="411480" y="5823127"/>
              <a:ext cx="6949440" cy="1277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337F77D8-310A-F043-8A4C-1EE9E09F8DA2}"/>
                </a:ext>
              </a:extLst>
            </p:cNvPr>
            <p:cNvSpPr/>
            <p:nvPr/>
          </p:nvSpPr>
          <p:spPr>
            <a:xfrm>
              <a:off x="411480" y="7100635"/>
              <a:ext cx="6949440" cy="12775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F3DD9641-ED21-F244-B3E0-06C5639245B8}"/>
                </a:ext>
              </a:extLst>
            </p:cNvPr>
            <p:cNvSpPr/>
            <p:nvPr/>
          </p:nvSpPr>
          <p:spPr>
            <a:xfrm>
              <a:off x="411480" y="8378143"/>
              <a:ext cx="6949440" cy="1277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 name="Group 15">
            <a:extLst>
              <a:ext uri="{FF2B5EF4-FFF2-40B4-BE49-F238E27FC236}">
                <a16:creationId xmlns:a16="http://schemas.microsoft.com/office/drawing/2014/main" id="{9F9B74E0-0E38-3041-A1A6-82CF711892BF}"/>
              </a:ext>
            </a:extLst>
          </p:cNvPr>
          <p:cNvGrpSpPr/>
          <p:nvPr/>
        </p:nvGrpSpPr>
        <p:grpSpPr>
          <a:xfrm>
            <a:off x="2136632" y="3248815"/>
            <a:ext cx="5078555" cy="1316035"/>
            <a:chOff x="2136633" y="1952012"/>
            <a:chExt cx="5078555" cy="1316035"/>
          </a:xfrm>
        </p:grpSpPr>
        <p:sp>
          <p:nvSpPr>
            <p:cNvPr id="17" name="TextBox 16">
              <a:extLst>
                <a:ext uri="{FF2B5EF4-FFF2-40B4-BE49-F238E27FC236}">
                  <a16:creationId xmlns:a16="http://schemas.microsoft.com/office/drawing/2014/main" id="{2586CBEC-9573-9E45-A9CA-448546AF7336}"/>
                </a:ext>
              </a:extLst>
            </p:cNvPr>
            <p:cNvSpPr txBox="1"/>
            <p:nvPr/>
          </p:nvSpPr>
          <p:spPr>
            <a:xfrm>
              <a:off x="2136633" y="1952012"/>
              <a:ext cx="4307654" cy="954107"/>
            </a:xfrm>
            <a:prstGeom prst="rect">
              <a:avLst/>
            </a:prstGeom>
            <a:noFill/>
          </p:spPr>
          <p:txBody>
            <a:bodyPr wrap="none" rtlCol="0">
              <a:spAutoFit/>
            </a:bodyPr>
            <a:lstStyle/>
            <a:p>
              <a:r>
                <a:rPr lang="en-US" sz="2800" b="1" dirty="0">
                  <a:latin typeface="Lato Black" panose="020F0502020204030203" pitchFamily="34" charset="77"/>
                </a:rPr>
                <a:t>#2 Increase Conversions</a:t>
              </a:r>
            </a:p>
            <a:p>
              <a:endParaRPr lang="en-US" sz="2800" b="1" dirty="0">
                <a:latin typeface="Lato Black" panose="020F0502020204030203" pitchFamily="34" charset="77"/>
              </a:endParaRPr>
            </a:p>
          </p:txBody>
        </p:sp>
        <p:sp>
          <p:nvSpPr>
            <p:cNvPr id="18" name="TextBox 17">
              <a:extLst>
                <a:ext uri="{FF2B5EF4-FFF2-40B4-BE49-F238E27FC236}">
                  <a16:creationId xmlns:a16="http://schemas.microsoft.com/office/drawing/2014/main" id="{303A5660-ED6F-ED49-8ABB-382E4DD1F5C4}"/>
                </a:ext>
              </a:extLst>
            </p:cNvPr>
            <p:cNvSpPr txBox="1"/>
            <p:nvPr/>
          </p:nvSpPr>
          <p:spPr>
            <a:xfrm>
              <a:off x="2136633" y="2458338"/>
              <a:ext cx="5078555" cy="809709"/>
            </a:xfrm>
            <a:prstGeom prst="rect">
              <a:avLst/>
            </a:prstGeom>
            <a:noFill/>
          </p:spPr>
          <p:txBody>
            <a:bodyPr wrap="square" rtlCol="0">
              <a:spAutoFit/>
            </a:bodyPr>
            <a:lstStyle/>
            <a:p>
              <a:pPr>
                <a:lnSpc>
                  <a:spcPts val="1080"/>
                </a:lnSpc>
              </a:pPr>
              <a:r>
                <a:rPr lang="en-US" sz="1400" dirty="0"/>
                <a:t>Customers love using online directories to find local businesses in their area. When they find one in an online directory, they’re more likely to actually make a purchase from that company. Online directories increase conversion by taking qualified leads and converting them into regular customers. </a:t>
              </a:r>
            </a:p>
          </p:txBody>
        </p:sp>
      </p:grpSp>
      <p:grpSp>
        <p:nvGrpSpPr>
          <p:cNvPr id="19" name="Group 18">
            <a:extLst>
              <a:ext uri="{FF2B5EF4-FFF2-40B4-BE49-F238E27FC236}">
                <a16:creationId xmlns:a16="http://schemas.microsoft.com/office/drawing/2014/main" id="{88E9CA77-C7E8-EF40-B2DF-2DB6E878D931}"/>
              </a:ext>
            </a:extLst>
          </p:cNvPr>
          <p:cNvGrpSpPr/>
          <p:nvPr/>
        </p:nvGrpSpPr>
        <p:grpSpPr>
          <a:xfrm>
            <a:off x="2136632" y="4507028"/>
            <a:ext cx="5078555" cy="1174971"/>
            <a:chOff x="2136633" y="1952012"/>
            <a:chExt cx="5078555" cy="1174971"/>
          </a:xfrm>
        </p:grpSpPr>
        <p:sp>
          <p:nvSpPr>
            <p:cNvPr id="20" name="TextBox 19">
              <a:extLst>
                <a:ext uri="{FF2B5EF4-FFF2-40B4-BE49-F238E27FC236}">
                  <a16:creationId xmlns:a16="http://schemas.microsoft.com/office/drawing/2014/main" id="{E969C32C-5FA5-2648-AD24-2126ACFAE842}"/>
                </a:ext>
              </a:extLst>
            </p:cNvPr>
            <p:cNvSpPr txBox="1"/>
            <p:nvPr/>
          </p:nvSpPr>
          <p:spPr>
            <a:xfrm>
              <a:off x="2136633" y="1952012"/>
              <a:ext cx="4956806" cy="523220"/>
            </a:xfrm>
            <a:prstGeom prst="rect">
              <a:avLst/>
            </a:prstGeom>
            <a:noFill/>
          </p:spPr>
          <p:txBody>
            <a:bodyPr wrap="none" rtlCol="0">
              <a:spAutoFit/>
            </a:bodyPr>
            <a:lstStyle/>
            <a:p>
              <a:r>
                <a:rPr lang="en-US" sz="2800" b="1" dirty="0">
                  <a:latin typeface="Lato Black" panose="020F0502020204030203" pitchFamily="34" charset="77"/>
                </a:rPr>
                <a:t>#3 </a:t>
              </a:r>
              <a:r>
                <a:rPr lang="en-US" sz="2400" b="1" dirty="0">
                  <a:latin typeface="Lato Black" panose="020F0502020204030203" pitchFamily="34" charset="77"/>
                </a:rPr>
                <a:t>Target Your Market Effectively</a:t>
              </a:r>
              <a:endParaRPr lang="en-US" sz="2800" b="1" dirty="0">
                <a:latin typeface="Lato Black" panose="020F0502020204030203" pitchFamily="34" charset="77"/>
              </a:endParaRPr>
            </a:p>
          </p:txBody>
        </p:sp>
        <p:sp>
          <p:nvSpPr>
            <p:cNvPr id="21" name="TextBox 20">
              <a:extLst>
                <a:ext uri="{FF2B5EF4-FFF2-40B4-BE49-F238E27FC236}">
                  <a16:creationId xmlns:a16="http://schemas.microsoft.com/office/drawing/2014/main" id="{D4F1DF3C-B230-7845-8A14-B33B0C04F35C}"/>
                </a:ext>
              </a:extLst>
            </p:cNvPr>
            <p:cNvSpPr txBox="1"/>
            <p:nvPr/>
          </p:nvSpPr>
          <p:spPr>
            <a:xfrm>
              <a:off x="2136633" y="2458338"/>
              <a:ext cx="5078555" cy="668645"/>
            </a:xfrm>
            <a:prstGeom prst="rect">
              <a:avLst/>
            </a:prstGeom>
            <a:noFill/>
          </p:spPr>
          <p:txBody>
            <a:bodyPr wrap="square" rtlCol="0">
              <a:spAutoFit/>
            </a:bodyPr>
            <a:lstStyle/>
            <a:p>
              <a:pPr>
                <a:lnSpc>
                  <a:spcPts val="1080"/>
                </a:lnSpc>
              </a:pPr>
              <a:r>
                <a:rPr lang="en-US" sz="1400" dirty="0"/>
                <a:t>The only people that will see your business listing in an online directory are users that are already searching for a product or service. The ability of directories to hone in on a business’ target market this way is what makes them so effective. </a:t>
              </a:r>
            </a:p>
          </p:txBody>
        </p:sp>
      </p:grpSp>
      <p:grpSp>
        <p:nvGrpSpPr>
          <p:cNvPr id="22" name="Group 21">
            <a:extLst>
              <a:ext uri="{FF2B5EF4-FFF2-40B4-BE49-F238E27FC236}">
                <a16:creationId xmlns:a16="http://schemas.microsoft.com/office/drawing/2014/main" id="{87B55563-21E6-EC44-BF06-FA7EF1A8F64B}"/>
              </a:ext>
            </a:extLst>
          </p:cNvPr>
          <p:cNvGrpSpPr/>
          <p:nvPr/>
        </p:nvGrpSpPr>
        <p:grpSpPr>
          <a:xfrm>
            <a:off x="2136631" y="5820726"/>
            <a:ext cx="5078555" cy="1316035"/>
            <a:chOff x="2136633" y="1952012"/>
            <a:chExt cx="5078555" cy="1316035"/>
          </a:xfrm>
        </p:grpSpPr>
        <p:sp>
          <p:nvSpPr>
            <p:cNvPr id="23" name="TextBox 22">
              <a:extLst>
                <a:ext uri="{FF2B5EF4-FFF2-40B4-BE49-F238E27FC236}">
                  <a16:creationId xmlns:a16="http://schemas.microsoft.com/office/drawing/2014/main" id="{68E0626B-0890-754F-A09A-409C8CE97F96}"/>
                </a:ext>
              </a:extLst>
            </p:cNvPr>
            <p:cNvSpPr txBox="1"/>
            <p:nvPr/>
          </p:nvSpPr>
          <p:spPr>
            <a:xfrm>
              <a:off x="2136633" y="1952012"/>
              <a:ext cx="2309287" cy="954107"/>
            </a:xfrm>
            <a:prstGeom prst="rect">
              <a:avLst/>
            </a:prstGeom>
            <a:noFill/>
          </p:spPr>
          <p:txBody>
            <a:bodyPr wrap="none" rtlCol="0">
              <a:spAutoFit/>
            </a:bodyPr>
            <a:lstStyle/>
            <a:p>
              <a:r>
                <a:rPr lang="en-US" sz="2800" b="1" dirty="0">
                  <a:latin typeface="Lato Black" panose="020F0502020204030203" pitchFamily="34" charset="77"/>
                </a:rPr>
                <a:t>#4 Great ROI</a:t>
              </a:r>
            </a:p>
            <a:p>
              <a:endParaRPr lang="en-US" sz="2800" b="1" dirty="0">
                <a:latin typeface="Lato Black" panose="020F0502020204030203" pitchFamily="34" charset="77"/>
              </a:endParaRPr>
            </a:p>
          </p:txBody>
        </p:sp>
        <p:sp>
          <p:nvSpPr>
            <p:cNvPr id="24" name="TextBox 23">
              <a:extLst>
                <a:ext uri="{FF2B5EF4-FFF2-40B4-BE49-F238E27FC236}">
                  <a16:creationId xmlns:a16="http://schemas.microsoft.com/office/drawing/2014/main" id="{93A3B44E-88C6-7A48-802C-F2EC1E5692D7}"/>
                </a:ext>
              </a:extLst>
            </p:cNvPr>
            <p:cNvSpPr txBox="1"/>
            <p:nvPr/>
          </p:nvSpPr>
          <p:spPr>
            <a:xfrm>
              <a:off x="2136633" y="2458338"/>
              <a:ext cx="5078555" cy="809709"/>
            </a:xfrm>
            <a:prstGeom prst="rect">
              <a:avLst/>
            </a:prstGeom>
            <a:noFill/>
          </p:spPr>
          <p:txBody>
            <a:bodyPr wrap="square" rtlCol="0">
              <a:spAutoFit/>
            </a:bodyPr>
            <a:lstStyle/>
            <a:p>
              <a:pPr>
                <a:lnSpc>
                  <a:spcPts val="1080"/>
                </a:lnSpc>
              </a:pPr>
              <a:r>
                <a:rPr lang="en-US" sz="1400" dirty="0"/>
                <a:t>Most online directories, even the largest and most popular, are free. This means every lead that’s converted into a customer is a 100 percent return on your investment. Even directories that charge a small fee will have a better ROI than other forms of marketing. </a:t>
              </a:r>
            </a:p>
          </p:txBody>
        </p:sp>
      </p:grpSp>
      <p:grpSp>
        <p:nvGrpSpPr>
          <p:cNvPr id="25" name="Group 24">
            <a:extLst>
              <a:ext uri="{FF2B5EF4-FFF2-40B4-BE49-F238E27FC236}">
                <a16:creationId xmlns:a16="http://schemas.microsoft.com/office/drawing/2014/main" id="{460B4D4F-DC64-4D40-ACAC-D8757806FF87}"/>
              </a:ext>
            </a:extLst>
          </p:cNvPr>
          <p:cNvGrpSpPr/>
          <p:nvPr/>
        </p:nvGrpSpPr>
        <p:grpSpPr>
          <a:xfrm>
            <a:off x="2136630" y="7078338"/>
            <a:ext cx="5078555" cy="1174971"/>
            <a:chOff x="2136633" y="1952012"/>
            <a:chExt cx="5078555" cy="1174971"/>
          </a:xfrm>
        </p:grpSpPr>
        <p:sp>
          <p:nvSpPr>
            <p:cNvPr id="26" name="TextBox 25">
              <a:extLst>
                <a:ext uri="{FF2B5EF4-FFF2-40B4-BE49-F238E27FC236}">
                  <a16:creationId xmlns:a16="http://schemas.microsoft.com/office/drawing/2014/main" id="{74F6BEA7-481A-AE42-88CE-7A6EE1FC8896}"/>
                </a:ext>
              </a:extLst>
            </p:cNvPr>
            <p:cNvSpPr txBox="1"/>
            <p:nvPr/>
          </p:nvSpPr>
          <p:spPr>
            <a:xfrm>
              <a:off x="2136633" y="1952012"/>
              <a:ext cx="3580660" cy="954107"/>
            </a:xfrm>
            <a:prstGeom prst="rect">
              <a:avLst/>
            </a:prstGeom>
            <a:noFill/>
          </p:spPr>
          <p:txBody>
            <a:bodyPr wrap="none" rtlCol="0">
              <a:spAutoFit/>
            </a:bodyPr>
            <a:lstStyle/>
            <a:p>
              <a:r>
                <a:rPr lang="en-US" sz="2800" b="1" dirty="0">
                  <a:latin typeface="Lato Black" panose="020F0502020204030203" pitchFamily="34" charset="77"/>
                </a:rPr>
                <a:t>#5 Low Maintenance</a:t>
              </a:r>
            </a:p>
            <a:p>
              <a:endParaRPr lang="en-US" sz="2800" b="1" dirty="0">
                <a:latin typeface="Lato Black" panose="020F0502020204030203" pitchFamily="34" charset="77"/>
              </a:endParaRPr>
            </a:p>
          </p:txBody>
        </p:sp>
        <p:sp>
          <p:nvSpPr>
            <p:cNvPr id="27" name="TextBox 26">
              <a:extLst>
                <a:ext uri="{FF2B5EF4-FFF2-40B4-BE49-F238E27FC236}">
                  <a16:creationId xmlns:a16="http://schemas.microsoft.com/office/drawing/2014/main" id="{18BA5B02-0598-294F-8B6F-CBE48E6BC0B6}"/>
                </a:ext>
              </a:extLst>
            </p:cNvPr>
            <p:cNvSpPr txBox="1"/>
            <p:nvPr/>
          </p:nvSpPr>
          <p:spPr>
            <a:xfrm>
              <a:off x="2136633" y="2458338"/>
              <a:ext cx="5078555" cy="668645"/>
            </a:xfrm>
            <a:prstGeom prst="rect">
              <a:avLst/>
            </a:prstGeom>
            <a:noFill/>
          </p:spPr>
          <p:txBody>
            <a:bodyPr wrap="square" rtlCol="0">
              <a:spAutoFit/>
            </a:bodyPr>
            <a:lstStyle/>
            <a:p>
              <a:pPr>
                <a:lnSpc>
                  <a:spcPts val="1080"/>
                </a:lnSpc>
              </a:pPr>
              <a:r>
                <a:rPr lang="en-US" sz="1400" dirty="0"/>
                <a:t>Business listings in online directories do need to be updated every so often. With that being as little as every two to six months, business listings in online directories don’t need to be micromanaged. That frees you up to run your business!</a:t>
              </a:r>
            </a:p>
          </p:txBody>
        </p:sp>
      </p:grpSp>
      <p:grpSp>
        <p:nvGrpSpPr>
          <p:cNvPr id="32" name="Group 31">
            <a:extLst>
              <a:ext uri="{FF2B5EF4-FFF2-40B4-BE49-F238E27FC236}">
                <a16:creationId xmlns:a16="http://schemas.microsoft.com/office/drawing/2014/main" id="{B3E4D17C-A648-2840-9029-A1904001D0EA}"/>
              </a:ext>
            </a:extLst>
          </p:cNvPr>
          <p:cNvGrpSpPr/>
          <p:nvPr/>
        </p:nvGrpSpPr>
        <p:grpSpPr>
          <a:xfrm>
            <a:off x="411480" y="8452496"/>
            <a:ext cx="6803705" cy="1457099"/>
            <a:chOff x="411480" y="8452496"/>
            <a:chExt cx="6803705" cy="1457099"/>
          </a:xfrm>
        </p:grpSpPr>
        <p:sp>
          <p:nvSpPr>
            <p:cNvPr id="29" name="TextBox 28">
              <a:extLst>
                <a:ext uri="{FF2B5EF4-FFF2-40B4-BE49-F238E27FC236}">
                  <a16:creationId xmlns:a16="http://schemas.microsoft.com/office/drawing/2014/main" id="{BEDEB1E1-BC30-CE4C-9BAB-FBC0A7088487}"/>
                </a:ext>
              </a:extLst>
            </p:cNvPr>
            <p:cNvSpPr txBox="1"/>
            <p:nvPr/>
          </p:nvSpPr>
          <p:spPr>
            <a:xfrm>
              <a:off x="411480" y="8452496"/>
              <a:ext cx="3889655" cy="523220"/>
            </a:xfrm>
            <a:prstGeom prst="rect">
              <a:avLst/>
            </a:prstGeom>
            <a:noFill/>
          </p:spPr>
          <p:txBody>
            <a:bodyPr wrap="none" rtlCol="0">
              <a:spAutoFit/>
            </a:bodyPr>
            <a:lstStyle/>
            <a:p>
              <a:r>
                <a:rPr lang="en-US" sz="2800" b="1" dirty="0">
                  <a:latin typeface="Lato Black" panose="020F0502020204030203" pitchFamily="34" charset="77"/>
                </a:rPr>
                <a:t>What’s The Next Step?</a:t>
              </a:r>
            </a:p>
          </p:txBody>
        </p:sp>
        <p:sp>
          <p:nvSpPr>
            <p:cNvPr id="30" name="TextBox 29">
              <a:extLst>
                <a:ext uri="{FF2B5EF4-FFF2-40B4-BE49-F238E27FC236}">
                  <a16:creationId xmlns:a16="http://schemas.microsoft.com/office/drawing/2014/main" id="{C253E37E-86BB-E145-BEEF-37D456CFAC8C}"/>
                </a:ext>
              </a:extLst>
            </p:cNvPr>
            <p:cNvSpPr txBox="1"/>
            <p:nvPr/>
          </p:nvSpPr>
          <p:spPr>
            <a:xfrm>
              <a:off x="411480" y="8958822"/>
              <a:ext cx="6803705" cy="950773"/>
            </a:xfrm>
            <a:prstGeom prst="rect">
              <a:avLst/>
            </a:prstGeom>
            <a:noFill/>
          </p:spPr>
          <p:txBody>
            <a:bodyPr wrap="square" rtlCol="0">
              <a:spAutoFit/>
            </a:bodyPr>
            <a:lstStyle/>
            <a:p>
              <a:pPr>
                <a:lnSpc>
                  <a:spcPts val="1080"/>
                </a:lnSpc>
              </a:pPr>
              <a:r>
                <a:rPr lang="en-US" sz="1400" dirty="0"/>
                <a:t>Now that you’ve read this one-pager, hopefully you see the value in using online directories for your business. We want to help you get started the right way. That’s why we’re inviting you to a no-cost or obligation strategy session. This is a free, live call with one of our marketing experts. Please understand this is NOT a sales call in disguise but rather a strategy session to see how online directories can be help your business. You can schedule your call with us now by </a:t>
              </a:r>
              <a:r>
                <a:rPr lang="en-US" sz="1400" dirty="0">
                  <a:hlinkClick r:id="rId3" invalidUrl="https:///"/>
                </a:rPr>
                <a:t>clicking here</a:t>
              </a:r>
              <a:r>
                <a:rPr lang="en-US" sz="1400" dirty="0"/>
                <a:t>.</a:t>
              </a:r>
            </a:p>
          </p:txBody>
        </p:sp>
      </p:grpSp>
      <p:grpSp>
        <p:nvGrpSpPr>
          <p:cNvPr id="33" name="Group 32">
            <a:extLst>
              <a:ext uri="{FF2B5EF4-FFF2-40B4-BE49-F238E27FC236}">
                <a16:creationId xmlns:a16="http://schemas.microsoft.com/office/drawing/2014/main" id="{7959A22E-6410-7E4D-9B54-8A845984910E}"/>
              </a:ext>
            </a:extLst>
          </p:cNvPr>
          <p:cNvGrpSpPr/>
          <p:nvPr/>
        </p:nvGrpSpPr>
        <p:grpSpPr>
          <a:xfrm>
            <a:off x="2136629" y="1974309"/>
            <a:ext cx="5078555" cy="1316035"/>
            <a:chOff x="2136633" y="1952012"/>
            <a:chExt cx="5078555" cy="1316035"/>
          </a:xfrm>
        </p:grpSpPr>
        <p:sp>
          <p:nvSpPr>
            <p:cNvPr id="34" name="TextBox 33">
              <a:extLst>
                <a:ext uri="{FF2B5EF4-FFF2-40B4-BE49-F238E27FC236}">
                  <a16:creationId xmlns:a16="http://schemas.microsoft.com/office/drawing/2014/main" id="{9BFDEA7E-3F7D-684D-9F30-6D110DC69A85}"/>
                </a:ext>
              </a:extLst>
            </p:cNvPr>
            <p:cNvSpPr txBox="1"/>
            <p:nvPr/>
          </p:nvSpPr>
          <p:spPr>
            <a:xfrm>
              <a:off x="2136633" y="1952012"/>
              <a:ext cx="2792816" cy="523220"/>
            </a:xfrm>
            <a:prstGeom prst="rect">
              <a:avLst/>
            </a:prstGeom>
            <a:noFill/>
          </p:spPr>
          <p:txBody>
            <a:bodyPr wrap="none" rtlCol="0">
              <a:spAutoFit/>
            </a:bodyPr>
            <a:lstStyle/>
            <a:p>
              <a:r>
                <a:rPr lang="en-US" sz="2800" b="1" dirty="0">
                  <a:latin typeface="Lato Black" panose="020F0502020204030203" pitchFamily="34" charset="77"/>
                </a:rPr>
                <a:t>#1 Improve SEO</a:t>
              </a:r>
            </a:p>
          </p:txBody>
        </p:sp>
        <p:sp>
          <p:nvSpPr>
            <p:cNvPr id="35" name="TextBox 34">
              <a:extLst>
                <a:ext uri="{FF2B5EF4-FFF2-40B4-BE49-F238E27FC236}">
                  <a16:creationId xmlns:a16="http://schemas.microsoft.com/office/drawing/2014/main" id="{0AE8E709-0F35-D341-87DB-ED09A1E58AC2}"/>
                </a:ext>
              </a:extLst>
            </p:cNvPr>
            <p:cNvSpPr txBox="1"/>
            <p:nvPr/>
          </p:nvSpPr>
          <p:spPr>
            <a:xfrm>
              <a:off x="2136633" y="2458338"/>
              <a:ext cx="5078555" cy="809709"/>
            </a:xfrm>
            <a:prstGeom prst="rect">
              <a:avLst/>
            </a:prstGeom>
            <a:noFill/>
          </p:spPr>
          <p:txBody>
            <a:bodyPr wrap="square" rtlCol="0">
              <a:spAutoFit/>
            </a:bodyPr>
            <a:lstStyle/>
            <a:p>
              <a:pPr>
                <a:lnSpc>
                  <a:spcPts val="1080"/>
                </a:lnSpc>
              </a:pPr>
              <a:r>
                <a:rPr lang="en-US" sz="1400" dirty="0"/>
                <a:t>With the backlinks and citations online directories provide, they greatly help improve the SEO efforts of any business listed within them. Online directory sites also have high page authority, so even when a business’ website isn’t ranked high, they can still be found at the top of the search results.</a:t>
              </a:r>
            </a:p>
          </p:txBody>
        </p:sp>
      </p:grpSp>
      <p:pic>
        <p:nvPicPr>
          <p:cNvPr id="37" name="Picture 36">
            <a:extLst>
              <a:ext uri="{FF2B5EF4-FFF2-40B4-BE49-F238E27FC236}">
                <a16:creationId xmlns:a16="http://schemas.microsoft.com/office/drawing/2014/main" id="{AB2A1C54-C22E-9742-8DDD-5C03CF32B485}"/>
              </a:ext>
            </a:extLst>
          </p:cNvPr>
          <p:cNvPicPr>
            <a:picLocks noChangeAspect="1"/>
          </p:cNvPicPr>
          <p:nvPr/>
        </p:nvPicPr>
        <p:blipFill>
          <a:blip r:embed="rId4"/>
          <a:stretch>
            <a:fillRect/>
          </a:stretch>
        </p:blipFill>
        <p:spPr>
          <a:xfrm>
            <a:off x="677490" y="7149962"/>
            <a:ext cx="1199119" cy="1199119"/>
          </a:xfrm>
          <a:prstGeom prst="rect">
            <a:avLst/>
          </a:prstGeom>
        </p:spPr>
      </p:pic>
      <p:pic>
        <p:nvPicPr>
          <p:cNvPr id="39" name="Picture 38">
            <a:extLst>
              <a:ext uri="{FF2B5EF4-FFF2-40B4-BE49-F238E27FC236}">
                <a16:creationId xmlns:a16="http://schemas.microsoft.com/office/drawing/2014/main" id="{E83D1B18-BF21-FB47-A6B5-76CDC3E41A05}"/>
              </a:ext>
            </a:extLst>
          </p:cNvPr>
          <p:cNvPicPr>
            <a:picLocks noChangeAspect="1"/>
          </p:cNvPicPr>
          <p:nvPr/>
        </p:nvPicPr>
        <p:blipFill>
          <a:blip r:embed="rId5"/>
          <a:stretch>
            <a:fillRect/>
          </a:stretch>
        </p:blipFill>
        <p:spPr>
          <a:xfrm>
            <a:off x="627180" y="3288433"/>
            <a:ext cx="1216795" cy="1216795"/>
          </a:xfrm>
          <a:prstGeom prst="rect">
            <a:avLst/>
          </a:prstGeom>
        </p:spPr>
      </p:pic>
      <p:pic>
        <p:nvPicPr>
          <p:cNvPr id="41" name="Picture 40">
            <a:extLst>
              <a:ext uri="{FF2B5EF4-FFF2-40B4-BE49-F238E27FC236}">
                <a16:creationId xmlns:a16="http://schemas.microsoft.com/office/drawing/2014/main" id="{4F5066EE-C9C4-FF4D-B533-E7817647C1CA}"/>
              </a:ext>
            </a:extLst>
          </p:cNvPr>
          <p:cNvPicPr>
            <a:picLocks noChangeAspect="1"/>
          </p:cNvPicPr>
          <p:nvPr/>
        </p:nvPicPr>
        <p:blipFill>
          <a:blip r:embed="rId6"/>
          <a:stretch>
            <a:fillRect/>
          </a:stretch>
        </p:blipFill>
        <p:spPr>
          <a:xfrm>
            <a:off x="561140" y="2006897"/>
            <a:ext cx="1277508" cy="1277508"/>
          </a:xfrm>
          <a:prstGeom prst="rect">
            <a:avLst/>
          </a:prstGeom>
        </p:spPr>
      </p:pic>
      <p:pic>
        <p:nvPicPr>
          <p:cNvPr id="43" name="Picture 42">
            <a:extLst>
              <a:ext uri="{FF2B5EF4-FFF2-40B4-BE49-F238E27FC236}">
                <a16:creationId xmlns:a16="http://schemas.microsoft.com/office/drawing/2014/main" id="{200B3FCA-E93E-9548-8648-67F68DD3A73A}"/>
              </a:ext>
            </a:extLst>
          </p:cNvPr>
          <p:cNvPicPr>
            <a:picLocks noChangeAspect="1"/>
          </p:cNvPicPr>
          <p:nvPr/>
        </p:nvPicPr>
        <p:blipFill>
          <a:blip r:embed="rId7"/>
          <a:stretch>
            <a:fillRect/>
          </a:stretch>
        </p:blipFill>
        <p:spPr>
          <a:xfrm>
            <a:off x="677490" y="4608137"/>
            <a:ext cx="1097522" cy="1097522"/>
          </a:xfrm>
          <a:prstGeom prst="rect">
            <a:avLst/>
          </a:prstGeom>
        </p:spPr>
      </p:pic>
      <p:pic>
        <p:nvPicPr>
          <p:cNvPr id="45" name="Picture 44">
            <a:extLst>
              <a:ext uri="{FF2B5EF4-FFF2-40B4-BE49-F238E27FC236}">
                <a16:creationId xmlns:a16="http://schemas.microsoft.com/office/drawing/2014/main" id="{6D2BA848-D3E9-5844-AFED-AC5279AE2A1E}"/>
              </a:ext>
            </a:extLst>
          </p:cNvPr>
          <p:cNvPicPr>
            <a:picLocks noChangeAspect="1"/>
          </p:cNvPicPr>
          <p:nvPr/>
        </p:nvPicPr>
        <p:blipFill>
          <a:blip r:embed="rId8"/>
          <a:stretch>
            <a:fillRect/>
          </a:stretch>
        </p:blipFill>
        <p:spPr>
          <a:xfrm>
            <a:off x="622523" y="5856973"/>
            <a:ext cx="1226107" cy="1226107"/>
          </a:xfrm>
          <a:prstGeom prst="rect">
            <a:avLst/>
          </a:prstGeom>
          <a:noFill/>
        </p:spPr>
      </p:pic>
    </p:spTree>
    <p:extLst>
      <p:ext uri="{BB962C8B-B14F-4D97-AF65-F5344CB8AC3E}">
        <p14:creationId xmlns:p14="http://schemas.microsoft.com/office/powerpoint/2010/main" val="1582837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256</TotalTime>
  <Words>453</Words>
  <Application>Microsoft Macintosh PowerPoint</Application>
  <PresentationFormat>Custom</PresentationFormat>
  <Paragraphs>20</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Calibri Light</vt:lpstr>
      <vt:lpstr>Lato</vt:lpstr>
      <vt:lpstr>Lato Black</vt:lpstr>
      <vt:lpstr>Lato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Drew Laughlin</dc:creator>
  <cp:lastModifiedBy>Drew Laughlin</cp:lastModifiedBy>
  <cp:revision>18</cp:revision>
  <dcterms:created xsi:type="dcterms:W3CDTF">2018-06-25T13:53:25Z</dcterms:created>
  <dcterms:modified xsi:type="dcterms:W3CDTF">2023-01-05T21:06:04Z</dcterms:modified>
</cp:coreProperties>
</file>